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79" r:id="rId11"/>
    <p:sldId id="280" r:id="rId12"/>
    <p:sldId id="281" r:id="rId13"/>
    <p:sldId id="272" r:id="rId14"/>
    <p:sldId id="273" r:id="rId15"/>
    <p:sldId id="302" r:id="rId16"/>
    <p:sldId id="317" r:id="rId17"/>
    <p:sldId id="274" r:id="rId18"/>
    <p:sldId id="275" r:id="rId19"/>
    <p:sldId id="276" r:id="rId20"/>
    <p:sldId id="277" r:id="rId21"/>
    <p:sldId id="278" r:id="rId22"/>
    <p:sldId id="270" r:id="rId23"/>
    <p:sldId id="282" r:id="rId24"/>
    <p:sldId id="283" r:id="rId25"/>
    <p:sldId id="303" r:id="rId26"/>
    <p:sldId id="304" r:id="rId27"/>
    <p:sldId id="284" r:id="rId28"/>
    <p:sldId id="306" r:id="rId29"/>
    <p:sldId id="285" r:id="rId30"/>
    <p:sldId id="286" r:id="rId31"/>
    <p:sldId id="287" r:id="rId32"/>
    <p:sldId id="307" r:id="rId33"/>
    <p:sldId id="288" r:id="rId34"/>
    <p:sldId id="289" r:id="rId35"/>
    <p:sldId id="290" r:id="rId36"/>
    <p:sldId id="291" r:id="rId37"/>
    <p:sldId id="310" r:id="rId38"/>
    <p:sldId id="308" r:id="rId39"/>
    <p:sldId id="309" r:id="rId40"/>
    <p:sldId id="292" r:id="rId41"/>
    <p:sldId id="311" r:id="rId42"/>
    <p:sldId id="313" r:id="rId43"/>
    <p:sldId id="314" r:id="rId44"/>
    <p:sldId id="293" r:id="rId45"/>
    <p:sldId id="294" r:id="rId46"/>
    <p:sldId id="295" r:id="rId47"/>
    <p:sldId id="297" r:id="rId48"/>
    <p:sldId id="298" r:id="rId49"/>
    <p:sldId id="315" r:id="rId50"/>
    <p:sldId id="316" r:id="rId51"/>
    <p:sldId id="299" r:id="rId52"/>
    <p:sldId id="300" r:id="rId53"/>
    <p:sldId id="301" r:id="rId54"/>
    <p:sldId id="318" r:id="rId55"/>
    <p:sldId id="319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6EFFB-EE3B-4D71-BEC1-836C5F96748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17C0-896F-4EB2-B351-B02E52131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0FDA3C-8CEC-46EF-AA71-DF20665795EE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8" tIns="45004" rIns="90008" bIns="4500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0FDA3C-8CEC-46EF-AA71-DF20665795EE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8" tIns="45004" rIns="90008" bIns="4500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0FDA3C-8CEC-46EF-AA71-DF20665795EE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8" tIns="45004" rIns="90008" bIns="45004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BA74-9C44-4831-B9D2-46A81BD9A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BE1086-6FBA-4C3F-93BF-14E5345CEB73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18F0B6-7BCB-41EB-8319-C20204585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virtual file system (VFS)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err="1" smtClean="0"/>
              <a:t>Diesburg</a:t>
            </a:r>
            <a:endParaRPr lang="en-US" dirty="0" smtClean="0"/>
          </a:p>
          <a:p>
            <a:r>
              <a:rPr lang="en-US" dirty="0" smtClean="0"/>
              <a:t>COP5641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File Representation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003425" y="2209800"/>
            <a:ext cx="2339975" cy="2971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2700000" scaled="1"/>
          </a:gradFill>
          <a:ln w="9525">
            <a:solidFill>
              <a:srgbClr val="9966FF"/>
            </a:solidFill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41625" y="52578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File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003425" y="2209800"/>
            <a:ext cx="2339975" cy="2971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9966FF"/>
            </a:solidFill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 eaLnBrk="1" hangingPunct="1"/>
            <a:endParaRPr lang="en-US" sz="2400">
              <a:latin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079625" y="2286000"/>
            <a:ext cx="685800" cy="381000"/>
          </a:xfrm>
          <a:prstGeom prst="rect">
            <a:avLst/>
          </a:prstGeom>
          <a:gradFill rotWithShape="0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879725" y="2249488"/>
            <a:ext cx="135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Name(s)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286000" y="2895600"/>
            <a:ext cx="1752600" cy="1752600"/>
          </a:xfrm>
          <a:prstGeom prst="rect">
            <a:avLst/>
          </a:prstGeom>
          <a:gradFill rotWithShape="0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6670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1242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5814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09800" y="32766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209800" y="37338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209800" y="41910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2667000" y="1828800"/>
            <a:ext cx="6248400" cy="4114800"/>
            <a:chOff x="1680" y="1152"/>
            <a:chExt cx="3936" cy="2592"/>
          </a:xfrm>
        </p:grpSpPr>
        <p:sp>
          <p:nvSpPr>
            <p:cNvPr id="25617" name="Line 16"/>
            <p:cNvSpPr>
              <a:spLocks noChangeShapeType="1"/>
            </p:cNvSpPr>
            <p:nvPr/>
          </p:nvSpPr>
          <p:spPr bwMode="auto">
            <a:xfrm flipH="1">
              <a:off x="1824" y="1680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8" name="Line 17"/>
            <p:cNvSpPr>
              <a:spLocks noChangeShapeType="1"/>
            </p:cNvSpPr>
            <p:nvPr/>
          </p:nvSpPr>
          <p:spPr bwMode="auto">
            <a:xfrm flipH="1" flipV="1">
              <a:off x="1680" y="1632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9" name="Rectangle 18"/>
            <p:cNvSpPr>
              <a:spLocks noChangeArrowheads="1"/>
            </p:cNvSpPr>
            <p:nvPr/>
          </p:nvSpPr>
          <p:spPr bwMode="auto">
            <a:xfrm>
              <a:off x="3216" y="1152"/>
              <a:ext cx="240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800" dirty="0">
                <a:latin typeface="Arial" charset="0"/>
              </a:endParaRP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</a:pPr>
              <a:r>
                <a:rPr lang="en-US" sz="2800" b="1" i="1" dirty="0" err="1" smtClean="0">
                  <a:solidFill>
                    <a:srgbClr val="7030A0"/>
                  </a:solidFill>
                  <a:latin typeface="Arial" charset="0"/>
                </a:rPr>
                <a:t>Inode</a:t>
              </a:r>
              <a:endParaRPr lang="en-US" sz="2800" b="1" i="1" dirty="0">
                <a:solidFill>
                  <a:srgbClr val="7030A0"/>
                </a:solidFill>
                <a:latin typeface="Arial" charset="0"/>
              </a:endParaRPr>
            </a:p>
            <a:p>
              <a:pPr marL="742950" lvl="1" indent="-285750" eaLnBrk="1" hangingPunct="1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</a:pPr>
              <a:r>
                <a:rPr lang="en-US" sz="2800" dirty="0" smtClean="0">
                  <a:latin typeface="Arial" charset="0"/>
                </a:rPr>
                <a:t>Unique index</a:t>
              </a:r>
            </a:p>
            <a:p>
              <a:pPr marL="742950" lvl="1" indent="-285750" eaLnBrk="1" hangingPunct="1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</a:pPr>
              <a:r>
                <a:rPr lang="en-US" sz="2800" dirty="0" smtClean="0">
                  <a:latin typeface="Arial" charset="0"/>
                </a:rPr>
                <a:t>Holds file attributes and data block locations pertaining to a file</a:t>
              </a:r>
              <a:endParaRPr lang="en-US" sz="2800" dirty="0">
                <a:latin typeface="Arial" charset="0"/>
              </a:endParaRP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800" dirty="0">
                <a:latin typeface="Arial" charset="0"/>
              </a:endParaRPr>
            </a:p>
          </p:txBody>
        </p:sp>
        <p:sp>
          <p:nvSpPr>
            <p:cNvPr id="25620" name="AutoShape 19"/>
            <p:cNvSpPr>
              <a:spLocks/>
            </p:cNvSpPr>
            <p:nvPr/>
          </p:nvSpPr>
          <p:spPr bwMode="auto">
            <a:xfrm>
              <a:off x="2592" y="1824"/>
              <a:ext cx="192" cy="1056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0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File Representation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003425" y="2209800"/>
            <a:ext cx="2339975" cy="2971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2700000" scaled="1"/>
          </a:gradFill>
          <a:ln w="9525">
            <a:solidFill>
              <a:srgbClr val="9966FF"/>
            </a:solidFill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41625" y="52578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File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003425" y="2209800"/>
            <a:ext cx="2339975" cy="2971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9966FF"/>
            </a:solidFill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 eaLnBrk="1" hangingPunct="1"/>
            <a:endParaRPr lang="en-US" sz="2400">
              <a:latin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079625" y="2286000"/>
            <a:ext cx="685800" cy="381000"/>
          </a:xfrm>
          <a:prstGeom prst="rect">
            <a:avLst/>
          </a:prstGeom>
          <a:gradFill rotWithShape="0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879725" y="2249488"/>
            <a:ext cx="135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Name(s)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286000" y="2895600"/>
            <a:ext cx="1752600" cy="1752600"/>
          </a:xfrm>
          <a:prstGeom prst="rect">
            <a:avLst/>
          </a:prstGeom>
          <a:gradFill rotWithShape="0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6670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1242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5814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09800" y="32766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209800" y="37338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209800" y="41910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4114800" y="1828800"/>
            <a:ext cx="4800600" cy="4114800"/>
            <a:chOff x="2592" y="1152"/>
            <a:chExt cx="3024" cy="2592"/>
          </a:xfrm>
        </p:grpSpPr>
        <p:sp>
          <p:nvSpPr>
            <p:cNvPr id="25619" name="Rectangle 18"/>
            <p:cNvSpPr>
              <a:spLocks noChangeArrowheads="1"/>
            </p:cNvSpPr>
            <p:nvPr/>
          </p:nvSpPr>
          <p:spPr bwMode="auto">
            <a:xfrm>
              <a:off x="3216" y="1152"/>
              <a:ext cx="240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800" dirty="0">
                <a:latin typeface="Arial" charset="0"/>
              </a:endParaRP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</a:pPr>
              <a:r>
                <a:rPr lang="en-US" sz="2800" b="1" i="1" dirty="0" smtClean="0">
                  <a:solidFill>
                    <a:srgbClr val="7030A0"/>
                  </a:solidFill>
                  <a:latin typeface="Arial" charset="0"/>
                </a:rPr>
                <a:t>Data blocks</a:t>
              </a:r>
              <a:endParaRPr lang="en-US" sz="2800" b="1" i="1" dirty="0">
                <a:solidFill>
                  <a:srgbClr val="7030A0"/>
                </a:solidFill>
                <a:latin typeface="Arial" charset="0"/>
              </a:endParaRPr>
            </a:p>
            <a:p>
              <a:pPr marL="742950" lvl="1" indent="-285750" eaLnBrk="1" hangingPunct="1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</a:pPr>
              <a:r>
                <a:rPr lang="en-US" sz="2800" dirty="0" smtClean="0">
                  <a:latin typeface="Arial" charset="0"/>
                </a:rPr>
                <a:t>Contains file data</a:t>
              </a:r>
            </a:p>
            <a:p>
              <a:pPr marL="742950" lvl="1" indent="-285750" eaLnBrk="1" hangingPunct="1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</a:pPr>
              <a:r>
                <a:rPr lang="en-US" sz="2800" dirty="0" smtClean="0">
                  <a:latin typeface="Arial" charset="0"/>
                </a:rPr>
                <a:t>May not be physically contiguous</a:t>
              </a:r>
              <a:endParaRPr lang="en-US" sz="2800" dirty="0">
                <a:latin typeface="Arial" charset="0"/>
              </a:endParaRP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800" dirty="0">
                <a:latin typeface="Arial" charset="0"/>
              </a:endParaRPr>
            </a:p>
          </p:txBody>
        </p:sp>
        <p:sp>
          <p:nvSpPr>
            <p:cNvPr id="25620" name="AutoShape 19"/>
            <p:cNvSpPr>
              <a:spLocks/>
            </p:cNvSpPr>
            <p:nvPr/>
          </p:nvSpPr>
          <p:spPr bwMode="auto">
            <a:xfrm>
              <a:off x="2592" y="1824"/>
              <a:ext cx="192" cy="1056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20"/>
            <p:cNvSpPr>
              <a:spLocks noChangeShapeType="1"/>
            </p:cNvSpPr>
            <p:nvPr/>
          </p:nvSpPr>
          <p:spPr bwMode="auto">
            <a:xfrm flipH="1">
              <a:off x="2880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616" name="Line 21"/>
          <p:cNvSpPr>
            <a:spLocks noChangeShapeType="1"/>
          </p:cNvSpPr>
          <p:nvPr/>
        </p:nvSpPr>
        <p:spPr bwMode="auto">
          <a:xfrm flipH="1" flipV="1">
            <a:off x="4419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File Representation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003425" y="2209800"/>
            <a:ext cx="2339975" cy="2971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2700000" scaled="1"/>
          </a:gradFill>
          <a:ln w="9525">
            <a:solidFill>
              <a:srgbClr val="9966FF"/>
            </a:solidFill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41625" y="52578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File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003425" y="2209800"/>
            <a:ext cx="2339975" cy="2971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9966FF"/>
            </a:solidFill>
            <a:miter lim="800000"/>
            <a:headEnd/>
            <a:tailEnd/>
          </a:ln>
          <a:effectLst>
            <a:prstShdw prst="shdw17" dist="17961" dir="2700000">
              <a:srgbClr val="5C3D99"/>
            </a:prstShdw>
          </a:effectLst>
        </p:spPr>
        <p:txBody>
          <a:bodyPr wrap="none" anchor="ctr"/>
          <a:lstStyle/>
          <a:p>
            <a:pPr algn="ctr" eaLnBrk="1" hangingPunct="1"/>
            <a:endParaRPr lang="en-US" sz="2400">
              <a:latin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079625" y="2286000"/>
            <a:ext cx="685800" cy="381000"/>
          </a:xfrm>
          <a:prstGeom prst="rect">
            <a:avLst/>
          </a:prstGeom>
          <a:gradFill rotWithShape="0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879725" y="2249488"/>
            <a:ext cx="135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Name(s)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286000" y="2895600"/>
            <a:ext cx="1752600" cy="1752600"/>
          </a:xfrm>
          <a:prstGeom prst="rect">
            <a:avLst/>
          </a:prstGeom>
          <a:gradFill rotWithShape="0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6670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1242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581400" y="2819400"/>
            <a:ext cx="76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09800" y="32766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209800" y="37338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209800" y="4191000"/>
            <a:ext cx="19050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4114800" y="1828800"/>
            <a:ext cx="4800600" cy="4114800"/>
            <a:chOff x="2592" y="1152"/>
            <a:chExt cx="3024" cy="2592"/>
          </a:xfrm>
        </p:grpSpPr>
        <p:sp>
          <p:nvSpPr>
            <p:cNvPr id="25617" name="Line 16"/>
            <p:cNvSpPr>
              <a:spLocks noChangeShapeType="1"/>
            </p:cNvSpPr>
            <p:nvPr/>
          </p:nvSpPr>
          <p:spPr bwMode="auto">
            <a:xfrm flipH="1">
              <a:off x="2667" y="1584"/>
              <a:ext cx="5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9" name="Rectangle 18"/>
            <p:cNvSpPr>
              <a:spLocks noChangeArrowheads="1"/>
            </p:cNvSpPr>
            <p:nvPr/>
          </p:nvSpPr>
          <p:spPr bwMode="auto">
            <a:xfrm>
              <a:off x="3216" y="1152"/>
              <a:ext cx="240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800" dirty="0">
                <a:latin typeface="Arial" charset="0"/>
              </a:endParaRP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</a:pPr>
              <a:r>
                <a:rPr lang="en-US" sz="2800" b="1" i="1" dirty="0" smtClean="0">
                  <a:solidFill>
                    <a:srgbClr val="7030A0"/>
                  </a:solidFill>
                  <a:latin typeface="Arial" charset="0"/>
                </a:rPr>
                <a:t>File name</a:t>
              </a:r>
            </a:p>
            <a:p>
              <a:pPr marL="800100" lvl="1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</a:pPr>
              <a:r>
                <a:rPr lang="en-US" sz="2800" dirty="0" smtClean="0">
                  <a:latin typeface="Arial" charset="0"/>
                </a:rPr>
                <a:t>Human-readable identifier for each file</a:t>
              </a:r>
              <a:endParaRPr lang="en-US" sz="2800" dirty="0">
                <a:latin typeface="Arial" charset="0"/>
              </a:endParaRPr>
            </a:p>
            <a:p>
              <a:pPr marL="342900" indent="-342900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800" dirty="0">
                <a:latin typeface="Arial" charset="0"/>
              </a:endParaRPr>
            </a:p>
          </p:txBody>
        </p:sp>
        <p:sp>
          <p:nvSpPr>
            <p:cNvPr id="25620" name="AutoShape 19"/>
            <p:cNvSpPr>
              <a:spLocks/>
            </p:cNvSpPr>
            <p:nvPr/>
          </p:nvSpPr>
          <p:spPr bwMode="auto">
            <a:xfrm>
              <a:off x="2592" y="1824"/>
              <a:ext cx="192" cy="1056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5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primary object types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Superblock</a:t>
            </a:r>
          </a:p>
          <a:p>
            <a:pPr lvl="2"/>
            <a:r>
              <a:rPr lang="en-US" dirty="0" smtClean="0"/>
              <a:t>Represents a specific mounted file system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Inode</a:t>
            </a:r>
            <a:endParaRPr lang="en-US" dirty="0" smtClean="0"/>
          </a:p>
          <a:p>
            <a:pPr lvl="2"/>
            <a:r>
              <a:rPr lang="en-US" dirty="0" smtClean="0"/>
              <a:t>Represents a specific file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Dentry</a:t>
            </a:r>
            <a:endParaRPr lang="en-US" dirty="0" smtClean="0"/>
          </a:p>
          <a:p>
            <a:pPr lvl="2"/>
            <a:r>
              <a:rPr lang="en-US" dirty="0" smtClean="0"/>
              <a:t>Represents a directory entry, single component of a path name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Represents an open file as associated with a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5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VFS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object contains operations object with methods</a:t>
            </a:r>
          </a:p>
          <a:p>
            <a:pPr lvl="1"/>
            <a:r>
              <a:rPr lang="en-US" dirty="0" err="1">
                <a:latin typeface="Bembo"/>
              </a:rPr>
              <a:t>super_operations</a:t>
            </a:r>
            <a:r>
              <a:rPr lang="en-US" dirty="0">
                <a:latin typeface="Bembo"/>
              </a:rPr>
              <a:t> -- </a:t>
            </a:r>
            <a:r>
              <a:rPr lang="en-US" dirty="0" smtClean="0">
                <a:latin typeface="Bembo"/>
              </a:rPr>
              <a:t>invoked </a:t>
            </a:r>
            <a:r>
              <a:rPr lang="en-US" dirty="0">
                <a:latin typeface="Bembo"/>
              </a:rPr>
              <a:t>on a specific </a:t>
            </a:r>
            <a:r>
              <a:rPr lang="en-US" dirty="0" smtClean="0">
                <a:latin typeface="Bembo"/>
              </a:rPr>
              <a:t> file system</a:t>
            </a:r>
          </a:p>
          <a:p>
            <a:pPr lvl="1"/>
            <a:r>
              <a:rPr lang="en-US" dirty="0" err="1" smtClean="0">
                <a:latin typeface="Bembo"/>
              </a:rPr>
              <a:t>inode_operations</a:t>
            </a:r>
            <a:r>
              <a:rPr lang="en-US" dirty="0" smtClean="0">
                <a:latin typeface="Bembo"/>
              </a:rPr>
              <a:t> </a:t>
            </a:r>
            <a:r>
              <a:rPr lang="en-US" dirty="0">
                <a:latin typeface="Bembo"/>
              </a:rPr>
              <a:t>-- </a:t>
            </a:r>
            <a:r>
              <a:rPr lang="en-US" dirty="0" smtClean="0">
                <a:latin typeface="Bembo"/>
              </a:rPr>
              <a:t>invoked </a:t>
            </a:r>
            <a:r>
              <a:rPr lang="en-US" dirty="0">
                <a:latin typeface="Bembo"/>
              </a:rPr>
              <a:t>on a specific </a:t>
            </a:r>
            <a:r>
              <a:rPr lang="en-US" dirty="0" err="1" smtClean="0">
                <a:latin typeface="Bembo"/>
              </a:rPr>
              <a:t>inodes</a:t>
            </a:r>
            <a:r>
              <a:rPr lang="en-US" dirty="0" smtClean="0">
                <a:latin typeface="Bembo"/>
              </a:rPr>
              <a:t> (which point to a file)</a:t>
            </a:r>
            <a:endParaRPr lang="en-US" dirty="0">
              <a:latin typeface="Bembo"/>
            </a:endParaRPr>
          </a:p>
          <a:p>
            <a:pPr lvl="1"/>
            <a:r>
              <a:rPr lang="en-US" dirty="0" err="1" smtClean="0">
                <a:latin typeface="Bembo"/>
              </a:rPr>
              <a:t>dentry_operations</a:t>
            </a:r>
            <a:r>
              <a:rPr lang="en-US" dirty="0" smtClean="0">
                <a:latin typeface="Bembo"/>
              </a:rPr>
              <a:t> </a:t>
            </a:r>
            <a:r>
              <a:rPr lang="en-US" dirty="0">
                <a:latin typeface="Bembo"/>
              </a:rPr>
              <a:t>-- </a:t>
            </a:r>
            <a:r>
              <a:rPr lang="en-US" dirty="0" smtClean="0">
                <a:latin typeface="Bembo"/>
              </a:rPr>
              <a:t>invoked </a:t>
            </a:r>
            <a:r>
              <a:rPr lang="en-US" dirty="0">
                <a:latin typeface="Bembo"/>
              </a:rPr>
              <a:t>on a specific directory </a:t>
            </a:r>
            <a:r>
              <a:rPr lang="en-US" dirty="0" smtClean="0">
                <a:latin typeface="Bembo"/>
              </a:rPr>
              <a:t>entry</a:t>
            </a:r>
          </a:p>
          <a:p>
            <a:pPr lvl="1"/>
            <a:r>
              <a:rPr lang="en-US" dirty="0" err="1" smtClean="0">
                <a:latin typeface="Bembo"/>
              </a:rPr>
              <a:t>file_operations</a:t>
            </a:r>
            <a:r>
              <a:rPr lang="en-US" dirty="0" smtClean="0">
                <a:latin typeface="Bembo"/>
              </a:rPr>
              <a:t> </a:t>
            </a:r>
            <a:r>
              <a:rPr lang="en-US" dirty="0">
                <a:latin typeface="Bembo"/>
              </a:rPr>
              <a:t>-- </a:t>
            </a:r>
            <a:r>
              <a:rPr lang="en-US" dirty="0" smtClean="0">
                <a:latin typeface="Bembo"/>
              </a:rPr>
              <a:t>invoked </a:t>
            </a:r>
            <a:r>
              <a:rPr lang="en-US" dirty="0">
                <a:latin typeface="Bembo"/>
              </a:rPr>
              <a:t>on </a:t>
            </a:r>
            <a:r>
              <a:rPr lang="en-US" dirty="0" smtClean="0">
                <a:latin typeface="Bembo"/>
              </a:rPr>
              <a:t>a file </a:t>
            </a:r>
            <a:endParaRPr lang="en-US" dirty="0">
              <a:latin typeface="Bembo"/>
            </a:endParaRPr>
          </a:p>
        </p:txBody>
      </p:sp>
    </p:spTree>
    <p:extLst>
      <p:ext uri="{BB962C8B-B14F-4D97-AF65-F5344CB8AC3E}">
        <p14:creationId xmlns:p14="http://schemas.microsoft.com/office/powerpoint/2010/main" val="269231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file system can implement own version of methods to be called by VFS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an operation is not defined by a lower file </a:t>
            </a:r>
            <a:r>
              <a:rPr lang="en-US" dirty="0" smtClean="0"/>
              <a:t>system (NULL), </a:t>
            </a:r>
            <a:r>
              <a:rPr lang="en-US" dirty="0" smtClean="0"/>
              <a:t>VFS will often call a generic version of the method</a:t>
            </a:r>
          </a:p>
          <a:p>
            <a:r>
              <a:rPr lang="en-US" dirty="0" smtClean="0"/>
              <a:t>Example shown on next slide…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97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vfs_write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file *file,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char __user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count,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loff_t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ret;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Misc</a:t>
            </a:r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file checks (snip) …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rw_verify_area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(WRITE, file,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count);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if (ret &gt;= 0)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count = ret;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 (file-&gt;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f_op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-&gt;write)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 = file-&gt;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f_op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-&gt;write(file,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count,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 =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do_sync_write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(file,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count,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 }                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5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by each file system</a:t>
            </a:r>
          </a:p>
          <a:p>
            <a:r>
              <a:rPr lang="en-US" dirty="0" smtClean="0"/>
              <a:t>Used to store information describing that specific file system</a:t>
            </a:r>
          </a:p>
          <a:p>
            <a:r>
              <a:rPr lang="en-US" dirty="0" smtClean="0"/>
              <a:t>Often physically written at the beginning of the partition and replicated throughout the file system</a:t>
            </a:r>
          </a:p>
          <a:p>
            <a:r>
              <a:rPr lang="en-US" dirty="0" smtClean="0"/>
              <a:t>Found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2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 Object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super_block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all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	superblocks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dev_t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s_dev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identifier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s_blocksize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block size in </a:t>
            </a:r>
            <a:endParaRPr lang="en-US" sz="16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		bytes*/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s_blocksize_bits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block size in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bits*/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s_dirt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dirty flag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s_maxbytes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 file size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file_system_type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s_type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type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super_operations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s_op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superblock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methods*/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dquot_operations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dq_op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quota methods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quotactl_ops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s_qcop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quota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control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export_operations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s_export_op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export methods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s_flags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mount flags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s_magic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/* FS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magic number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s_root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dir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mount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point*/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14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Superblock </a:t>
            </a:r>
            <a:r>
              <a:rPr lang="en-US" dirty="0" smtClean="0"/>
              <a:t>Object </a:t>
            </a:r>
            <a:r>
              <a:rPr lang="en-US" dirty="0" err="1" smtClean="0"/>
              <a:t>Struct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rw_semaphore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s_umount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unmount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semaphore */</a:t>
            </a:r>
          </a:p>
          <a:p>
            <a:pPr marL="0" indent="0">
              <a:buClr>
                <a:srgbClr val="C66951"/>
              </a:buCl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semaphore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s_lock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superblock semaphore */</a:t>
            </a:r>
          </a:p>
          <a:p>
            <a:pPr marL="0" indent="0">
              <a:buClr>
                <a:srgbClr val="C66951"/>
              </a:buCl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s_count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		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superblock ref count */</a:t>
            </a:r>
          </a:p>
          <a:p>
            <a:pPr mar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s_need_sync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		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not-yet-synced flag */</a:t>
            </a:r>
          </a:p>
          <a:p>
            <a:pPr mar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atomic_t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s_active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		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active reference count */</a:t>
            </a:r>
          </a:p>
          <a:p>
            <a:pPr mar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void 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s_security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		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security module */</a:t>
            </a:r>
          </a:p>
          <a:p>
            <a:pPr mar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xattr_handler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s_xattr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	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extended attribute </a:t>
            </a:r>
            <a:endParaRPr lang="en-US" sz="1600" dirty="0" smtClean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		handlers */</a:t>
            </a:r>
            <a:endParaRPr lang="en-US" sz="16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s_inodes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s_dirty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dirty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s_io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writebacks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s_more_io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more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writeback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s_anon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anonymous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dentries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s_files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assigned files */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6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subsystem</a:t>
            </a:r>
          </a:p>
          <a:p>
            <a:r>
              <a:rPr lang="en-US" dirty="0" smtClean="0"/>
              <a:t>Implements the file and file-system-related interfaces provided to user-space programs</a:t>
            </a:r>
          </a:p>
          <a:p>
            <a:r>
              <a:rPr lang="en-US" dirty="0" smtClean="0"/>
              <a:t>Allows programs to make standard interface calls, regardless of file system type</a:t>
            </a:r>
          </a:p>
        </p:txBody>
      </p:sp>
    </p:spTree>
    <p:extLst>
      <p:ext uri="{BB962C8B-B14F-4D97-AF65-F5344CB8AC3E}">
        <p14:creationId xmlns:p14="http://schemas.microsoft.com/office/powerpoint/2010/main" val="31139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Superblock </a:t>
            </a:r>
            <a:r>
              <a:rPr lang="en-US" dirty="0" smtClean="0"/>
              <a:t>Object </a:t>
            </a:r>
            <a:r>
              <a:rPr lang="en-US" dirty="0" err="1" smtClean="0"/>
              <a:t>Struct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s_dentry_lru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unused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dentries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s_nr_dentry_unused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number of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dentries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list*/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block_device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s_bdev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associated block device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mtd_info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s_mtd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memory disk information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s_instances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instances of this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quota_info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s_dquot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quota-specific options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s_frozen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frozen status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wait_queue_head_t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s_wait_unfrozen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wait queue on freeze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s_id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[32];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text name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void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s_fs_info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-specific info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fmode_t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s_mode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mount permissions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semaphore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s_vfs_rename_sem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rename semaphore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u32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s_time_gran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granularity of timestamps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s_subtype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subtype name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s_options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saved mount options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6577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for creating, managing, and destroying superblock object is in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super.c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Created and initialized via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alloc_super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28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uper_operations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alloc_inode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super_block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 err="1"/>
              <a:t>inode</a:t>
            </a:r>
            <a:r>
              <a:rPr lang="en-US" dirty="0"/>
              <a:t> object under the given </a:t>
            </a:r>
            <a:r>
              <a:rPr lang="en-US" dirty="0" smtClean="0"/>
              <a:t>superblock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destroy_inode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err="1"/>
              <a:t>Deallocates</a:t>
            </a:r>
            <a:r>
              <a:rPr lang="en-US" dirty="0"/>
              <a:t> the given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dirty_inode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Invoked by the VFS when an </a:t>
            </a:r>
            <a:r>
              <a:rPr lang="en-US" dirty="0" err="1"/>
              <a:t>inode</a:t>
            </a:r>
            <a:r>
              <a:rPr lang="en-US" dirty="0"/>
              <a:t> is dirtied (modified). Journaling </a:t>
            </a:r>
            <a:r>
              <a:rPr lang="en-US" dirty="0" err="1"/>
              <a:t>filesystems</a:t>
            </a:r>
            <a:r>
              <a:rPr lang="en-US" dirty="0"/>
              <a:t> </a:t>
            </a:r>
            <a:r>
              <a:rPr lang="en-US" dirty="0" smtClean="0"/>
              <a:t>such as </a:t>
            </a:r>
            <a:r>
              <a:rPr lang="en-US" dirty="0"/>
              <a:t>ext3 and ext4 use this function to perform journal updates.</a:t>
            </a:r>
          </a:p>
        </p:txBody>
      </p:sp>
    </p:spTree>
    <p:extLst>
      <p:ext uri="{BB962C8B-B14F-4D97-AF65-F5344CB8AC3E}">
        <p14:creationId xmlns:p14="http://schemas.microsoft.com/office/powerpoint/2010/main" val="917764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uper_operations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9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write_inode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wait)</a:t>
            </a:r>
          </a:p>
          <a:p>
            <a:pPr lvl="1"/>
            <a:r>
              <a:rPr lang="en-US" dirty="0"/>
              <a:t>Writes the given </a:t>
            </a:r>
            <a:r>
              <a:rPr lang="en-US" dirty="0" err="1"/>
              <a:t>inode</a:t>
            </a:r>
            <a:r>
              <a:rPr lang="en-US" dirty="0"/>
              <a:t> to </a:t>
            </a:r>
            <a:r>
              <a:rPr lang="en-US" dirty="0" err="1"/>
              <a:t>disk.The</a:t>
            </a:r>
            <a:r>
              <a:rPr lang="en-US" dirty="0"/>
              <a:t> wait parameter specifies whether the </a:t>
            </a:r>
            <a:r>
              <a:rPr lang="en-US" dirty="0" smtClean="0"/>
              <a:t>operation should </a:t>
            </a:r>
            <a:r>
              <a:rPr lang="en-US" dirty="0"/>
              <a:t>be synchronous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sz="29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drop_inode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Called </a:t>
            </a:r>
            <a:r>
              <a:rPr lang="en-US" dirty="0"/>
              <a:t>by the VFS when the last reference to an </a:t>
            </a:r>
            <a:r>
              <a:rPr lang="en-US" dirty="0" err="1"/>
              <a:t>inode</a:t>
            </a:r>
            <a:r>
              <a:rPr lang="en-US" dirty="0"/>
              <a:t> is dropped. Normal </a:t>
            </a:r>
            <a:r>
              <a:rPr lang="en-US" dirty="0" smtClean="0"/>
              <a:t>Unix </a:t>
            </a:r>
            <a:r>
              <a:rPr lang="en-US" dirty="0" err="1" smtClean="0"/>
              <a:t>filesystems</a:t>
            </a:r>
            <a:r>
              <a:rPr lang="en-US" dirty="0" smtClean="0"/>
              <a:t> </a:t>
            </a:r>
            <a:r>
              <a:rPr lang="en-US" dirty="0"/>
              <a:t>do not define this function, in which case the VFS simply deletes </a:t>
            </a:r>
            <a:r>
              <a:rPr lang="en-US" dirty="0" smtClean="0"/>
              <a:t>the </a:t>
            </a:r>
            <a:r>
              <a:rPr lang="en-US" dirty="0" err="1" smtClean="0"/>
              <a:t>inode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sz="29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delete_inode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Deletes the given </a:t>
            </a:r>
            <a:r>
              <a:rPr lang="en-US" dirty="0" err="1"/>
              <a:t>inode</a:t>
            </a:r>
            <a:r>
              <a:rPr lang="en-US" dirty="0"/>
              <a:t> from the disk.</a:t>
            </a:r>
          </a:p>
        </p:txBody>
      </p:sp>
    </p:spTree>
    <p:extLst>
      <p:ext uri="{BB962C8B-B14F-4D97-AF65-F5344CB8AC3E}">
        <p14:creationId xmlns:p14="http://schemas.microsoft.com/office/powerpoint/2010/main" val="3593294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super_operations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9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put_super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super_block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Called </a:t>
            </a:r>
            <a:r>
              <a:rPr lang="en-US" dirty="0"/>
              <a:t>by the VFS on </a:t>
            </a:r>
            <a:r>
              <a:rPr lang="en-US" dirty="0" err="1"/>
              <a:t>unmount</a:t>
            </a:r>
            <a:r>
              <a:rPr lang="en-US" dirty="0"/>
              <a:t> to release the given superblock object</a:t>
            </a:r>
            <a:r>
              <a:rPr lang="en-US" dirty="0" smtClean="0"/>
              <a:t>. The caller must </a:t>
            </a:r>
            <a:r>
              <a:rPr lang="en-US" dirty="0"/>
              <a:t>hold the </a:t>
            </a:r>
            <a:r>
              <a:rPr lang="en-US" dirty="0" err="1"/>
              <a:t>s_lock</a:t>
            </a:r>
            <a:r>
              <a:rPr lang="en-US" dirty="0"/>
              <a:t> lock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sz="29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write_super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super_block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Updates the on-disk superblock with the specified superblock</a:t>
            </a:r>
            <a:r>
              <a:rPr lang="en-US" dirty="0" smtClean="0"/>
              <a:t>. The </a:t>
            </a:r>
            <a:r>
              <a:rPr lang="en-US" dirty="0"/>
              <a:t>VFS uses </a:t>
            </a:r>
            <a:r>
              <a:rPr lang="en-US" dirty="0" smtClean="0"/>
              <a:t>this function </a:t>
            </a:r>
            <a:r>
              <a:rPr lang="en-US" dirty="0"/>
              <a:t>to synchronize a modified in-memory superblock with the disk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sync_fs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super_block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wait)</a:t>
            </a:r>
          </a:p>
          <a:p>
            <a:pPr lvl="1"/>
            <a:r>
              <a:rPr lang="en-US" dirty="0"/>
              <a:t>Synchronizes </a:t>
            </a:r>
            <a:r>
              <a:rPr lang="en-US" dirty="0" err="1"/>
              <a:t>filesystem</a:t>
            </a:r>
            <a:r>
              <a:rPr lang="en-US" dirty="0"/>
              <a:t> metadata with the on-disk </a:t>
            </a:r>
            <a:r>
              <a:rPr lang="en-US" dirty="0" err="1"/>
              <a:t>filesystem</a:t>
            </a:r>
            <a:r>
              <a:rPr lang="en-US" dirty="0" smtClean="0"/>
              <a:t>. The </a:t>
            </a:r>
            <a:r>
              <a:rPr lang="en-US" dirty="0"/>
              <a:t>wait </a:t>
            </a:r>
            <a:r>
              <a:rPr lang="en-US" dirty="0" smtClean="0"/>
              <a:t>parameter specifies </a:t>
            </a:r>
            <a:r>
              <a:rPr lang="en-US" dirty="0"/>
              <a:t>whether the operation is synchronous.</a:t>
            </a:r>
          </a:p>
        </p:txBody>
      </p:sp>
    </p:spTree>
    <p:extLst>
      <p:ext uri="{BB962C8B-B14F-4D97-AF65-F5344CB8AC3E}">
        <p14:creationId xmlns:p14="http://schemas.microsoft.com/office/powerpoint/2010/main" val="981434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super_operations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remount_fs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super_block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*flags, char *data)</a:t>
            </a:r>
          </a:p>
          <a:p>
            <a:pPr lvl="1"/>
            <a:r>
              <a:rPr lang="en-US" dirty="0"/>
              <a:t>Called by the VFS when the </a:t>
            </a:r>
            <a:r>
              <a:rPr lang="en-US" dirty="0" err="1"/>
              <a:t>filesystem</a:t>
            </a:r>
            <a:r>
              <a:rPr lang="en-US" dirty="0"/>
              <a:t> is remounted with new mount options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r>
              <a:rPr lang="en-US" sz="27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clear_inode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VFS to release the </a:t>
            </a:r>
            <a:r>
              <a:rPr lang="en-US" dirty="0" err="1"/>
              <a:t>inode</a:t>
            </a:r>
            <a:r>
              <a:rPr lang="en-US" dirty="0"/>
              <a:t> and clear any pages containing related data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sz="27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umount_begin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super_block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VFS to interrupt a mount operation. It is used by network </a:t>
            </a:r>
            <a:r>
              <a:rPr lang="en-US" dirty="0" err="1"/>
              <a:t>filesystems</a:t>
            </a:r>
            <a:r>
              <a:rPr lang="en-US" dirty="0" smtClean="0"/>
              <a:t>, such </a:t>
            </a:r>
            <a:r>
              <a:rPr lang="en-US" dirty="0"/>
              <a:t>as NFS.</a:t>
            </a:r>
          </a:p>
        </p:txBody>
      </p:sp>
    </p:spTree>
    <p:extLst>
      <p:ext uri="{BB962C8B-B14F-4D97-AF65-F5344CB8AC3E}">
        <p14:creationId xmlns:p14="http://schemas.microsoft.com/office/powerpoint/2010/main" val="3495997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super_operations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are invoked by VFS in process context</a:t>
            </a:r>
          </a:p>
          <a:p>
            <a:r>
              <a:rPr lang="en-US" dirty="0" smtClean="0"/>
              <a:t>All methods except </a:t>
            </a:r>
            <a:r>
              <a:rPr lang="en-US" dirty="0" err="1" smtClean="0"/>
              <a:t>dirty_inode</a:t>
            </a:r>
            <a:r>
              <a:rPr lang="en-US" dirty="0" smtClean="0"/>
              <a:t>() may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40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all the information needed to manipulate a file or directory</a:t>
            </a:r>
          </a:p>
          <a:p>
            <a:r>
              <a:rPr lang="en-US" dirty="0" smtClean="0"/>
              <a:t>Constructed in memory, regardless of how file system stores metadata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84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Object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hlist_node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i_hash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hash list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i_sb_list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superblocks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i_dentry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 of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dentries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i_ino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number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atomic_t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i_count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reference counter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i_nlink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number of hard links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uid_t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i_uid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 id of owner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gid_t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i_gid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group id of owner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kdev_t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i_rdev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real device node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u64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i_version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versioning number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loff_t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i_size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 size in bytes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seqcount_t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i_size_seqcount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serializer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for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timespec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i_atime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last access time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timespec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i_mtime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last modify time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timespec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i_ctime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last change time */</a:t>
            </a:r>
          </a:p>
        </p:txBody>
      </p:sp>
    </p:spTree>
    <p:extLst>
      <p:ext uri="{BB962C8B-B14F-4D97-AF65-F5344CB8AC3E}">
        <p14:creationId xmlns:p14="http://schemas.microsoft.com/office/powerpoint/2010/main" val="3094459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Object </a:t>
            </a:r>
            <a:r>
              <a:rPr lang="en-US" dirty="0" err="1" smtClean="0"/>
              <a:t>Struct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i_blkbits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block size in bits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blkcnt_t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i_blocks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file size in blocks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short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bytes consumed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umode_t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i_mode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access permissions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spinlock_t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i_lock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spinlock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rw_semaphore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i_alloc_sem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nests inside of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i_sem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semaphore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i_sem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semaphore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inode_operations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i_op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ops table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file_operations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i_fop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default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ops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super_block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i_sb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associated superblock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file_lock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i_flock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file lock list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address_space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i_mapping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associated mapping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address_space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i_data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mapping for device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dquot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i_dquot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[MAXQUOTAS]; /* disk quotas for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i_devices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block devices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8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VFS?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68623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860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Object </a:t>
            </a:r>
            <a:r>
              <a:rPr lang="en-US" dirty="0" err="1"/>
              <a:t>Struct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union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pipe_inode_info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i_pipe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pipe information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block_device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i_bdev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/* block device driver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cdev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i_cdev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character device driver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i_dnotify_mask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directory notify mask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dnotify_struct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i_dnotify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dnotify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inotify_watches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inotify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watches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mutex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inotify_mutex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protects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inotify_watches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i_state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state flags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dirtied_when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first dirtying time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i_flags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flags */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atomic_t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i_writecount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count of writers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void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i_security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security module */</a:t>
            </a:r>
          </a:p>
          <a:p>
            <a:pPr marL="0" indent="0">
              <a:buNone/>
            </a:pPr>
            <a:r>
              <a:rPr lang="nb-NO" sz="1600" dirty="0" smtClean="0">
                <a:latin typeface="Consolas" pitchFamily="49" charset="0"/>
                <a:cs typeface="Consolas" pitchFamily="49" charset="0"/>
              </a:rPr>
              <a:t>	void </a:t>
            </a:r>
            <a:r>
              <a:rPr lang="nb-NO" sz="1600" dirty="0">
                <a:latin typeface="Consolas" pitchFamily="49" charset="0"/>
                <a:cs typeface="Consolas" pitchFamily="49" charset="0"/>
              </a:rPr>
              <a:t>*i_private; </a:t>
            </a:r>
            <a:r>
              <a:rPr lang="nb-NO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nb-NO" sz="1600" dirty="0">
                <a:latin typeface="Consolas" pitchFamily="49" charset="0"/>
                <a:cs typeface="Consolas" pitchFamily="49" charset="0"/>
              </a:rPr>
              <a:t>fs private pointer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29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node_operations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create(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mode)</a:t>
            </a:r>
          </a:p>
          <a:p>
            <a:pPr lvl="1"/>
            <a:r>
              <a:rPr lang="en-US" sz="2600" dirty="0" smtClean="0"/>
              <a:t>VFS </a:t>
            </a:r>
            <a:r>
              <a:rPr lang="en-US" sz="2600" dirty="0"/>
              <a:t>calls this function from the </a:t>
            </a:r>
            <a:r>
              <a:rPr lang="en-US" sz="2600" dirty="0" err="1"/>
              <a:t>creat</a:t>
            </a:r>
            <a:r>
              <a:rPr lang="en-US" sz="2600" dirty="0"/>
              <a:t>() and open() system calls to create a </a:t>
            </a:r>
            <a:r>
              <a:rPr lang="en-US" sz="2600" dirty="0" smtClean="0"/>
              <a:t>new </a:t>
            </a:r>
            <a:r>
              <a:rPr lang="en-US" sz="2600" dirty="0" err="1" smtClean="0"/>
              <a:t>inode</a:t>
            </a:r>
            <a:r>
              <a:rPr lang="en-US" sz="2600" dirty="0" smtClean="0"/>
              <a:t> </a:t>
            </a:r>
            <a:r>
              <a:rPr lang="en-US" sz="2600" dirty="0"/>
              <a:t>associated with the given </a:t>
            </a:r>
            <a:r>
              <a:rPr lang="en-US" sz="2600" dirty="0" err="1"/>
              <a:t>dentry</a:t>
            </a:r>
            <a:r>
              <a:rPr lang="en-US" sz="2600" dirty="0"/>
              <a:t> object with the specified initial access mode</a:t>
            </a:r>
            <a:r>
              <a:rPr lang="en-US" sz="2600" dirty="0" smtClean="0"/>
              <a:t>.</a:t>
            </a:r>
          </a:p>
          <a:p>
            <a:pPr lvl="1"/>
            <a:endParaRPr lang="en-US" dirty="0"/>
          </a:p>
          <a:p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 lookup(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This function searches a directory for an </a:t>
            </a:r>
            <a:r>
              <a:rPr lang="en-US" sz="2600" dirty="0" err="1"/>
              <a:t>inode</a:t>
            </a:r>
            <a:r>
              <a:rPr lang="en-US" sz="2600" dirty="0"/>
              <a:t> corresponding to a filename </a:t>
            </a:r>
            <a:r>
              <a:rPr lang="en-US" sz="2600" dirty="0" smtClean="0"/>
              <a:t>specified in </a:t>
            </a:r>
            <a:r>
              <a:rPr lang="en-US" sz="2600" dirty="0"/>
              <a:t>the given </a:t>
            </a:r>
            <a:r>
              <a:rPr lang="en-US" sz="2600" dirty="0" err="1"/>
              <a:t>dentry</a:t>
            </a:r>
            <a:r>
              <a:rPr lang="en-US" sz="2600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198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link(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old_dentry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Invoked by the link() system call to create a hard link of the file </a:t>
            </a:r>
            <a:r>
              <a:rPr lang="en-US" sz="2600" dirty="0" err="1"/>
              <a:t>old_dentry</a:t>
            </a:r>
            <a:r>
              <a:rPr lang="en-US" sz="2600" dirty="0"/>
              <a:t> in the directory </a:t>
            </a:r>
            <a:r>
              <a:rPr lang="en-US" sz="2600" dirty="0" err="1"/>
              <a:t>dir</a:t>
            </a:r>
            <a:r>
              <a:rPr lang="en-US" sz="2600" dirty="0"/>
              <a:t> with the new filename </a:t>
            </a:r>
            <a:r>
              <a:rPr lang="en-US" sz="2600" dirty="0" err="1"/>
              <a:t>dentry</a:t>
            </a:r>
            <a:r>
              <a:rPr lang="en-US" sz="2600" dirty="0" smtClean="0"/>
              <a:t>.</a:t>
            </a:r>
          </a:p>
          <a:p>
            <a:pPr lvl="1"/>
            <a:endParaRPr lang="en-US" dirty="0"/>
          </a:p>
          <a:p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unlink(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Called from the unlink() system call to remove the </a:t>
            </a:r>
            <a:r>
              <a:rPr lang="en-US" sz="2600" dirty="0" err="1"/>
              <a:t>inode</a:t>
            </a:r>
            <a:r>
              <a:rPr lang="en-US" sz="2600" dirty="0"/>
              <a:t> specified by the directory entry </a:t>
            </a:r>
            <a:r>
              <a:rPr lang="en-US" sz="2600" dirty="0" err="1"/>
              <a:t>dentry</a:t>
            </a:r>
            <a:r>
              <a:rPr lang="en-US" sz="2600" dirty="0"/>
              <a:t> from the directory 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node_operations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symlink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3900" b="1" dirty="0" err="1">
                <a:latin typeface="Courier New" pitchFamily="49" charset="0"/>
                <a:cs typeface="Courier New" pitchFamily="49" charset="0"/>
              </a:rPr>
              <a:t>symname</a:t>
            </a:r>
            <a:r>
              <a:rPr lang="en-US" sz="3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from the </a:t>
            </a:r>
            <a:r>
              <a:rPr lang="en-US" dirty="0" err="1"/>
              <a:t>symlink</a:t>
            </a:r>
            <a:r>
              <a:rPr lang="en-US" dirty="0"/>
              <a:t>() system call to create a symbolic link named </a:t>
            </a:r>
            <a:r>
              <a:rPr lang="en-US" dirty="0" err="1"/>
              <a:t>symname</a:t>
            </a:r>
            <a:r>
              <a:rPr lang="en-US" dirty="0"/>
              <a:t> </a:t>
            </a:r>
            <a:r>
              <a:rPr lang="en-US" dirty="0" smtClean="0"/>
              <a:t>to the </a:t>
            </a:r>
            <a:r>
              <a:rPr lang="en-US" dirty="0"/>
              <a:t>file represented by </a:t>
            </a:r>
            <a:r>
              <a:rPr lang="en-US" dirty="0" err="1"/>
              <a:t>dentry</a:t>
            </a:r>
            <a:r>
              <a:rPr lang="en-US" dirty="0"/>
              <a:t> in the directory dir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Directory functions e.g. </a:t>
            </a:r>
            <a:r>
              <a:rPr lang="en-US" dirty="0" err="1" smtClean="0"/>
              <a:t>mkdir</a:t>
            </a:r>
            <a:r>
              <a:rPr lang="en-US" dirty="0" smtClean="0"/>
              <a:t>() and </a:t>
            </a:r>
            <a:r>
              <a:rPr lang="en-US" dirty="0" err="1" smtClean="0"/>
              <a:t>rmdir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mode)</a:t>
            </a:r>
          </a:p>
          <a:p>
            <a:pPr lvl="1"/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rmdir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3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mknod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mode,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dev_t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 err="1">
                <a:latin typeface="Courier New" pitchFamily="49" charset="0"/>
                <a:cs typeface="Courier New" pitchFamily="49" charset="0"/>
              </a:rPr>
              <a:t>rdev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</a:t>
            </a:r>
            <a:r>
              <a:rPr lang="en-US" dirty="0" err="1"/>
              <a:t>mknod</a:t>
            </a:r>
            <a:r>
              <a:rPr lang="en-US" dirty="0"/>
              <a:t>() system call to create a special file (device file, named pipe, </a:t>
            </a:r>
            <a:r>
              <a:rPr lang="en-US" dirty="0" smtClean="0"/>
              <a:t>or socket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1361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node_operations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>
                <a:latin typeface="Courier New" pitchFamily="49" charset="0"/>
                <a:cs typeface="Courier New" pitchFamily="49" charset="0"/>
              </a:rPr>
              <a:t>void truncate(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VFS to modify the size of the given file. Before invocation, the </a:t>
            </a:r>
            <a:r>
              <a:rPr lang="en-US" dirty="0" err="1" smtClean="0"/>
              <a:t>inode’s</a:t>
            </a:r>
            <a:r>
              <a:rPr lang="en-US" dirty="0" smtClean="0"/>
              <a:t> </a:t>
            </a:r>
            <a:r>
              <a:rPr lang="en-US" dirty="0" err="1" smtClean="0"/>
              <a:t>i_size</a:t>
            </a:r>
            <a:r>
              <a:rPr lang="en-US" dirty="0" smtClean="0"/>
              <a:t> </a:t>
            </a:r>
            <a:r>
              <a:rPr lang="en-US" dirty="0"/>
              <a:t>field must be set to the desired new size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permission(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mask)</a:t>
            </a:r>
          </a:p>
          <a:p>
            <a:pPr lvl="1"/>
            <a:r>
              <a:rPr lang="en-US" dirty="0"/>
              <a:t>Checks whether the specified access mode is allowed for the file referenced </a:t>
            </a:r>
            <a:r>
              <a:rPr lang="en-US" dirty="0" smtClean="0"/>
              <a:t>by </a:t>
            </a:r>
            <a:r>
              <a:rPr lang="en-US" dirty="0" err="1" smtClean="0"/>
              <a:t>inode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Regular file attribute functions</a:t>
            </a:r>
            <a:endParaRPr lang="en-US" dirty="0" smtClean="0"/>
          </a:p>
          <a:p>
            <a:pPr lvl="1"/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setattr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iattr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getattr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vfsmount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mnt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kstat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*stat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1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Extended attributes allow the association of key/values pairs with files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setxattr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flags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getxattr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 *name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void </a:t>
            </a: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value,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listxattr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*list,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removexattr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 *name)</a:t>
            </a:r>
          </a:p>
        </p:txBody>
      </p:sp>
    </p:spTree>
    <p:extLst>
      <p:ext uri="{BB962C8B-B14F-4D97-AF65-F5344CB8AC3E}">
        <p14:creationId xmlns:p14="http://schemas.microsoft.com/office/powerpoint/2010/main" val="25064750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VFS teats directories as a type of file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/bin/vi</a:t>
            </a:r>
          </a:p>
          <a:p>
            <a:pPr lvl="1"/>
            <a:r>
              <a:rPr lang="en-US" dirty="0" smtClean="0"/>
              <a:t>Both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</a:t>
            </a:r>
            <a:r>
              <a:rPr lang="en-US" dirty="0" smtClean="0"/>
              <a:t> are files</a:t>
            </a:r>
          </a:p>
          <a:p>
            <a:pPr lvl="1"/>
            <a:r>
              <a:rPr lang="en-US" dirty="0" smtClean="0"/>
              <a:t>Each file has an </a:t>
            </a:r>
            <a:r>
              <a:rPr lang="en-US" dirty="0" err="1" smtClean="0"/>
              <a:t>inode</a:t>
            </a:r>
            <a:r>
              <a:rPr lang="en-US" dirty="0" smtClean="0"/>
              <a:t> representation</a:t>
            </a:r>
          </a:p>
          <a:p>
            <a:pPr lvl="1"/>
            <a:r>
              <a:rPr lang="en-US" dirty="0" smtClean="0"/>
              <a:t>However, sometimes VFS needs to perform directory-specific operations, like pathname 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47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(directory entry) is a specific component in a path</a:t>
            </a:r>
          </a:p>
          <a:p>
            <a:pPr lvl="1"/>
            <a:r>
              <a:rPr lang="en-US" dirty="0" err="1" smtClean="0"/>
              <a:t>Dentry</a:t>
            </a:r>
            <a:r>
              <a:rPr lang="en-US" dirty="0" smtClean="0"/>
              <a:t> objects: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“/”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“bin”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“vi”</a:t>
            </a:r>
          </a:p>
          <a:p>
            <a:r>
              <a:rPr lang="en-US" dirty="0" smtClean="0"/>
              <a:t>Represented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dirty="0" smtClean="0"/>
              <a:t> and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dcache.h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709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Object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atomic_t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d_count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usage count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d_flags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flags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spinlock_t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d_lock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per-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lock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d_mounted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is this a mount point?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associated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hlist_node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d_hash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hash table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entries*/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d_parent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object of parent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qstr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name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d_lru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unused list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union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d_child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list of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dentries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within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rcu_head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d_rcu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RCU locking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d_u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01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Dentry</a:t>
            </a:r>
            <a:r>
              <a:rPr lang="en-US" dirty="0"/>
              <a:t> Object </a:t>
            </a:r>
            <a:r>
              <a:rPr lang="en-US" dirty="0" err="1" smtClean="0"/>
              <a:t>Struct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d_subdirs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subdirectories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d_alias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list of alias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inodes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d_time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revalidate time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dentry_operations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d_op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operations table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super_block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d_sb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superblock of file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void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d_fsdata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-specific data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d_iname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[DNAME_INLINE_LEN_MIN]; /* short name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6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Supported by 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5246"/>
          </a:xfr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Local storage</a:t>
            </a:r>
          </a:p>
          <a:p>
            <a:pPr lvl="1"/>
            <a:r>
              <a:rPr lang="en-US" dirty="0" smtClean="0"/>
              <a:t>Block-based file systems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xt2/3/4, </a:t>
            </a:r>
            <a:r>
              <a:rPr lang="en-US" dirty="0" err="1" smtClean="0"/>
              <a:t>btrfs</a:t>
            </a:r>
            <a:r>
              <a:rPr lang="en-US" dirty="0" smtClean="0"/>
              <a:t>, </a:t>
            </a:r>
            <a:r>
              <a:rPr lang="en-US" dirty="0" err="1" smtClean="0"/>
              <a:t>xfs</a:t>
            </a:r>
            <a:r>
              <a:rPr lang="en-US" dirty="0" smtClean="0"/>
              <a:t>, </a:t>
            </a:r>
            <a:r>
              <a:rPr lang="en-US" dirty="0" err="1" smtClean="0"/>
              <a:t>vfat</a:t>
            </a:r>
            <a:r>
              <a:rPr lang="en-US" dirty="0" smtClean="0"/>
              <a:t>, </a:t>
            </a:r>
            <a:r>
              <a:rPr lang="en-US" dirty="0" err="1" smtClean="0"/>
              <a:t>hfs</a:t>
            </a:r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File systems in </a:t>
            </a:r>
            <a:r>
              <a:rPr lang="en-US" dirty="0" err="1" smtClean="0"/>
              <a:t>userspace</a:t>
            </a:r>
            <a:r>
              <a:rPr lang="en-US" dirty="0" smtClean="0"/>
              <a:t> (FUSE)</a:t>
            </a:r>
          </a:p>
          <a:p>
            <a:pPr lvl="2"/>
            <a:r>
              <a:rPr lang="en-US" dirty="0" smtClean="0"/>
              <a:t>ntfs-3g, </a:t>
            </a:r>
            <a:r>
              <a:rPr lang="en-US" dirty="0" err="1" smtClean="0"/>
              <a:t>EncFS</a:t>
            </a:r>
            <a:r>
              <a:rPr lang="en-US" dirty="0" smtClean="0"/>
              <a:t>, </a:t>
            </a:r>
            <a:r>
              <a:rPr lang="en-US" dirty="0" err="1" smtClean="0"/>
              <a:t>TrueCrypt</a:t>
            </a:r>
            <a:r>
              <a:rPr lang="en-US" dirty="0" smtClean="0"/>
              <a:t>, </a:t>
            </a:r>
            <a:r>
              <a:rPr lang="en-US" dirty="0" err="1" smtClean="0"/>
              <a:t>GmailFS</a:t>
            </a:r>
            <a:r>
              <a:rPr lang="en-US" dirty="0" smtClean="0"/>
              <a:t>, SSHFS</a:t>
            </a:r>
          </a:p>
          <a:p>
            <a:pPr lvl="1"/>
            <a:r>
              <a:rPr lang="en-US" dirty="0" smtClean="0"/>
              <a:t>Specialized storage file systems</a:t>
            </a:r>
          </a:p>
          <a:p>
            <a:pPr lvl="2"/>
            <a:r>
              <a:rPr lang="en-US" dirty="0" smtClean="0"/>
              <a:t>Flash: JFFS, YAFFS, UBIFS</a:t>
            </a:r>
          </a:p>
          <a:p>
            <a:pPr lvl="2"/>
            <a:r>
              <a:rPr lang="en-US" dirty="0" smtClean="0"/>
              <a:t>CD-ROM: ISO9660</a:t>
            </a:r>
          </a:p>
          <a:p>
            <a:pPr lvl="2"/>
            <a:r>
              <a:rPr lang="en-US" dirty="0" smtClean="0"/>
              <a:t>DVD: UDF</a:t>
            </a:r>
          </a:p>
          <a:p>
            <a:pPr lvl="1"/>
            <a:r>
              <a:rPr lang="en-US" dirty="0" smtClean="0"/>
              <a:t>Memory file systems</a:t>
            </a:r>
          </a:p>
          <a:p>
            <a:pPr lvl="2"/>
            <a:r>
              <a:rPr lang="en-US" dirty="0" err="1" smtClean="0"/>
              <a:t>ramfs</a:t>
            </a:r>
            <a:r>
              <a:rPr lang="en-US" dirty="0" smtClean="0"/>
              <a:t>, </a:t>
            </a:r>
            <a:r>
              <a:rPr lang="en-US" dirty="0" err="1" smtClean="0"/>
              <a:t>tmpfs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 </a:t>
            </a:r>
            <a:r>
              <a:rPr lang="en-US" dirty="0" err="1" smtClean="0"/>
              <a:t>dentry</a:t>
            </a:r>
            <a:r>
              <a:rPr lang="en-US" dirty="0" smtClean="0"/>
              <a:t> object can be in one of 3 states:</a:t>
            </a:r>
          </a:p>
          <a:p>
            <a:pPr lvl="1"/>
            <a:r>
              <a:rPr lang="en-US" dirty="0" smtClean="0"/>
              <a:t>Used</a:t>
            </a:r>
          </a:p>
          <a:p>
            <a:pPr lvl="1"/>
            <a:r>
              <a:rPr lang="en-US" dirty="0" smtClean="0"/>
              <a:t>Unused</a:t>
            </a:r>
          </a:p>
          <a:p>
            <a:pPr lvl="1"/>
            <a:r>
              <a:rPr lang="en-US" dirty="0" smtClean="0"/>
              <a:t>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046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Dentry</a:t>
            </a:r>
            <a:r>
              <a:rPr lang="en-US" dirty="0"/>
              <a:t>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 err="1" smtClean="0"/>
              <a:t>dentry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Corresponds to a valid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2"/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_inode</a:t>
            </a:r>
            <a:r>
              <a:rPr lang="en-US" dirty="0" smtClean="0"/>
              <a:t> points to an associated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smtClean="0"/>
              <a:t>One or more users of the object	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positive</a:t>
            </a:r>
          </a:p>
          <a:p>
            <a:pPr lvl="1"/>
            <a:r>
              <a:rPr lang="en-US" dirty="0" err="1" smtClean="0"/>
              <a:t>Dentry</a:t>
            </a:r>
            <a:r>
              <a:rPr lang="en-US" dirty="0" smtClean="0"/>
              <a:t> is in use by VFS and cannot be discarded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2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Dentry</a:t>
            </a:r>
            <a:r>
              <a:rPr lang="en-US" dirty="0"/>
              <a:t>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Unused </a:t>
            </a:r>
            <a:r>
              <a:rPr lang="en-US" dirty="0" err="1" smtClean="0"/>
              <a:t>dentry</a:t>
            </a:r>
            <a:r>
              <a:rPr lang="en-US" dirty="0" smtClean="0"/>
              <a:t> state</a:t>
            </a:r>
          </a:p>
          <a:p>
            <a:pPr lvl="1"/>
            <a:r>
              <a:rPr lang="en-US" dirty="0"/>
              <a:t>Corresponds to a valid </a:t>
            </a:r>
            <a:r>
              <a:rPr lang="en-US" dirty="0" err="1"/>
              <a:t>inode</a:t>
            </a:r>
            <a:endParaRPr lang="en-US" dirty="0"/>
          </a:p>
          <a:p>
            <a:pPr lvl="2"/>
            <a:r>
              <a:rPr lang="en-US" b="1" dirty="0" err="1">
                <a:latin typeface="Courier New" pitchFamily="49" charset="0"/>
                <a:cs typeface="Courier New" pitchFamily="49" charset="0"/>
              </a:rPr>
              <a:t>d_inode</a:t>
            </a:r>
            <a:r>
              <a:rPr lang="en-US" dirty="0"/>
              <a:t> points to an associated </a:t>
            </a:r>
            <a:r>
              <a:rPr lang="en-US" dirty="0" err="1"/>
              <a:t>inode</a:t>
            </a:r>
            <a:endParaRPr lang="en-US" dirty="0"/>
          </a:p>
          <a:p>
            <a:pPr lvl="1"/>
            <a:r>
              <a:rPr lang="en-US" b="1" i="1" dirty="0" smtClean="0"/>
              <a:t>Zero</a:t>
            </a:r>
            <a:r>
              <a:rPr lang="en-US" dirty="0" smtClean="0"/>
              <a:t> </a:t>
            </a:r>
            <a:r>
              <a:rPr lang="en-US" dirty="0"/>
              <a:t>users of the object	</a:t>
            </a:r>
          </a:p>
          <a:p>
            <a:pPr lvl="2"/>
            <a:r>
              <a:rPr lang="en-US" b="1" dirty="0" err="1">
                <a:latin typeface="Courier New" pitchFamily="49" charset="0"/>
                <a:cs typeface="Courier New" pitchFamily="49" charset="0"/>
              </a:rPr>
              <a:t>d_count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</a:t>
            </a:r>
            <a:r>
              <a:rPr lang="en-US" dirty="0" smtClean="0"/>
              <a:t>zero</a:t>
            </a:r>
          </a:p>
          <a:p>
            <a:pPr lvl="1"/>
            <a:r>
              <a:rPr lang="en-US" dirty="0" smtClean="0"/>
              <a:t>Since </a:t>
            </a:r>
            <a:r>
              <a:rPr lang="en-US" dirty="0" err="1" smtClean="0"/>
              <a:t>dentry</a:t>
            </a:r>
            <a:r>
              <a:rPr lang="en-US" dirty="0" smtClean="0"/>
              <a:t> points to valid object, it is cached</a:t>
            </a:r>
          </a:p>
          <a:p>
            <a:pPr lvl="2"/>
            <a:r>
              <a:rPr lang="en-US" dirty="0" smtClean="0"/>
              <a:t>Quicker for pathname lookups</a:t>
            </a:r>
          </a:p>
          <a:p>
            <a:pPr lvl="2"/>
            <a:r>
              <a:rPr lang="en-US" dirty="0" smtClean="0"/>
              <a:t>Can be discarded if necessary to reclaim more memory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15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Dentry</a:t>
            </a:r>
            <a:r>
              <a:rPr lang="en-US" dirty="0"/>
              <a:t>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 err="1" smtClean="0"/>
              <a:t>dentry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Not associated </a:t>
            </a:r>
            <a:r>
              <a:rPr lang="en-US" dirty="0"/>
              <a:t>to a valid </a:t>
            </a:r>
            <a:r>
              <a:rPr lang="en-US" dirty="0" err="1"/>
              <a:t>inode</a:t>
            </a:r>
            <a:endParaRPr lang="en-US" dirty="0"/>
          </a:p>
          <a:p>
            <a:pPr lvl="2"/>
            <a:r>
              <a:rPr lang="en-US" b="1" dirty="0" err="1">
                <a:latin typeface="Courier New" pitchFamily="49" charset="0"/>
                <a:cs typeface="Courier New" pitchFamily="49" charset="0"/>
              </a:rPr>
              <a:t>d_inode</a:t>
            </a:r>
            <a:r>
              <a:rPr lang="en-US" dirty="0"/>
              <a:t> points to </a:t>
            </a:r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Two reasons</a:t>
            </a:r>
          </a:p>
          <a:p>
            <a:pPr lvl="2"/>
            <a:r>
              <a:rPr lang="en-US" dirty="0" smtClean="0"/>
              <a:t>Program tries to open file that does not exist</a:t>
            </a:r>
          </a:p>
          <a:p>
            <a:pPr lvl="2"/>
            <a:r>
              <a:rPr lang="en-US" dirty="0" err="1" smtClean="0"/>
              <a:t>Inode</a:t>
            </a:r>
            <a:r>
              <a:rPr lang="en-US" dirty="0" smtClean="0"/>
              <a:t> of file was deleted</a:t>
            </a:r>
          </a:p>
          <a:p>
            <a:pPr lvl="1"/>
            <a:r>
              <a:rPr lang="en-US" dirty="0" smtClean="0"/>
              <a:t>May be cached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152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objects stored in a </a:t>
            </a:r>
            <a:r>
              <a:rPr lang="en-US" dirty="0" err="1" smtClean="0"/>
              <a:t>dcache</a:t>
            </a:r>
            <a:endParaRPr lang="en-US" dirty="0" smtClean="0"/>
          </a:p>
          <a:p>
            <a:r>
              <a:rPr lang="en-US" dirty="0" smtClean="0"/>
              <a:t>Cache consists of three parts</a:t>
            </a:r>
          </a:p>
          <a:p>
            <a:pPr lvl="1"/>
            <a:r>
              <a:rPr lang="en-US" dirty="0" smtClean="0"/>
              <a:t>Lists of used </a:t>
            </a:r>
            <a:r>
              <a:rPr lang="en-US" dirty="0" err="1" smtClean="0"/>
              <a:t>dentries</a:t>
            </a:r>
            <a:r>
              <a:rPr lang="en-US" dirty="0" smtClean="0"/>
              <a:t> linked off associated </a:t>
            </a:r>
            <a:r>
              <a:rPr lang="en-US" dirty="0" err="1" smtClean="0"/>
              <a:t>inode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Doubly linked “least recently used” list of unused and negative </a:t>
            </a:r>
            <a:r>
              <a:rPr lang="en-US" dirty="0" err="1" smtClean="0"/>
              <a:t>dentry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Hash table and hash function used to quickly resolve given path to associated </a:t>
            </a:r>
            <a:r>
              <a:rPr lang="en-US" dirty="0" err="1" smtClean="0"/>
              <a:t>dentry</a:t>
            </a:r>
            <a:r>
              <a:rPr lang="en-US" dirty="0" smtClean="0"/>
              <a:t>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9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d_revalidate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*)</a:t>
            </a:r>
          </a:p>
          <a:p>
            <a:pPr lvl="1"/>
            <a:r>
              <a:rPr lang="en-US" dirty="0"/>
              <a:t>Determines whether the given </a:t>
            </a:r>
            <a:r>
              <a:rPr lang="en-US" dirty="0" err="1"/>
              <a:t>dentry</a:t>
            </a:r>
            <a:r>
              <a:rPr lang="en-US" dirty="0"/>
              <a:t> object is </a:t>
            </a:r>
            <a:r>
              <a:rPr lang="en-US" dirty="0" err="1"/>
              <a:t>valid.The</a:t>
            </a:r>
            <a:r>
              <a:rPr lang="en-US" dirty="0"/>
              <a:t> VFS calls this </a:t>
            </a:r>
            <a:r>
              <a:rPr lang="en-US" dirty="0" smtClean="0"/>
              <a:t>function whenever </a:t>
            </a:r>
            <a:r>
              <a:rPr lang="en-US" dirty="0"/>
              <a:t>it is preparing to use a </a:t>
            </a:r>
            <a:r>
              <a:rPr lang="en-US" dirty="0" err="1"/>
              <a:t>dentry</a:t>
            </a:r>
            <a:r>
              <a:rPr lang="en-US" dirty="0"/>
              <a:t> from the </a:t>
            </a:r>
            <a:r>
              <a:rPr lang="en-US" dirty="0" err="1"/>
              <a:t>dcache</a:t>
            </a:r>
            <a:r>
              <a:rPr lang="en-US" dirty="0"/>
              <a:t>. 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d_hash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qstr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*name)</a:t>
            </a:r>
          </a:p>
          <a:p>
            <a:pPr lvl="1"/>
            <a:r>
              <a:rPr lang="en-US" dirty="0"/>
              <a:t>Creates a hash value from the given </a:t>
            </a:r>
            <a:r>
              <a:rPr lang="en-US" dirty="0" err="1"/>
              <a:t>dentry</a:t>
            </a:r>
            <a:r>
              <a:rPr lang="en-US" dirty="0" smtClean="0"/>
              <a:t>. </a:t>
            </a:r>
            <a:r>
              <a:rPr lang="en-US" dirty="0"/>
              <a:t>VFS calls this function whenever </a:t>
            </a:r>
            <a:r>
              <a:rPr lang="en-US" dirty="0" smtClean="0"/>
              <a:t>it adds </a:t>
            </a:r>
            <a:r>
              <a:rPr lang="en-US" dirty="0"/>
              <a:t>a </a:t>
            </a:r>
            <a:r>
              <a:rPr lang="en-US" dirty="0" err="1"/>
              <a:t>dentry</a:t>
            </a:r>
            <a:r>
              <a:rPr lang="en-US" dirty="0"/>
              <a:t> to the hash table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d_compare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qstr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name1,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qstr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*name2)</a:t>
            </a:r>
          </a:p>
          <a:p>
            <a:pPr lvl="1"/>
            <a:r>
              <a:rPr lang="en-US" dirty="0"/>
              <a:t>Called by the VFS to compare two filenames, name1 and name2.</a:t>
            </a:r>
          </a:p>
        </p:txBody>
      </p:sp>
    </p:spTree>
    <p:extLst>
      <p:ext uri="{BB962C8B-B14F-4D97-AF65-F5344CB8AC3E}">
        <p14:creationId xmlns:p14="http://schemas.microsoft.com/office/powerpoint/2010/main" val="3816392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Dentry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d_delete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VFS when the specified </a:t>
            </a:r>
            <a:r>
              <a:rPr lang="en-US" dirty="0" err="1"/>
              <a:t>dentry</a:t>
            </a:r>
            <a:r>
              <a:rPr lang="en-US" dirty="0"/>
              <a:t> object’s </a:t>
            </a:r>
            <a:r>
              <a:rPr lang="en-US" dirty="0" err="1"/>
              <a:t>d_count</a:t>
            </a:r>
            <a:r>
              <a:rPr lang="en-US" dirty="0"/>
              <a:t> reaches zero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d_release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VFS when the specified </a:t>
            </a:r>
            <a:r>
              <a:rPr lang="en-US" dirty="0" err="1"/>
              <a:t>dentry</a:t>
            </a:r>
            <a:r>
              <a:rPr lang="en-US" dirty="0"/>
              <a:t> is going to be </a:t>
            </a:r>
            <a:r>
              <a:rPr lang="en-US" dirty="0" err="1"/>
              <a:t>freed.The</a:t>
            </a:r>
            <a:r>
              <a:rPr lang="en-US" dirty="0"/>
              <a:t> default </a:t>
            </a:r>
            <a:r>
              <a:rPr lang="en-US" dirty="0" smtClean="0"/>
              <a:t>function does </a:t>
            </a:r>
            <a:r>
              <a:rPr lang="en-US" dirty="0"/>
              <a:t>nothing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d_iput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Called by the VFS when a </a:t>
            </a:r>
            <a:r>
              <a:rPr lang="en-US" dirty="0" err="1"/>
              <a:t>dentry</a:t>
            </a:r>
            <a:r>
              <a:rPr lang="en-US" dirty="0"/>
              <a:t> object loses its associated </a:t>
            </a:r>
            <a:r>
              <a:rPr lang="en-US" dirty="0" err="1"/>
              <a:t>inode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378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represent a file opened by a process</a:t>
            </a:r>
          </a:p>
          <a:p>
            <a:r>
              <a:rPr lang="en-US" dirty="0" smtClean="0"/>
              <a:t>In-memory representation of an open file</a:t>
            </a:r>
          </a:p>
          <a:p>
            <a:r>
              <a:rPr lang="en-US" dirty="0" smtClean="0"/>
              <a:t>Represented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file</a:t>
            </a:r>
            <a:r>
              <a:rPr lang="en-US" dirty="0" smtClean="0"/>
              <a:t> and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916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Object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file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union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fu_list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list of file objects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rcu_head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fu_rcuhead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/* RCU list after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freeing*/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f_u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path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f_path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contains the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dentry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file_operations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f_op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file operations table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spinlock_t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f_lock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per-file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lock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atomic_t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f_count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file object’s usage count */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f_flags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flags specified on open */</a:t>
            </a:r>
          </a:p>
          <a:p>
            <a:pPr marL="0" indent="0">
              <a:buNone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1600" dirty="0" err="1" smtClean="0">
                <a:latin typeface="Consolas" pitchFamily="49" charset="0"/>
                <a:cs typeface="Consolas" pitchFamily="49" charset="0"/>
              </a:rPr>
              <a:t>mode_t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f_mode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		/* 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file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access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 mode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*/</a:t>
            </a:r>
            <a:endParaRPr lang="fr-FR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379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Object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loff_t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f_pos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file offset (file pointer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)*/</a:t>
            </a:r>
            <a:endParaRPr lang="en-US" sz="16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fown_struct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f_owner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owner data for signals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cred 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f_cred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file credentials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file_ra_state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f_ra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read-ahead state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u64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f_version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version number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void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f_security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security module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nb-NO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void </a:t>
            </a:r>
            <a:r>
              <a:rPr lang="nb-NO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*private_data; </a:t>
            </a:r>
            <a:r>
              <a:rPr lang="nb-NO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nb-NO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tty driver hook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list_head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f_ep_links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list of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epoll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links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spinlock_t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f_ep_lock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	/*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epoll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lock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address_space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f_mapping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/* page cache mapping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f_mnt_write_state</a:t>
            </a: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/* debugging state */</a:t>
            </a:r>
          </a:p>
          <a:p>
            <a:pPr marL="0" lvl="0" indent="0">
              <a:buClr>
                <a:srgbClr val="C66951"/>
              </a:buClr>
              <a:buNone/>
            </a:pPr>
            <a:r>
              <a:rPr lang="en-US" sz="16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2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Supported by VFS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Network file systems</a:t>
            </a:r>
          </a:p>
          <a:p>
            <a:pPr lvl="1"/>
            <a:r>
              <a:rPr lang="en-US" dirty="0" smtClean="0"/>
              <a:t>NFS, Coda, AFS, CIFS, NCP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Special file systems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rocfs</a:t>
            </a:r>
            <a:r>
              <a:rPr lang="en-US" dirty="0" smtClean="0"/>
              <a:t>, </a:t>
            </a:r>
            <a:r>
              <a:rPr lang="en-US" dirty="0" err="1" smtClean="0"/>
              <a:t>sysfs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074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more familiar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Have already seen these defined for devices like char devices</a:t>
            </a:r>
          </a:p>
          <a:p>
            <a:r>
              <a:rPr lang="en-US" dirty="0" smtClean="0"/>
              <a:t>Just like other operations, you may define some for your file system while leaving others NULL</a:t>
            </a:r>
          </a:p>
          <a:p>
            <a:r>
              <a:rPr lang="en-US" dirty="0" smtClean="0"/>
              <a:t>Will list them briefly here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381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loff_t</a:t>
            </a:r>
            <a:r>
              <a:rPr lang="en-US" dirty="0"/>
              <a:t> (*</a:t>
            </a:r>
            <a:r>
              <a:rPr lang="en-US" dirty="0" err="1"/>
              <a:t>llseek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loff_t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 err="1"/>
              <a:t>ssize_t</a:t>
            </a:r>
            <a:r>
              <a:rPr lang="en-US" dirty="0"/>
              <a:t> (*read) (</a:t>
            </a:r>
            <a:r>
              <a:rPr lang="en-US" dirty="0" err="1"/>
              <a:t>struct</a:t>
            </a:r>
            <a:r>
              <a:rPr lang="en-US" dirty="0"/>
              <a:t> file *, char __user *, </a:t>
            </a:r>
            <a:r>
              <a:rPr lang="en-US" dirty="0" err="1"/>
              <a:t>size_t</a:t>
            </a:r>
            <a:r>
              <a:rPr lang="en-US" dirty="0"/>
              <a:t>, </a:t>
            </a:r>
            <a:r>
              <a:rPr lang="en-US" dirty="0" err="1"/>
              <a:t>loff_t</a:t>
            </a:r>
            <a:r>
              <a:rPr lang="en-US" dirty="0"/>
              <a:t> *);</a:t>
            </a:r>
          </a:p>
          <a:p>
            <a:r>
              <a:rPr lang="en-US" dirty="0" err="1"/>
              <a:t>ssize_t</a:t>
            </a:r>
            <a:r>
              <a:rPr lang="en-US" dirty="0"/>
              <a:t> (*write)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const</a:t>
            </a:r>
            <a:r>
              <a:rPr lang="en-US" dirty="0"/>
              <a:t> char __user *, </a:t>
            </a:r>
            <a:r>
              <a:rPr lang="en-US" dirty="0" err="1"/>
              <a:t>size_t</a:t>
            </a:r>
            <a:r>
              <a:rPr lang="en-US" dirty="0"/>
              <a:t>, </a:t>
            </a:r>
            <a:r>
              <a:rPr lang="en-US" dirty="0" err="1"/>
              <a:t>loff_t</a:t>
            </a:r>
            <a:r>
              <a:rPr lang="en-US" dirty="0"/>
              <a:t> *);</a:t>
            </a:r>
          </a:p>
          <a:p>
            <a:r>
              <a:rPr lang="en-US" dirty="0" err="1"/>
              <a:t>ssize_t</a:t>
            </a:r>
            <a:r>
              <a:rPr lang="en-US" dirty="0"/>
              <a:t> (*</a:t>
            </a:r>
            <a:r>
              <a:rPr lang="en-US" dirty="0" err="1"/>
              <a:t>aio_read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kiocb</a:t>
            </a:r>
            <a:r>
              <a:rPr lang="en-US" dirty="0"/>
              <a:t> *,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</a:t>
            </a:r>
            <a:r>
              <a:rPr lang="en-US" dirty="0" smtClean="0"/>
              <a:t>*, unsigned </a:t>
            </a:r>
            <a:r>
              <a:rPr lang="en-US" dirty="0"/>
              <a:t>long, </a:t>
            </a:r>
            <a:r>
              <a:rPr lang="en-US" dirty="0" err="1"/>
              <a:t>loff_t</a:t>
            </a:r>
            <a:r>
              <a:rPr lang="en-US" dirty="0"/>
              <a:t>);</a:t>
            </a:r>
          </a:p>
          <a:p>
            <a:r>
              <a:rPr lang="en-US" dirty="0" err="1"/>
              <a:t>ssize_t</a:t>
            </a:r>
            <a:r>
              <a:rPr lang="en-US" dirty="0"/>
              <a:t> (*</a:t>
            </a:r>
            <a:r>
              <a:rPr lang="en-US" dirty="0" err="1"/>
              <a:t>aio_write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kiocb</a:t>
            </a:r>
            <a:r>
              <a:rPr lang="en-US" dirty="0"/>
              <a:t> *,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</a:t>
            </a:r>
            <a:r>
              <a:rPr lang="en-US" dirty="0" smtClean="0"/>
              <a:t>*, unsigned </a:t>
            </a:r>
            <a:r>
              <a:rPr lang="en-US" dirty="0"/>
              <a:t>long, </a:t>
            </a:r>
            <a:r>
              <a:rPr lang="en-US" dirty="0" err="1"/>
              <a:t>loff_t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readdir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void *, </a:t>
            </a:r>
            <a:r>
              <a:rPr lang="en-US" dirty="0" err="1"/>
              <a:t>filldir_t</a:t>
            </a:r>
            <a:r>
              <a:rPr lang="en-US" dirty="0"/>
              <a:t>);</a:t>
            </a:r>
          </a:p>
          <a:p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(*poll)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poll_table_struct</a:t>
            </a:r>
            <a:r>
              <a:rPr lang="en-US" dirty="0"/>
              <a:t> *);</a:t>
            </a:r>
          </a:p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ioctl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inode</a:t>
            </a:r>
            <a:r>
              <a:rPr lang="en-US" dirty="0"/>
              <a:t> *, </a:t>
            </a:r>
            <a:r>
              <a:rPr lang="en-US" dirty="0" err="1"/>
              <a:t>struct</a:t>
            </a:r>
            <a:r>
              <a:rPr lang="en-US" dirty="0"/>
              <a:t> file *, unsigned </a:t>
            </a:r>
            <a:r>
              <a:rPr lang="en-US" dirty="0" err="1"/>
              <a:t>int</a:t>
            </a:r>
            <a:r>
              <a:rPr lang="en-US" dirty="0" smtClean="0"/>
              <a:t>, unsigned </a:t>
            </a:r>
            <a:r>
              <a:rPr lang="en-US" dirty="0"/>
              <a:t>long);</a:t>
            </a:r>
          </a:p>
          <a:p>
            <a:r>
              <a:rPr lang="en-US" dirty="0"/>
              <a:t>long (*</a:t>
            </a:r>
            <a:r>
              <a:rPr lang="en-US" dirty="0" err="1"/>
              <a:t>unlocked_ioctl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unsigned </a:t>
            </a:r>
            <a:r>
              <a:rPr lang="en-US" dirty="0" err="1"/>
              <a:t>int</a:t>
            </a:r>
            <a:r>
              <a:rPr lang="en-US" dirty="0"/>
              <a:t>, unsigned long);</a:t>
            </a:r>
          </a:p>
          <a:p>
            <a:r>
              <a:rPr lang="en-US" dirty="0"/>
              <a:t>long (*</a:t>
            </a:r>
            <a:r>
              <a:rPr lang="en-US" dirty="0" err="1"/>
              <a:t>compat_ioctl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unsigned </a:t>
            </a:r>
            <a:r>
              <a:rPr lang="en-US" dirty="0" err="1"/>
              <a:t>int</a:t>
            </a:r>
            <a:r>
              <a:rPr lang="en-US" dirty="0"/>
              <a:t>, unsigned long);</a:t>
            </a:r>
          </a:p>
        </p:txBody>
      </p:sp>
    </p:spTree>
    <p:extLst>
      <p:ext uri="{BB962C8B-B14F-4D97-AF65-F5344CB8AC3E}">
        <p14:creationId xmlns:p14="http://schemas.microsoft.com/office/powerpoint/2010/main" val="14946882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mmap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vm_area_struct</a:t>
            </a:r>
            <a:r>
              <a:rPr lang="en-US" dirty="0"/>
              <a:t> *);</a:t>
            </a:r>
          </a:p>
          <a:p>
            <a:r>
              <a:rPr lang="en-US" dirty="0" err="1"/>
              <a:t>int</a:t>
            </a:r>
            <a:r>
              <a:rPr lang="en-US" dirty="0"/>
              <a:t> (*open)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inode</a:t>
            </a:r>
            <a:r>
              <a:rPr lang="en-US" dirty="0"/>
              <a:t> *, </a:t>
            </a:r>
            <a:r>
              <a:rPr lang="en-US" dirty="0" err="1"/>
              <a:t>struct</a:t>
            </a:r>
            <a:r>
              <a:rPr lang="en-US" dirty="0"/>
              <a:t> file *);</a:t>
            </a:r>
          </a:p>
          <a:p>
            <a:r>
              <a:rPr lang="en-US" dirty="0" err="1"/>
              <a:t>int</a:t>
            </a:r>
            <a:r>
              <a:rPr lang="en-US" dirty="0"/>
              <a:t> (*flush)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fl_owner_t</a:t>
            </a:r>
            <a:r>
              <a:rPr lang="en-US" dirty="0"/>
              <a:t> id);</a:t>
            </a:r>
          </a:p>
          <a:p>
            <a:r>
              <a:rPr lang="en-US" dirty="0" err="1"/>
              <a:t>int</a:t>
            </a:r>
            <a:r>
              <a:rPr lang="en-US" dirty="0"/>
              <a:t> (*release)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inode</a:t>
            </a:r>
            <a:r>
              <a:rPr lang="en-US" dirty="0"/>
              <a:t> *, </a:t>
            </a:r>
            <a:r>
              <a:rPr lang="en-US" dirty="0" err="1"/>
              <a:t>struct</a:t>
            </a:r>
            <a:r>
              <a:rPr lang="en-US" dirty="0"/>
              <a:t> file *);</a:t>
            </a:r>
          </a:p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fsync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dentry</a:t>
            </a:r>
            <a:r>
              <a:rPr lang="en-US" dirty="0"/>
              <a:t> *,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datasync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aio_fsync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kiocb</a:t>
            </a:r>
            <a:r>
              <a:rPr lang="en-US" dirty="0"/>
              <a:t> *,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datasync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fasync</a:t>
            </a:r>
            <a:r>
              <a:rPr lang="en-US" dirty="0"/>
              <a:t>) 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(*lock)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file_lock</a:t>
            </a:r>
            <a:r>
              <a:rPr lang="en-US" dirty="0"/>
              <a:t> *);</a:t>
            </a:r>
          </a:p>
          <a:p>
            <a:r>
              <a:rPr lang="en-US" dirty="0" err="1"/>
              <a:t>ssize_t</a:t>
            </a:r>
            <a:r>
              <a:rPr lang="en-US" dirty="0"/>
              <a:t> (*</a:t>
            </a:r>
            <a:r>
              <a:rPr lang="en-US" dirty="0" err="1"/>
              <a:t>sendpage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struct</a:t>
            </a:r>
            <a:r>
              <a:rPr lang="en-US" dirty="0"/>
              <a:t> page *,</a:t>
            </a:r>
          </a:p>
          <a:p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, </a:t>
            </a:r>
            <a:r>
              <a:rPr lang="en-US" dirty="0" err="1"/>
              <a:t>loff_t</a:t>
            </a:r>
            <a:r>
              <a:rPr lang="en-US" dirty="0"/>
              <a:t> *,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/>
              <a:t>unsigned long (*</a:t>
            </a:r>
            <a:r>
              <a:rPr lang="en-US" dirty="0" err="1"/>
              <a:t>get_unmapped_area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</a:t>
            </a:r>
            <a:r>
              <a:rPr lang="en-US" dirty="0" smtClean="0"/>
              <a:t>*, unsigned </a:t>
            </a:r>
            <a:r>
              <a:rPr lang="en-US" dirty="0"/>
              <a:t>long</a:t>
            </a:r>
            <a:r>
              <a:rPr lang="en-US" dirty="0" smtClean="0"/>
              <a:t>, </a:t>
            </a:r>
            <a:r>
              <a:rPr lang="en-US" dirty="0"/>
              <a:t>unsigned long</a:t>
            </a:r>
            <a:r>
              <a:rPr lang="en-US" dirty="0" smtClean="0"/>
              <a:t>, unsigned </a:t>
            </a:r>
            <a:r>
              <a:rPr lang="en-US" dirty="0"/>
              <a:t>long</a:t>
            </a:r>
            <a:r>
              <a:rPr lang="en-US" dirty="0" smtClean="0"/>
              <a:t>, unsigned </a:t>
            </a:r>
            <a:r>
              <a:rPr lang="en-US" dirty="0"/>
              <a:t>long);</a:t>
            </a:r>
          </a:p>
        </p:txBody>
      </p:sp>
    </p:spTree>
    <p:extLst>
      <p:ext uri="{BB962C8B-B14F-4D97-AF65-F5344CB8AC3E}">
        <p14:creationId xmlns:p14="http://schemas.microsoft.com/office/powerpoint/2010/main" val="13920075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check_flags</a:t>
            </a:r>
            <a:r>
              <a:rPr lang="en-US" dirty="0"/>
              <a:t>) 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(*flock) (</a:t>
            </a:r>
            <a:r>
              <a:rPr lang="en-US" dirty="0" err="1"/>
              <a:t>struct</a:t>
            </a:r>
            <a:r>
              <a:rPr lang="en-US" dirty="0"/>
              <a:t> file *,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file_lock</a:t>
            </a:r>
            <a:r>
              <a:rPr lang="en-US" dirty="0"/>
              <a:t> *);</a:t>
            </a:r>
          </a:p>
          <a:p>
            <a:r>
              <a:rPr lang="en-US" dirty="0" err="1"/>
              <a:t>ssize_t</a:t>
            </a:r>
            <a:r>
              <a:rPr lang="en-US" dirty="0"/>
              <a:t> (*</a:t>
            </a:r>
            <a:r>
              <a:rPr lang="en-US" dirty="0" err="1"/>
              <a:t>splice_write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pipe_inode_info</a:t>
            </a:r>
            <a:r>
              <a:rPr lang="en-US" dirty="0"/>
              <a:t> </a:t>
            </a:r>
            <a:r>
              <a:rPr lang="en-US" dirty="0" smtClean="0"/>
              <a:t>*,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file </a:t>
            </a:r>
            <a:r>
              <a:rPr lang="en-US" dirty="0" smtClean="0"/>
              <a:t>*, </a:t>
            </a:r>
            <a:r>
              <a:rPr lang="en-US" dirty="0" err="1" smtClean="0"/>
              <a:t>loff_t</a:t>
            </a:r>
            <a:r>
              <a:rPr lang="en-US" dirty="0" smtClean="0"/>
              <a:t> *, </a:t>
            </a:r>
            <a:r>
              <a:rPr lang="en-US" dirty="0" err="1" smtClean="0"/>
              <a:t>size_t</a:t>
            </a:r>
            <a:r>
              <a:rPr lang="en-US" dirty="0" smtClean="0"/>
              <a:t>, unsigned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 err="1"/>
              <a:t>ssize_t</a:t>
            </a:r>
            <a:r>
              <a:rPr lang="en-US" dirty="0"/>
              <a:t> (*</a:t>
            </a:r>
            <a:r>
              <a:rPr lang="en-US" dirty="0" err="1"/>
              <a:t>splice_read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</a:t>
            </a:r>
            <a:r>
              <a:rPr lang="en-US" dirty="0" smtClean="0"/>
              <a:t>*, </a:t>
            </a:r>
            <a:r>
              <a:rPr lang="en-US" dirty="0" err="1" smtClean="0"/>
              <a:t>loff_t</a:t>
            </a:r>
            <a:r>
              <a:rPr lang="en-US" dirty="0" smtClean="0"/>
              <a:t> *,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pipe_inode_info</a:t>
            </a:r>
            <a:r>
              <a:rPr lang="en-US" dirty="0"/>
              <a:t> </a:t>
            </a:r>
            <a:r>
              <a:rPr lang="en-US" dirty="0" smtClean="0"/>
              <a:t>*, </a:t>
            </a:r>
            <a:r>
              <a:rPr lang="en-US" dirty="0" err="1" smtClean="0"/>
              <a:t>size_t</a:t>
            </a:r>
            <a:r>
              <a:rPr lang="en-US" dirty="0" smtClean="0"/>
              <a:t>, unsigned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 err="1"/>
              <a:t>int</a:t>
            </a:r>
            <a:r>
              <a:rPr lang="en-US" dirty="0"/>
              <a:t> (*</a:t>
            </a:r>
            <a:r>
              <a:rPr lang="en-US" dirty="0" err="1"/>
              <a:t>setlease</a:t>
            </a:r>
            <a:r>
              <a:rPr lang="en-US" dirty="0"/>
              <a:t>) (</a:t>
            </a:r>
            <a:r>
              <a:rPr lang="en-US" dirty="0" err="1"/>
              <a:t>struct</a:t>
            </a:r>
            <a:r>
              <a:rPr lang="en-US" dirty="0"/>
              <a:t> file *, long,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file_lock</a:t>
            </a:r>
            <a:r>
              <a:rPr lang="en-US" dirty="0"/>
              <a:t> **);</a:t>
            </a:r>
          </a:p>
        </p:txBody>
      </p:sp>
    </p:spTree>
    <p:extLst>
      <p:ext uri="{BB962C8B-B14F-4D97-AF65-F5344CB8AC3E}">
        <p14:creationId xmlns:p14="http://schemas.microsoft.com/office/powerpoint/2010/main" val="13920075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Your Own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minimum, define your own operation methods and helper procedures</a:t>
            </a:r>
          </a:p>
          <a:p>
            <a:pPr lvl="1"/>
            <a:r>
              <a:rPr lang="en-US" dirty="0" err="1">
                <a:latin typeface="Bembo"/>
              </a:rPr>
              <a:t>super_operations</a:t>
            </a:r>
            <a:r>
              <a:rPr lang="en-US" dirty="0">
                <a:latin typeface="Bembo"/>
              </a:rPr>
              <a:t> </a:t>
            </a:r>
            <a:endParaRPr lang="en-US" dirty="0" smtClean="0">
              <a:latin typeface="Bembo"/>
            </a:endParaRPr>
          </a:p>
          <a:p>
            <a:pPr lvl="1"/>
            <a:r>
              <a:rPr lang="en-US" dirty="0" err="1" smtClean="0">
                <a:latin typeface="Bembo"/>
              </a:rPr>
              <a:t>inode_operations</a:t>
            </a:r>
            <a:r>
              <a:rPr lang="en-US" dirty="0" smtClean="0">
                <a:latin typeface="Bembo"/>
              </a:rPr>
              <a:t> </a:t>
            </a:r>
          </a:p>
          <a:p>
            <a:pPr lvl="1"/>
            <a:r>
              <a:rPr lang="en-US" dirty="0" err="1" smtClean="0">
                <a:latin typeface="Bembo"/>
              </a:rPr>
              <a:t>dentry_operations</a:t>
            </a:r>
            <a:r>
              <a:rPr lang="en-US" dirty="0" smtClean="0">
                <a:latin typeface="Bembo"/>
              </a:rPr>
              <a:t> </a:t>
            </a:r>
          </a:p>
          <a:p>
            <a:pPr lvl="1"/>
            <a:r>
              <a:rPr lang="en-US" dirty="0" err="1" smtClean="0">
                <a:latin typeface="Bembo"/>
              </a:rPr>
              <a:t>file_operations</a:t>
            </a:r>
            <a:endParaRPr lang="en-US" dirty="0" smtClean="0">
              <a:latin typeface="Bembo"/>
            </a:endParaRPr>
          </a:p>
          <a:p>
            <a:r>
              <a:rPr lang="en-US" dirty="0" smtClean="0">
                <a:latin typeface="Bembo"/>
              </a:rPr>
              <a:t>For simple example file systems, take a look at </a:t>
            </a:r>
            <a:r>
              <a:rPr lang="en-US" dirty="0" err="1" smtClean="0">
                <a:latin typeface="Bembo"/>
              </a:rPr>
              <a:t>ramfs</a:t>
            </a:r>
            <a:r>
              <a:rPr lang="en-US" dirty="0" smtClean="0">
                <a:latin typeface="Bembo"/>
              </a:rPr>
              <a:t> and ext2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568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Your Own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 helps to trace a file operation</a:t>
            </a:r>
          </a:p>
          <a:p>
            <a:pPr lvl="1"/>
            <a:r>
              <a:rPr lang="en-US" dirty="0" smtClean="0"/>
              <a:t>Start by tracing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vfs_read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vfs_write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VFS generic methods can give you a template on how to write your own file-system-specific methods</a:t>
            </a:r>
          </a:p>
          <a:p>
            <a:pPr lvl="1"/>
            <a:r>
              <a:rPr lang="en-US" dirty="0" smtClean="0"/>
              <a:t>While updating your own file-system-specific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File System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system calls such as open(), read(), and write() to work regardless of file system or storage media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09800" y="3727450"/>
            <a:ext cx="4160837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Virtual file system (VFS)</a:t>
            </a:r>
            <a:endParaRPr lang="en-US" sz="14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09800" y="4257675"/>
            <a:ext cx="2081212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File system</a:t>
            </a:r>
            <a:endParaRPr lang="en-US" sz="1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9800" y="4784725"/>
            <a:ext cx="2081212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Multi-device drivers</a:t>
            </a:r>
            <a:endParaRPr lang="en-US" sz="14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291012" y="4257675"/>
            <a:ext cx="1039813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Ext3</a:t>
            </a:r>
            <a:endParaRPr lang="en-US" sz="140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417762" y="6022975"/>
            <a:ext cx="415925" cy="530225"/>
          </a:xfrm>
          <a:prstGeom prst="can">
            <a:avLst>
              <a:gd name="adj" fmla="val 3753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209800" y="5316538"/>
            <a:ext cx="1039812" cy="53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Disk driver</a:t>
            </a:r>
            <a:endParaRPr lang="en-US" sz="140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291012" y="6200775"/>
            <a:ext cx="831850" cy="176213"/>
            <a:chOff x="4500" y="6840"/>
            <a:chExt cx="1620" cy="540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86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22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58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94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4500" y="6840"/>
              <a:ext cx="1620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50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86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22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58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249612" y="5316538"/>
            <a:ext cx="1041400" cy="53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Disk driver</a:t>
            </a:r>
            <a:endParaRPr lang="en-US" sz="1400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3667125" y="6022975"/>
            <a:ext cx="415925" cy="530225"/>
          </a:xfrm>
          <a:prstGeom prst="can">
            <a:avLst>
              <a:gd name="adj" fmla="val 3753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291012" y="5316538"/>
            <a:ext cx="1039813" cy="53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MTD driver</a:t>
            </a:r>
            <a:endParaRPr lang="en-US" sz="1400"/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538787" y="6200775"/>
            <a:ext cx="831850" cy="176213"/>
            <a:chOff x="4500" y="6840"/>
            <a:chExt cx="1620" cy="540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86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522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58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5940" y="684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4500" y="6840"/>
              <a:ext cx="1620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50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86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522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5580" y="720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330825" y="5316538"/>
            <a:ext cx="1039812" cy="53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MTD driver</a:t>
            </a:r>
            <a:endParaRPr lang="en-US" sz="1400"/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330825" y="4257675"/>
            <a:ext cx="1039812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JFFS2</a:t>
            </a:r>
            <a:endParaRPr lang="en-US" sz="1400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4291012" y="4786313"/>
            <a:ext cx="1039813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FTL</a:t>
            </a:r>
            <a:endParaRPr lang="en-US" sz="1400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3551237" y="3198813"/>
            <a:ext cx="1247775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1400">
                <a:latin typeface="Calibri" pitchFamily="34" charset="0"/>
              </a:rPr>
              <a:t>Apps</a:t>
            </a:r>
            <a:endParaRPr lang="en-US" sz="1400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965575" y="3551238"/>
            <a:ext cx="1587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4381500" y="3551238"/>
            <a:ext cx="1587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4706937" y="4079875"/>
            <a:ext cx="0" cy="17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3249612" y="4079875"/>
            <a:ext cx="1588" cy="17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5954712" y="4079875"/>
            <a:ext cx="1588" cy="17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6"/>
          <p:cNvSpPr>
            <a:spLocks noChangeShapeType="1"/>
          </p:cNvSpPr>
          <p:nvPr/>
        </p:nvSpPr>
        <p:spPr bwMode="auto">
          <a:xfrm>
            <a:off x="4706937" y="4610100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>
            <a:off x="4706937" y="5140325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3249612" y="4610100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/>
        </p:nvSpPr>
        <p:spPr bwMode="auto">
          <a:xfrm>
            <a:off x="3875087" y="5140325"/>
            <a:ext cx="0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2625725" y="5140325"/>
            <a:ext cx="1587" cy="176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>
            <a:off x="2625725" y="5846763"/>
            <a:ext cx="1587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2"/>
          <p:cNvSpPr>
            <a:spLocks noChangeShapeType="1"/>
          </p:cNvSpPr>
          <p:nvPr/>
        </p:nvSpPr>
        <p:spPr bwMode="auto">
          <a:xfrm>
            <a:off x="3875087" y="5846763"/>
            <a:ext cx="0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3"/>
          <p:cNvSpPr>
            <a:spLocks noChangeShapeType="1"/>
          </p:cNvSpPr>
          <p:nvPr/>
        </p:nvSpPr>
        <p:spPr bwMode="auto">
          <a:xfrm>
            <a:off x="5954712" y="4610100"/>
            <a:ext cx="1588" cy="706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4"/>
          <p:cNvSpPr>
            <a:spLocks noChangeShapeType="1"/>
          </p:cNvSpPr>
          <p:nvPr/>
        </p:nvSpPr>
        <p:spPr bwMode="auto">
          <a:xfrm>
            <a:off x="4706937" y="5846763"/>
            <a:ext cx="0" cy="354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5954712" y="5846763"/>
            <a:ext cx="1588" cy="354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2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File System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basic file model conceptual interfaces and data structures</a:t>
            </a:r>
          </a:p>
          <a:p>
            <a:r>
              <a:rPr lang="en-US" dirty="0" smtClean="0"/>
              <a:t>Low level file system drivers actually implement file-system-specific behavior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81450"/>
            <a:ext cx="64960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File system </a:t>
            </a:r>
            <a:r>
              <a:rPr lang="en-US" dirty="0" smtClean="0"/>
              <a:t>– storage of data adhering to a specific structure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Namespace</a:t>
            </a:r>
            <a:r>
              <a:rPr lang="en-US" dirty="0"/>
              <a:t> -- </a:t>
            </a:r>
            <a:r>
              <a:rPr lang="en-US" dirty="0" smtClean="0"/>
              <a:t>a </a:t>
            </a:r>
            <a:r>
              <a:rPr lang="en-US" dirty="0"/>
              <a:t>container for a set of identifiers (names), and allows the disambiguation of homonym identifiers residing in different </a:t>
            </a:r>
            <a:r>
              <a:rPr lang="en-US" dirty="0" smtClean="0"/>
              <a:t>namespaces</a:t>
            </a:r>
          </a:p>
          <a:p>
            <a:pPr lvl="1"/>
            <a:r>
              <a:rPr lang="en-US" dirty="0" smtClean="0"/>
              <a:t>Hierarchical in Unix starting with root directory “/”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File</a:t>
            </a:r>
            <a:r>
              <a:rPr lang="en-US" dirty="0" smtClean="0"/>
              <a:t> – ordered string of bytes</a:t>
            </a:r>
          </a:p>
        </p:txBody>
      </p:sp>
    </p:spTree>
    <p:extLst>
      <p:ext uri="{BB962C8B-B14F-4D97-AF65-F5344CB8AC3E}">
        <p14:creationId xmlns:p14="http://schemas.microsoft.com/office/powerpoint/2010/main" val="180689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Directory</a:t>
            </a:r>
            <a:r>
              <a:rPr lang="en-US" dirty="0" smtClean="0"/>
              <a:t> – analogous to a folder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type of file</a:t>
            </a:r>
          </a:p>
          <a:p>
            <a:pPr lvl="1"/>
            <a:r>
              <a:rPr lang="en-US" dirty="0"/>
              <a:t>Instead of normal data, it contains “pointers” to other files</a:t>
            </a:r>
          </a:p>
          <a:p>
            <a:pPr lvl="1"/>
            <a:r>
              <a:rPr lang="en-US" dirty="0"/>
              <a:t>Directories are hooked together to create the hierarchical </a:t>
            </a:r>
            <a:r>
              <a:rPr lang="en-US" dirty="0" smtClean="0"/>
              <a:t>namespace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Metadata</a:t>
            </a:r>
            <a:r>
              <a:rPr lang="en-US" dirty="0" smtClean="0"/>
              <a:t> </a:t>
            </a:r>
            <a:r>
              <a:rPr lang="en-US" dirty="0"/>
              <a:t>– information describing a file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887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1400</TotalTime>
  <Words>2187</Words>
  <Application>Microsoft Office PowerPoint</Application>
  <PresentationFormat>On-screen Show (4:3)</PresentationFormat>
  <Paragraphs>477</Paragraphs>
  <Slides>55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Clarity</vt:lpstr>
      <vt:lpstr>The virtual file system (VFS)</vt:lpstr>
      <vt:lpstr>What is VFS?</vt:lpstr>
      <vt:lpstr>What is VFS?</vt:lpstr>
      <vt:lpstr>File Systems Supported by VFS</vt:lpstr>
      <vt:lpstr>File Systems Supported by VFS</vt:lpstr>
      <vt:lpstr>Common File System Interface</vt:lpstr>
      <vt:lpstr>Common File System Interface</vt:lpstr>
      <vt:lpstr>Terminology</vt:lpstr>
      <vt:lpstr>Terminology</vt:lpstr>
      <vt:lpstr>Physical File Representation</vt:lpstr>
      <vt:lpstr>Physical File Representation</vt:lpstr>
      <vt:lpstr>Physical File Representation</vt:lpstr>
      <vt:lpstr>VFS Objects</vt:lpstr>
      <vt:lpstr>VFS Operations</vt:lpstr>
      <vt:lpstr>VFS Operations</vt:lpstr>
      <vt:lpstr>VFS Operations</vt:lpstr>
      <vt:lpstr>Superblock Object</vt:lpstr>
      <vt:lpstr>Superblock Object Struct</vt:lpstr>
      <vt:lpstr>Superblock Object Struct (cont.)</vt:lpstr>
      <vt:lpstr>Superblock Object Struct (cont.)</vt:lpstr>
      <vt:lpstr>Superblock Object</vt:lpstr>
      <vt:lpstr>super_operations</vt:lpstr>
      <vt:lpstr>super_operations</vt:lpstr>
      <vt:lpstr>super_operations</vt:lpstr>
      <vt:lpstr>super_operations</vt:lpstr>
      <vt:lpstr>super_operations</vt:lpstr>
      <vt:lpstr>Inode Object</vt:lpstr>
      <vt:lpstr>Inode Object Struct</vt:lpstr>
      <vt:lpstr>Inode Object Struct (cont.)</vt:lpstr>
      <vt:lpstr>Inode Object Struct (cont.)</vt:lpstr>
      <vt:lpstr>inode_operations</vt:lpstr>
      <vt:lpstr>inode_operations</vt:lpstr>
      <vt:lpstr>inode_operations</vt:lpstr>
      <vt:lpstr>inode_operations</vt:lpstr>
      <vt:lpstr>inode_operations</vt:lpstr>
      <vt:lpstr>Dentry Object</vt:lpstr>
      <vt:lpstr>Dentry Object</vt:lpstr>
      <vt:lpstr>Dentry Object Struct</vt:lpstr>
      <vt:lpstr>Dentry Object Struct (cont.)</vt:lpstr>
      <vt:lpstr>Dentry State</vt:lpstr>
      <vt:lpstr>Dentry State</vt:lpstr>
      <vt:lpstr>Dentry State</vt:lpstr>
      <vt:lpstr>Dentry State</vt:lpstr>
      <vt:lpstr>Dentry Cache</vt:lpstr>
      <vt:lpstr>Dentry Operations</vt:lpstr>
      <vt:lpstr>Dentry Operations</vt:lpstr>
      <vt:lpstr>File Object</vt:lpstr>
      <vt:lpstr>File Object Struct</vt:lpstr>
      <vt:lpstr>File Object Struct</vt:lpstr>
      <vt:lpstr>file_operations</vt:lpstr>
      <vt:lpstr>file_operations</vt:lpstr>
      <vt:lpstr>file_operations</vt:lpstr>
      <vt:lpstr>file_operations</vt:lpstr>
      <vt:lpstr>Implementing Your Own File System</vt:lpstr>
      <vt:lpstr>Implementing Your Own File System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virtual file system (VFS)</dc:title>
  <dc:creator>Sarah</dc:creator>
  <cp:lastModifiedBy>Sarah</cp:lastModifiedBy>
  <cp:revision>36</cp:revision>
  <dcterms:created xsi:type="dcterms:W3CDTF">2013-04-02T16:48:12Z</dcterms:created>
  <dcterms:modified xsi:type="dcterms:W3CDTF">2013-04-03T16:53:36Z</dcterms:modified>
</cp:coreProperties>
</file>