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000">
                <a:solidFill>
                  <a:srgbClr val="4E443C"/>
                </a:solidFill>
                <a:latin typeface="Georgia"/>
                <a:ea typeface="Georgia"/>
                <a:cs typeface="Georgia"/>
                <a:sym typeface="Georgia"/>
              </a:rPr>
              <a:t>The basic Git workflow goes something like this:</a:t>
            </a:r>
          </a:p>
          <a:p>
            <a:pPr marL="469900" lvl="0" indent="-298450" rtl="0">
              <a:lnSpc>
                <a:spcPct val="115000"/>
              </a:lnSpc>
              <a:buClr>
                <a:srgbClr val="000000"/>
              </a:buClr>
              <a:buSzPct val="110000"/>
              <a:buFont typeface="Arial"/>
              <a:buAutoNum type="arabicPeriod"/>
            </a:pPr>
            <a:r>
              <a:rPr lang="en" sz="1000">
                <a:solidFill>
                  <a:srgbClr val="4E443C"/>
                </a:solidFill>
                <a:latin typeface="Georgia"/>
                <a:ea typeface="Georgia"/>
                <a:cs typeface="Georgia"/>
                <a:sym typeface="Georgia"/>
              </a:rPr>
              <a:t>You modify files in your working directory.</a:t>
            </a:r>
          </a:p>
          <a:p>
            <a:pPr marL="469900" lvl="0" indent="-298450" rtl="0">
              <a:lnSpc>
                <a:spcPct val="115000"/>
              </a:lnSpc>
              <a:buClr>
                <a:srgbClr val="000000"/>
              </a:buClr>
              <a:buSzPct val="110000"/>
              <a:buFont typeface="Arial"/>
              <a:buAutoNum type="arabicPeriod"/>
            </a:pPr>
            <a:r>
              <a:rPr lang="en" sz="1000">
                <a:solidFill>
                  <a:srgbClr val="4E443C"/>
                </a:solidFill>
                <a:latin typeface="Georgia"/>
                <a:ea typeface="Georgia"/>
                <a:cs typeface="Georgia"/>
                <a:sym typeface="Georgia"/>
              </a:rPr>
              <a:t>You stage the files, adding snapshots of them to your staging area.</a:t>
            </a:r>
          </a:p>
          <a:p>
            <a:pPr marL="469900" lvl="0" indent="-298450" rtl="0">
              <a:lnSpc>
                <a:spcPct val="115000"/>
              </a:lnSpc>
              <a:buClr>
                <a:srgbClr val="000000"/>
              </a:buClr>
              <a:buSzPct val="110000"/>
              <a:buFont typeface="Arial"/>
              <a:buAutoNum type="arabicPeriod"/>
            </a:pPr>
            <a:r>
              <a:rPr lang="en" sz="1000">
                <a:solidFill>
                  <a:srgbClr val="4E443C"/>
                </a:solidFill>
                <a:latin typeface="Georgia"/>
                <a:ea typeface="Georgia"/>
                <a:cs typeface="Georgia"/>
                <a:sym typeface="Georgia"/>
              </a:rPr>
              <a:t>You do a commit, which takes the files as they are in the staging area and stores that snapshot permanently to your Git directory.</a:t>
            </a:r>
          </a:p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rot="10800000" flipH="1">
            <a:off x="0" y="4124512"/>
            <a:ext cx="8458200" cy="9497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734342"/>
            <a:ext cx="7772400" cy="224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4124476"/>
            <a:ext cx="7772400" cy="94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190500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0" y="274636"/>
            <a:ext cx="8686800" cy="1554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chemeClr val="lt1"/>
                </a:solidFill>
              </a:defRPr>
            </a:lvl1pPr>
            <a:lvl2pPr rtl="0">
              <a:defRPr>
                <a:solidFill>
                  <a:schemeClr val="lt1"/>
                </a:solidFill>
              </a:defRPr>
            </a:lvl2pPr>
            <a:lvl3pPr rtl="0">
              <a:defRPr>
                <a:solidFill>
                  <a:schemeClr val="lt1"/>
                </a:solidFill>
              </a:defRPr>
            </a:lvl3pPr>
            <a:lvl4pPr rtl="0">
              <a:defRPr>
                <a:solidFill>
                  <a:schemeClr val="lt1"/>
                </a:solidFill>
              </a:defRPr>
            </a:lvl4pPr>
            <a:lvl5pPr rtl="0">
              <a:defRPr>
                <a:solidFill>
                  <a:schemeClr val="lt1"/>
                </a:solidFill>
              </a:defRPr>
            </a:lvl5pPr>
            <a:lvl6pPr rtl="0">
              <a:defRPr>
                <a:solidFill>
                  <a:schemeClr val="lt1"/>
                </a:solidFill>
              </a:defRPr>
            </a:lvl6pPr>
            <a:lvl7pPr rtl="0">
              <a:defRPr>
                <a:solidFill>
                  <a:schemeClr val="lt1"/>
                </a:solidFill>
              </a:defRPr>
            </a:lvl7pPr>
            <a:lvl8pPr rtl="0">
              <a:defRPr>
                <a:solidFill>
                  <a:schemeClr val="lt1"/>
                </a:solidFill>
              </a:defRPr>
            </a:lvl8pPr>
            <a:lvl9pPr rtl="0"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274636"/>
            <a:ext cx="8686800" cy="1554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4030200" cy="4620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56667" y="1949211"/>
            <a:ext cx="4030200" cy="4620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274636"/>
            <a:ext cx="8686800" cy="1554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5875078"/>
            <a:ext cx="8686800" cy="692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2400" b="1" i="0">
                <a:solidFill>
                  <a:schemeClr val="lt1"/>
                </a:solidFill>
              </a:defRPr>
            </a:lvl1pPr>
            <a:lvl2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2400" b="1" i="0">
                <a:solidFill>
                  <a:schemeClr val="lt1"/>
                </a:solidFill>
              </a:defRPr>
            </a:lvl2pPr>
            <a:lvl3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2400" b="1" i="0">
                <a:solidFill>
                  <a:schemeClr val="lt1"/>
                </a:solidFill>
              </a:defRPr>
            </a:lvl3pPr>
            <a:lvl4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2400" b="1" i="0">
                <a:solidFill>
                  <a:schemeClr val="lt1"/>
                </a:solidFill>
              </a:defRPr>
            </a:lvl4pPr>
            <a:lvl5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2400" b="1" i="0">
                <a:solidFill>
                  <a:schemeClr val="lt1"/>
                </a:solidFill>
              </a:defRPr>
            </a:lvl5pPr>
            <a:lvl6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2400" b="1" i="0">
                <a:solidFill>
                  <a:schemeClr val="lt1"/>
                </a:solidFill>
              </a:defRPr>
            </a:lvl6pPr>
            <a:lvl7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2400" b="1" i="0">
                <a:solidFill>
                  <a:schemeClr val="lt1"/>
                </a:solidFill>
              </a:defRPr>
            </a:lvl7pPr>
            <a:lvl8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2400" b="1" i="0">
                <a:solidFill>
                  <a:schemeClr val="lt1"/>
                </a:solidFill>
              </a:defRPr>
            </a:lvl8pPr>
            <a:lvl9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2400" b="1" i="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734342"/>
            <a:ext cx="7772400" cy="2245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Git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4124476"/>
            <a:ext cx="7772400" cy="949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Michael Backherms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Git Branching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Branches can help go back to previous snapshots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For testing or distributed development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git branch &lt;branch&gt;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Creates a new branch for the current repository named &lt;branch&gt;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git checkout &lt;branch&gt;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Changes current branch to be &lt;branch&gt;</a:t>
            </a:r>
          </a:p>
          <a:p>
            <a:pPr marL="914400" lvl="1" indent="-38100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git checkout -b &lt;branch&gt; creates, and then switches to, a new branch &lt;branch&gt;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Installing Git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From source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Install dependencies	</a:t>
            </a:r>
          </a:p>
          <a:p>
            <a:pPr marL="1371600" lvl="2" indent="-381000" rtl="0">
              <a:buClr>
                <a:schemeClr val="dk2"/>
              </a:buClr>
              <a:buSzPct val="150000"/>
              <a:buFont typeface="Wingdings"/>
              <a:buChar char="§"/>
            </a:pPr>
            <a:r>
              <a:rPr lang="en" sz="1600">
                <a:solidFill>
                  <a:srgbClr val="F14E32"/>
                </a:solidFill>
                <a:latin typeface="Verdana"/>
                <a:ea typeface="Verdana"/>
                <a:cs typeface="Verdana"/>
                <a:sym typeface="Verdana"/>
              </a:rPr>
              <a:t>$ yum install curl-devel expat-devel gettext-devel \</a:t>
            </a:r>
            <a:br>
              <a:rPr lang="en" sz="1600">
                <a:solidFill>
                  <a:srgbClr val="F14E32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" sz="1600">
                <a:solidFill>
                  <a:srgbClr val="F14E32"/>
                </a:solidFill>
                <a:latin typeface="Verdana"/>
                <a:ea typeface="Verdana"/>
                <a:cs typeface="Verdana"/>
                <a:sym typeface="Verdana"/>
              </a:rPr>
              <a:t>  openssl-devel zlib-devel</a:t>
            </a:r>
            <a:br>
              <a:rPr lang="en" sz="1600">
                <a:solidFill>
                  <a:srgbClr val="F14E32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" sz="1600">
                <a:solidFill>
                  <a:srgbClr val="F14E32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" sz="1600">
                <a:solidFill>
                  <a:srgbClr val="F14E32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" sz="1600">
                <a:solidFill>
                  <a:srgbClr val="F14E32"/>
                </a:solidFill>
                <a:latin typeface="Verdana"/>
                <a:ea typeface="Verdana"/>
                <a:cs typeface="Verdana"/>
                <a:sym typeface="Verdana"/>
              </a:rPr>
              <a:t>$ apt-get install libcurl4-gnutls-dev libexpat1-dev gettext \</a:t>
            </a:r>
            <a:br>
              <a:rPr lang="en" sz="1600">
                <a:solidFill>
                  <a:srgbClr val="F14E32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" sz="1600">
                <a:solidFill>
                  <a:srgbClr val="F14E32"/>
                </a:solidFill>
                <a:latin typeface="Verdana"/>
                <a:ea typeface="Verdana"/>
                <a:cs typeface="Verdana"/>
                <a:sym typeface="Verdana"/>
              </a:rPr>
              <a:t>  libz-dev libssl-dev</a:t>
            </a:r>
          </a:p>
          <a:p>
            <a:pPr marL="914400" lvl="1" indent="-381000" rtl="0">
              <a:buClr>
                <a:schemeClr val="dk2"/>
              </a:buClr>
              <a:buSzPct val="133333"/>
              <a:buFont typeface="Courier New"/>
              <a:buChar char="o"/>
            </a:pPr>
            <a:r>
              <a:rPr lang="en" sz="1800"/>
              <a:t>Grab latest snapshot, compile and install</a:t>
            </a:r>
          </a:p>
          <a:p>
            <a:pPr marL="1371600" lvl="2" indent="-381000" rtl="0">
              <a:buClr>
                <a:schemeClr val="dk2"/>
              </a:buClr>
              <a:buSzPct val="133333"/>
              <a:buFont typeface="Wingdings"/>
              <a:buChar char="§"/>
            </a:pPr>
            <a:r>
              <a:rPr lang="en" sz="1800"/>
              <a:t>Grab from </a:t>
            </a:r>
            <a:r>
              <a:rPr lang="en" sz="1800">
                <a:solidFill>
                  <a:srgbClr val="F14E32"/>
                </a:solidFill>
                <a:latin typeface="Verdana"/>
                <a:ea typeface="Verdana"/>
                <a:cs typeface="Verdana"/>
                <a:sym typeface="Verdana"/>
              </a:rPr>
              <a:t>http://git-scm.com/download</a:t>
            </a:r>
          </a:p>
          <a:p>
            <a:pPr marL="1371600" lvl="2" indent="-381000">
              <a:buClr>
                <a:schemeClr val="dk2"/>
              </a:buClr>
              <a:buSzPct val="133333"/>
              <a:buFont typeface="Wingdings"/>
              <a:buChar char="§"/>
            </a:pPr>
            <a:r>
              <a:rPr lang="en" sz="1800">
                <a:solidFill>
                  <a:srgbClr val="F14E32"/>
                </a:solidFill>
                <a:latin typeface="Verdana"/>
                <a:ea typeface="Verdana"/>
                <a:cs typeface="Verdana"/>
                <a:sym typeface="Verdana"/>
              </a:rPr>
              <a:t>$ tar -zxf git-1.7.2.2.tar.gz</a:t>
            </a:r>
            <a:br>
              <a:rPr lang="en" sz="1800">
                <a:solidFill>
                  <a:srgbClr val="F14E32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" sz="1800">
                <a:solidFill>
                  <a:srgbClr val="F14E32"/>
                </a:solidFill>
                <a:latin typeface="Verdana"/>
                <a:ea typeface="Verdana"/>
                <a:cs typeface="Verdana"/>
                <a:sym typeface="Verdana"/>
              </a:rPr>
              <a:t>$ cd git-1.7.2.2</a:t>
            </a:r>
            <a:br>
              <a:rPr lang="en" sz="1800">
                <a:solidFill>
                  <a:srgbClr val="F14E32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" sz="1800">
                <a:solidFill>
                  <a:srgbClr val="F14E32"/>
                </a:solidFill>
                <a:latin typeface="Verdana"/>
                <a:ea typeface="Verdana"/>
                <a:cs typeface="Verdana"/>
                <a:sym typeface="Verdana"/>
              </a:rPr>
              <a:t>$ make prefix=/usr/local all</a:t>
            </a:r>
            <a:br>
              <a:rPr lang="en" sz="1800">
                <a:solidFill>
                  <a:srgbClr val="F14E32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" sz="1800">
                <a:solidFill>
                  <a:srgbClr val="F14E32"/>
                </a:solidFill>
                <a:latin typeface="Verdana"/>
                <a:ea typeface="Verdana"/>
                <a:cs typeface="Verdana"/>
                <a:sym typeface="Verdana"/>
              </a:rPr>
              <a:t>$ sudo make prefix=/usr/local install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Installing Git (cont.)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From binary installer</a:t>
            </a:r>
          </a:p>
          <a:p>
            <a:pPr marL="914400" lvl="1" indent="-381000" rtl="0">
              <a:buClr>
                <a:schemeClr val="dk2"/>
              </a:buClr>
              <a:buSzPct val="133333"/>
              <a:buFont typeface="Courier New"/>
              <a:buChar char="o"/>
            </a:pPr>
            <a:r>
              <a:rPr lang="en" sz="1800">
                <a:solidFill>
                  <a:srgbClr val="F14E32"/>
                </a:solidFill>
              </a:rPr>
              <a:t>$ yum install git-core</a:t>
            </a:r>
          </a:p>
          <a:p>
            <a:pPr marL="457200" lvl="0" indent="457200" rtl="0">
              <a:buNone/>
            </a:pPr>
            <a:r>
              <a:rPr lang="en" sz="1800">
                <a:solidFill>
                  <a:srgbClr val="F14E32"/>
                </a:solidFill>
              </a:rPr>
              <a:t>$ apt-get install git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For OSX</a:t>
            </a:r>
          </a:p>
          <a:p>
            <a:pPr marL="914400" lvl="1" indent="-381000" rtl="0">
              <a:buClr>
                <a:schemeClr val="dk2"/>
              </a:buClr>
              <a:buSzPct val="133333"/>
              <a:buFont typeface="Courier New"/>
              <a:buChar char="o"/>
            </a:pPr>
            <a:r>
              <a:rPr lang="en" sz="1800">
                <a:solidFill>
                  <a:srgbClr val="F14E32"/>
                </a:solidFill>
                <a:latin typeface="Verdana"/>
                <a:ea typeface="Verdana"/>
                <a:cs typeface="Verdana"/>
                <a:sym typeface="Verdana"/>
              </a:rPr>
              <a:t>http://code.google.com/p/git-osx-installer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For Windows</a:t>
            </a:r>
          </a:p>
          <a:p>
            <a:pPr marL="914400" lvl="1" indent="-381000" rtl="0">
              <a:buClr>
                <a:schemeClr val="dk2"/>
              </a:buClr>
              <a:buSzPct val="133333"/>
              <a:buFont typeface="Courier New"/>
              <a:buChar char="o"/>
            </a:pPr>
            <a:r>
              <a:rPr lang="en" sz="1800">
                <a:solidFill>
                  <a:srgbClr val="F14E32"/>
                </a:solidFill>
              </a:rPr>
              <a:t>http://code.google.com/p/msysgit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Linux Kernel Repos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Git is the primary tool for the Linux kernel development community to use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Repos can be found at:</a:t>
            </a:r>
          </a:p>
          <a:p>
            <a:pPr marL="914400" lvl="1" indent="-381000" rtl="0">
              <a:buClr>
                <a:schemeClr val="dk2"/>
              </a:buClr>
              <a:buSzPct val="218181"/>
              <a:buFont typeface="Courier New"/>
              <a:buChar char="o"/>
            </a:pPr>
            <a:r>
              <a:rPr lang="en" sz="1100">
                <a:solidFill>
                  <a:srgbClr val="000000"/>
                </a:solidFill>
              </a:rPr>
              <a:t> </a:t>
            </a:r>
            <a:r>
              <a:rPr lang="en" sz="1800">
                <a:solidFill>
                  <a:srgbClr val="000000"/>
                </a:solidFill>
              </a:rPr>
              <a:t>Kbuild development tree, Sam Ravnborg &lt;sam@ravnborg.org&gt;</a:t>
            </a:r>
            <a:br>
              <a:rPr lang="en" sz="1800">
                <a:solidFill>
                  <a:srgbClr val="000000"/>
                </a:solidFill>
              </a:rPr>
            </a:br>
            <a:r>
              <a:rPr lang="en" sz="1800">
                <a:solidFill>
                  <a:srgbClr val="000000"/>
                </a:solidFill>
              </a:rPr>
              <a:t>	kernel.org:/pub/scm/linux/kernel/git/sam/kbuild.git </a:t>
            </a:r>
          </a:p>
          <a:p>
            <a:pPr marL="914400" lvl="1" indent="-381000" rtl="0">
              <a:buClr>
                <a:schemeClr val="dk2"/>
              </a:buClr>
              <a:buSzPct val="133333"/>
              <a:buFont typeface="Courier New"/>
              <a:buChar char="o"/>
            </a:pPr>
            <a:r>
              <a:rPr lang="en" sz="1800">
                <a:solidFill>
                  <a:srgbClr val="000000"/>
                </a:solidFill>
              </a:rPr>
              <a:t> ACPI development tree, Len Brown &lt;len.brown@intel.com&gt;</a:t>
            </a:r>
            <a:br>
              <a:rPr lang="en" sz="1800">
                <a:solidFill>
                  <a:srgbClr val="000000"/>
                </a:solidFill>
              </a:rPr>
            </a:br>
            <a:r>
              <a:rPr lang="en" sz="1800">
                <a:solidFill>
                  <a:srgbClr val="000000"/>
                </a:solidFill>
              </a:rPr>
              <a:t>	kernel.org:/pub/scm/linux/kernel/git/lenb/linux-acpi-2.6.git    </a:t>
            </a:r>
          </a:p>
          <a:p>
            <a:pPr marL="914400" lvl="1" indent="-381000" rtl="0">
              <a:buClr>
                <a:schemeClr val="dk2"/>
              </a:buClr>
              <a:buSzPct val="133333"/>
              <a:buFont typeface="Courier New"/>
              <a:buChar char="o"/>
            </a:pPr>
            <a:r>
              <a:rPr lang="en" sz="1800">
                <a:solidFill>
                  <a:srgbClr val="000000"/>
                </a:solidFill>
              </a:rPr>
              <a:t> Block development tree, Jens Axboe &lt;axboe@suse.de&gt;</a:t>
            </a:r>
            <a:br>
              <a:rPr lang="en" sz="1800">
                <a:solidFill>
                  <a:srgbClr val="000000"/>
                </a:solidFill>
              </a:rPr>
            </a:br>
            <a:r>
              <a:rPr lang="en" sz="1800">
                <a:solidFill>
                  <a:srgbClr val="000000"/>
                </a:solidFill>
              </a:rPr>
              <a:t>	kernel.org:/pub/scm/linux/kernel/git/axboe/linux-2.6-block.git</a:t>
            </a:r>
          </a:p>
          <a:p>
            <a:pPr marL="914400" lvl="1" indent="-381000" rtl="0">
              <a:buClr>
                <a:schemeClr val="dk2"/>
              </a:buClr>
              <a:buSzPct val="133333"/>
              <a:buFont typeface="Courier New"/>
              <a:buChar char="o"/>
            </a:pPr>
            <a:r>
              <a:rPr lang="en" sz="1800">
                <a:solidFill>
                  <a:srgbClr val="000000"/>
                </a:solidFill>
              </a:rPr>
              <a:t>DRM development tree, Dave Airlie &lt;airlied@linux.ie&gt;</a:t>
            </a:r>
            <a:br>
              <a:rPr lang="en" sz="1800">
                <a:solidFill>
                  <a:srgbClr val="000000"/>
                </a:solidFill>
              </a:rPr>
            </a:br>
            <a:r>
              <a:rPr lang="en" sz="1800">
                <a:solidFill>
                  <a:srgbClr val="000000"/>
                </a:solidFill>
              </a:rPr>
              <a:t>	kernel.org:/pub/scm/linux/kernel/git/airlied/drm-2.6.git</a:t>
            </a:r>
          </a:p>
          <a:p>
            <a:pPr marL="914400" lvl="1" indent="-381000" rtl="0">
              <a:buClr>
                <a:schemeClr val="dk2"/>
              </a:buClr>
              <a:buSzPct val="133333"/>
              <a:buFont typeface="Courier New"/>
              <a:buChar char="o"/>
            </a:pPr>
            <a:r>
              <a:rPr lang="en" sz="1800">
                <a:solidFill>
                  <a:srgbClr val="000000"/>
                </a:solidFill>
              </a:rPr>
              <a:t>ia64 development tree, Tony Luck &lt;tony.luck@intel.com&gt;</a:t>
            </a:r>
            <a:br>
              <a:rPr lang="en" sz="1800">
                <a:solidFill>
                  <a:srgbClr val="000000"/>
                </a:solidFill>
              </a:rPr>
            </a:br>
            <a:r>
              <a:rPr lang="en" sz="1800">
                <a:solidFill>
                  <a:srgbClr val="000000"/>
                </a:solidFill>
              </a:rPr>
              <a:t>	kernel.org:/pub/scm/linux/kernel/git/aegl/linux-2.6.git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Linux Kernel Repos(cont.)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914400" lvl="1" indent="-381000" rtl="0">
              <a:spcBef>
                <a:spcPts val="480"/>
              </a:spcBef>
              <a:buClr>
                <a:schemeClr val="dk2"/>
              </a:buClr>
              <a:buSzPct val="133333"/>
              <a:buFont typeface="Courier New"/>
              <a:buChar char="o"/>
            </a:pPr>
            <a:r>
              <a:rPr lang="en" sz="1800">
                <a:solidFill>
                  <a:srgbClr val="000000"/>
                </a:solidFill>
              </a:rPr>
              <a:t>ieee1394 development tree, Jody McIntyre &lt;scjody@modernduck.com&gt;</a:t>
            </a:r>
            <a:br>
              <a:rPr lang="en" sz="1800">
                <a:solidFill>
                  <a:srgbClr val="000000"/>
                </a:solidFill>
              </a:rPr>
            </a:br>
            <a:r>
              <a:rPr lang="en" sz="1800">
                <a:solidFill>
                  <a:srgbClr val="000000"/>
                </a:solidFill>
              </a:rPr>
              <a:t>	kernel.org:/pub/scm/linux/kernel/git/scjody/ieee1394.git</a:t>
            </a:r>
          </a:p>
          <a:p>
            <a:pPr marL="914400" lvl="1" indent="-381000" rtl="0">
              <a:spcBef>
                <a:spcPts val="480"/>
              </a:spcBef>
              <a:buClr>
                <a:schemeClr val="dk2"/>
              </a:buClr>
              <a:buSzPct val="133333"/>
              <a:buFont typeface="Courier New"/>
              <a:buChar char="o"/>
            </a:pPr>
            <a:r>
              <a:rPr lang="en" sz="1800">
                <a:solidFill>
                  <a:srgbClr val="000000"/>
                </a:solidFill>
              </a:rPr>
              <a:t>infiniband, Roland Dreier &lt;rolandd@cisco.com&gt;</a:t>
            </a:r>
            <a:br>
              <a:rPr lang="en" sz="1800">
                <a:solidFill>
                  <a:srgbClr val="000000"/>
                </a:solidFill>
              </a:rPr>
            </a:br>
            <a:r>
              <a:rPr lang="en" sz="1800">
                <a:solidFill>
                  <a:srgbClr val="000000"/>
                </a:solidFill>
              </a:rPr>
              <a:t>	kernel.org:/pub/scm/linux/kernel/git/roland/infiniband.git</a:t>
            </a:r>
          </a:p>
          <a:p>
            <a:pPr marL="914400" lvl="1" indent="-381000" rtl="0">
              <a:spcBef>
                <a:spcPts val="480"/>
              </a:spcBef>
              <a:buClr>
                <a:schemeClr val="dk2"/>
              </a:buClr>
              <a:buSzPct val="133333"/>
              <a:buFont typeface="Courier New"/>
              <a:buChar char="o"/>
            </a:pPr>
            <a:r>
              <a:rPr lang="en" sz="1800">
                <a:solidFill>
                  <a:srgbClr val="000000"/>
                </a:solidFill>
              </a:rPr>
              <a:t>libata, Jeff Garzik &lt;jgarzik@pobox.com&gt;</a:t>
            </a:r>
            <a:br>
              <a:rPr lang="en" sz="1800">
                <a:solidFill>
                  <a:srgbClr val="000000"/>
                </a:solidFill>
              </a:rPr>
            </a:br>
            <a:r>
              <a:rPr lang="en" sz="1800">
                <a:solidFill>
                  <a:srgbClr val="000000"/>
                </a:solidFill>
              </a:rPr>
              <a:t>	kernel.org:/pub/scm/linux/kernel/git/jgarzik/libata-dev.git</a:t>
            </a:r>
          </a:p>
          <a:p>
            <a:pPr marL="914400" lvl="1" indent="-381000" rtl="0">
              <a:spcBef>
                <a:spcPts val="480"/>
              </a:spcBef>
              <a:buClr>
                <a:schemeClr val="dk2"/>
              </a:buClr>
              <a:buSzPct val="133333"/>
              <a:buFont typeface="Courier New"/>
              <a:buChar char="o"/>
            </a:pPr>
            <a:r>
              <a:rPr lang="en" sz="1800">
                <a:solidFill>
                  <a:srgbClr val="000000"/>
                </a:solidFill>
              </a:rPr>
              <a:t>network drivers, Jeff Garzik &lt;jgarzik@pobox.com&gt;</a:t>
            </a:r>
            <a:br>
              <a:rPr lang="en" sz="1800">
                <a:solidFill>
                  <a:srgbClr val="000000"/>
                </a:solidFill>
              </a:rPr>
            </a:br>
            <a:r>
              <a:rPr lang="en" sz="1800">
                <a:solidFill>
                  <a:srgbClr val="000000"/>
                </a:solidFill>
              </a:rPr>
              <a:t>	kernel.org:/pub/scm/linux/kernel/git/jgarzik/netdev-2.6.git</a:t>
            </a:r>
          </a:p>
          <a:p>
            <a:pPr marL="914400" lvl="1" indent="-381000" rtl="0">
              <a:spcBef>
                <a:spcPts val="480"/>
              </a:spcBef>
              <a:buClr>
                <a:schemeClr val="dk2"/>
              </a:buClr>
              <a:buSzPct val="133333"/>
              <a:buFont typeface="Courier New"/>
              <a:buChar char="o"/>
            </a:pPr>
            <a:r>
              <a:rPr lang="en" sz="1800">
                <a:solidFill>
                  <a:srgbClr val="000000"/>
                </a:solidFill>
              </a:rPr>
              <a:t>pcmcia, Dominik Brodowski &lt;linux@dominikbrodowski.net&gt;</a:t>
            </a:r>
            <a:br>
              <a:rPr lang="en" sz="1800">
                <a:solidFill>
                  <a:srgbClr val="000000"/>
                </a:solidFill>
              </a:rPr>
            </a:br>
            <a:r>
              <a:rPr lang="en" sz="1800">
                <a:solidFill>
                  <a:srgbClr val="000000"/>
                </a:solidFill>
              </a:rPr>
              <a:t>	kernel.org:/pub/scm/linux/kernel/git/brodo/pcmcia-2.6.git</a:t>
            </a:r>
          </a:p>
          <a:p>
            <a:pPr marL="914400" lvl="1" indent="-381000" rtl="0">
              <a:spcBef>
                <a:spcPts val="480"/>
              </a:spcBef>
              <a:buClr>
                <a:schemeClr val="dk2"/>
              </a:buClr>
              <a:buSzPct val="133333"/>
              <a:buFont typeface="Courier New"/>
              <a:buChar char="o"/>
            </a:pPr>
            <a:r>
              <a:rPr lang="en" sz="1800">
                <a:solidFill>
                  <a:srgbClr val="000000"/>
                </a:solidFill>
              </a:rPr>
              <a:t>SCSI, James Bottomley &lt;James.Bottomley@SteelEye.com&gt;</a:t>
            </a:r>
            <a:br>
              <a:rPr lang="en" sz="1800">
                <a:solidFill>
                  <a:srgbClr val="000000"/>
                </a:solidFill>
              </a:rPr>
            </a:br>
            <a:r>
              <a:rPr lang="en" sz="1800">
                <a:solidFill>
                  <a:srgbClr val="000000"/>
                </a:solidFill>
              </a:rPr>
              <a:t>	kernel.org:/pub/scm/linux/kernel/git/jejb/scsi-misc-2.6.git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References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Wiki 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http://en.wikipedia.org/wiki/Git_(software)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Getting Started with Git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http://git-scm.com/book/en/Getting-Started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Linux Kernel Development with Git</a:t>
            </a:r>
          </a:p>
          <a:p>
            <a:pPr marL="914400" lvl="1" indent="-38100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http://lwn.net/Articles/160191/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Demo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ctrTitle"/>
          </p:nvPr>
        </p:nvSpPr>
        <p:spPr>
          <a:xfrm>
            <a:off x="685800" y="1734342"/>
            <a:ext cx="7772400" cy="2245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Questions?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685800" y="4124476"/>
            <a:ext cx="7772400" cy="949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What is Git?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Free Software Development Tool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Speedy tool for distributed revision control and source code management 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Designed by Linus Torvalds for Linux kernel development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Git directories feature full revision tracking functionality</a:t>
            </a:r>
          </a:p>
          <a:p>
            <a:pPr marL="457200" lvl="0" indent="-4191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Not dependent on network access or central servers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History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2005 - Previous Linux kernel development tool, BitKeeper, revoked free service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Commercial company vs. user disputes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Creator of Linux, Linus Torvalds begins to develop own method, with the following design goals: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Speed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Simple Design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Strong Non-linear Development Support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Fully Distributed</a:t>
            </a:r>
          </a:p>
          <a:p>
            <a:pPr marL="914400" lvl="1" indent="-38100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Suport for Large Projects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Git Storage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Stores data in a manner similar to snapshotting a mini filesystem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Stores references to file states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If the state hasn't changed, no need to store again</a:t>
            </a:r>
          </a:p>
          <a:p>
            <a:endParaRPr/>
          </a:p>
        </p:txBody>
      </p:sp>
      <p:sp>
        <p:nvSpPr>
          <p:cNvPr id="48" name="Shape 48"/>
          <p:cNvSpPr/>
          <p:nvPr/>
        </p:nvSpPr>
        <p:spPr>
          <a:xfrm>
            <a:off x="1642121" y="3793575"/>
            <a:ext cx="5866057" cy="260655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Git States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4030200" cy="4620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200" b="1"/>
              <a:t>Three States:</a:t>
            </a:r>
          </a:p>
          <a:p>
            <a:pPr marL="914400" lvl="1" indent="-3683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200" b="1"/>
              <a:t>Modified</a:t>
            </a:r>
          </a:p>
          <a:p>
            <a:pPr marL="1371600" lvl="2" indent="-368300" rtl="0"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 sz="2200"/>
              <a:t>File changes remain uncommitted</a:t>
            </a:r>
          </a:p>
          <a:p>
            <a:pPr marL="914400" lvl="1" indent="-3683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200" b="1"/>
              <a:t>Staged</a:t>
            </a:r>
          </a:p>
          <a:p>
            <a:pPr marL="1371600" lvl="2" indent="-368300" rtl="0"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 sz="2200"/>
              <a:t>Modified files ready to be committed</a:t>
            </a:r>
          </a:p>
          <a:p>
            <a:pPr marL="914400" lvl="1" indent="-3683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200" b="1"/>
              <a:t>Committed</a:t>
            </a:r>
          </a:p>
          <a:p>
            <a:pPr marL="1371600" lvl="2" indent="-368300" rtl="0"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 sz="2200"/>
              <a:t>Data stored in local database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4656667" y="1949211"/>
            <a:ext cx="4030200" cy="4620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56" name="Shape 56"/>
          <p:cNvSpPr/>
          <p:nvPr/>
        </p:nvSpPr>
        <p:spPr>
          <a:xfrm>
            <a:off x="4656667" y="1947332"/>
            <a:ext cx="4014181" cy="461951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Git Basics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git init</a:t>
            </a:r>
          </a:p>
          <a:p>
            <a:pPr marL="914400" lvl="1" indent="-4191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3000"/>
              <a:t>Creates new .git subdirectory with necessary repository files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git clone &lt;url&gt; [myDir]</a:t>
            </a:r>
          </a:p>
          <a:p>
            <a:pPr marL="914400" lvl="1" indent="-419100" rtl="0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3000"/>
              <a:t>Get a copy of an existing Git repository, can specify name with optional [myDir] parameter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git add &lt;file&gt;</a:t>
            </a:r>
          </a:p>
          <a:p>
            <a:pPr marL="914400" lvl="1" indent="-4191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3000"/>
              <a:t>Stages file, works with wildcards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Git Basics(cont.)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git commit -m "Commit info"</a:t>
            </a:r>
          </a:p>
          <a:p>
            <a:pPr marL="914400" lvl="1" indent="-4191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3000"/>
              <a:t>Commits staged files to repository, "-m" flag titles the commit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git commit --amend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If you commit too early, you can alter the staged files and then recommit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git reset HEAD &lt;file&gt;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Unstages a file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Git Basics (cont.)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227272"/>
              <a:buFont typeface="Arial"/>
              <a:buChar char="•"/>
            </a:pPr>
            <a:r>
              <a:rPr lang="en" sz="2200"/>
              <a:t>git status</a:t>
            </a:r>
          </a:p>
          <a:p>
            <a:pPr marL="914400" lvl="1" indent="-381000" rtl="0">
              <a:buClr>
                <a:schemeClr val="dk2"/>
              </a:buClr>
              <a:buSzPct val="109090"/>
              <a:buFont typeface="Courier New"/>
              <a:buChar char="o"/>
            </a:pPr>
            <a:r>
              <a:rPr lang="en" sz="2200"/>
              <a:t>Views repository information</a:t>
            </a:r>
          </a:p>
          <a:p>
            <a:pPr marL="1371600" lvl="2" indent="-381000" rtl="0">
              <a:buClr>
                <a:schemeClr val="dk2"/>
              </a:buClr>
              <a:buSzPct val="109090"/>
              <a:buFont typeface="Wingdings"/>
              <a:buChar char="§"/>
            </a:pPr>
            <a:r>
              <a:rPr lang="en" sz="2200"/>
              <a:t>Current branch</a:t>
            </a:r>
          </a:p>
          <a:p>
            <a:pPr marL="1371600" lvl="2" indent="-381000" rtl="0">
              <a:buClr>
                <a:schemeClr val="dk2"/>
              </a:buClr>
              <a:buSzPct val="109090"/>
              <a:buFont typeface="Wingdings"/>
              <a:buChar char="§"/>
            </a:pPr>
            <a:r>
              <a:rPr lang="en" sz="2200"/>
              <a:t>Untracked files (those not present in last snapshot)</a:t>
            </a:r>
          </a:p>
          <a:p>
            <a:pPr marL="1371600" lvl="2" indent="-381000" rtl="0">
              <a:buClr>
                <a:schemeClr val="dk2"/>
              </a:buClr>
              <a:buSzPct val="109090"/>
              <a:buFont typeface="Wingdings"/>
              <a:buChar char="§"/>
            </a:pPr>
            <a:r>
              <a:rPr lang="en" sz="2200"/>
              <a:t>Changes to be committed</a:t>
            </a:r>
          </a:p>
          <a:p>
            <a:pPr marL="457200" lvl="0" indent="-419100" rtl="0">
              <a:buClr>
                <a:schemeClr val="dk2"/>
              </a:buClr>
              <a:buSzPct val="227272"/>
              <a:buFont typeface="Arial"/>
              <a:buChar char="•"/>
            </a:pPr>
            <a:r>
              <a:rPr lang="en" sz="2200"/>
              <a:t>git diff</a:t>
            </a:r>
          </a:p>
          <a:p>
            <a:pPr marL="914400" lvl="1" indent="-381000" rtl="0">
              <a:buClr>
                <a:schemeClr val="dk2"/>
              </a:buClr>
              <a:buSzPct val="109090"/>
              <a:buFont typeface="Courier New"/>
              <a:buChar char="o"/>
            </a:pPr>
            <a:r>
              <a:rPr lang="en" sz="2200"/>
              <a:t>Shows the difference between what is in working directory and staging area</a:t>
            </a:r>
          </a:p>
          <a:p>
            <a:pPr marL="457200" lvl="0" indent="-419100" rtl="0">
              <a:buClr>
                <a:schemeClr val="dk2"/>
              </a:buClr>
              <a:buSzPct val="227272"/>
              <a:buFont typeface="Arial"/>
              <a:buChar char="•"/>
            </a:pPr>
            <a:r>
              <a:rPr lang="en" sz="2200"/>
              <a:t>git rm &lt;file&gt;</a:t>
            </a:r>
          </a:p>
          <a:p>
            <a:pPr marL="914400" lvl="1" indent="-381000" rtl="0">
              <a:buClr>
                <a:schemeClr val="dk2"/>
              </a:buClr>
              <a:buSzPct val="109090"/>
              <a:buFont typeface="Courier New"/>
              <a:buChar char="o"/>
            </a:pPr>
            <a:r>
              <a:rPr lang="en" sz="2200"/>
              <a:t>Stages file's removal</a:t>
            </a:r>
          </a:p>
          <a:p>
            <a:pPr marL="457200" lvl="0" indent="-419100" rtl="0">
              <a:buClr>
                <a:schemeClr val="dk2"/>
              </a:buClr>
              <a:buSzPct val="227272"/>
              <a:buFont typeface="Arial"/>
              <a:buChar char="•"/>
            </a:pPr>
            <a:r>
              <a:rPr lang="en" sz="2200"/>
              <a:t>git mv &lt;oldFile&gt; &lt;newFile&gt;</a:t>
            </a:r>
          </a:p>
          <a:p>
            <a:pPr marL="914400" lvl="1" indent="-381000">
              <a:buClr>
                <a:schemeClr val="dk2"/>
              </a:buClr>
              <a:buSzPct val="109090"/>
              <a:buFont typeface="Courier New"/>
              <a:buChar char="o"/>
            </a:pPr>
            <a:r>
              <a:rPr lang="en" sz="2200"/>
              <a:t>Similar to Linux mv command</a:t>
            </a:r>
            <a:r>
              <a:rPr lang="en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Git Basics (cont.)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git log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lists commands made, most recent first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git log -p -#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p flag shows the diff introduced in each commit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# limits output (-2 limits to last 2 entries)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git log --stat</a:t>
            </a:r>
          </a:p>
          <a:p>
            <a:pPr marL="914400" lvl="1" indent="-38100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prints abbreviated stats, looks nicer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585</Words>
  <Application>Microsoft Office PowerPoint</Application>
  <PresentationFormat>On-screen Show (4:3)</PresentationFormat>
  <Paragraphs>114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/>
      <vt:lpstr>Git</vt:lpstr>
      <vt:lpstr>What is Git?</vt:lpstr>
      <vt:lpstr>History</vt:lpstr>
      <vt:lpstr>Git Storage</vt:lpstr>
      <vt:lpstr>Git States</vt:lpstr>
      <vt:lpstr>Git Basics</vt:lpstr>
      <vt:lpstr>Git Basics(cont.)</vt:lpstr>
      <vt:lpstr>Git Basics (cont.)</vt:lpstr>
      <vt:lpstr>Git Basics (cont.)</vt:lpstr>
      <vt:lpstr>Git Branching</vt:lpstr>
      <vt:lpstr>Installing Git</vt:lpstr>
      <vt:lpstr>Installing Git (cont.)</vt:lpstr>
      <vt:lpstr>Linux Kernel Repos</vt:lpstr>
      <vt:lpstr>Linux Kernel Repos(cont.)</vt:lpstr>
      <vt:lpstr>References</vt:lpstr>
      <vt:lpstr>Demo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Git</dc:title>
  <dc:creator>Sarah</dc:creator>
  <cp:lastModifiedBy>Sarah</cp:lastModifiedBy>
  <cp:revision>1</cp:revision>
  <dcterms:modified xsi:type="dcterms:W3CDTF">2013-01-29T15:05:17Z</dcterms:modified>
</cp:coreProperties>
</file>