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763" r:id="rId3"/>
    <p:sldId id="825" r:id="rId4"/>
    <p:sldId id="773" r:id="rId5"/>
    <p:sldId id="640" r:id="rId6"/>
    <p:sldId id="827" r:id="rId7"/>
    <p:sldId id="828" r:id="rId8"/>
    <p:sldId id="829" r:id="rId9"/>
    <p:sldId id="830" r:id="rId10"/>
    <p:sldId id="831" r:id="rId11"/>
    <p:sldId id="832" r:id="rId12"/>
    <p:sldId id="833" r:id="rId13"/>
    <p:sldId id="834" r:id="rId14"/>
    <p:sldId id="835" r:id="rId15"/>
    <p:sldId id="836" r:id="rId16"/>
    <p:sldId id="837" r:id="rId17"/>
  </p:sldIdLst>
  <p:sldSz cx="9144000" cy="6858000" type="screen4x3"/>
  <p:notesSz cx="7053263" cy="93567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3" clrIdx="0"/>
  <p:cmAuthor id="1" name="Sarah Diesburg" initials="S 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C9900"/>
    <a:srgbClr val="FFFFFF"/>
    <a:srgbClr val="FFFFCC"/>
    <a:srgbClr val="003300"/>
    <a:srgbClr val="CCFF66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>
      <p:cViewPr varScale="1">
        <p:scale>
          <a:sx n="53" d="100"/>
          <a:sy n="53" d="100"/>
        </p:scale>
        <p:origin x="-96" y="-4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07"/>
        <p:guide pos="208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98551BF3-73AA-4DC3-9EBB-4544DCD676A8}" type="datetime1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414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86414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71CA3664-726F-46EB-A443-DD47AAC8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1"/>
          <p:cNvSpPr>
            <a:spLocks noChangeArrowheads="1"/>
          </p:cNvSpPr>
          <p:nvPr/>
        </p:nvSpPr>
        <p:spPr bwMode="auto">
          <a:xfrm>
            <a:off x="0" y="0"/>
            <a:ext cx="7053263" cy="93567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684" tIns="44343" rIns="88684" bIns="44343" anchor="ctr"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95012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931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701675"/>
            <a:ext cx="4676775" cy="35083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5633" y="4444754"/>
            <a:ext cx="5640467" cy="4208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0" y="8887962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95012" y="8887961"/>
            <a:ext cx="3055189" cy="465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-111" charset="2"/>
              <a:buNone/>
              <a:tabLst>
                <a:tab pos="700644" algn="l"/>
                <a:tab pos="1402827" algn="l"/>
                <a:tab pos="2105010" algn="l"/>
                <a:tab pos="2807193" algn="l"/>
              </a:tabLst>
              <a:defRPr sz="1300">
                <a:solidFill>
                  <a:srgbClr val="000000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6CF673-7099-4DEA-87BB-AB13E8CEE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273BA97-54F6-425A-A209-0C31D5B14071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163A-5F79-4A92-AAE9-A5AD1182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7283-51C6-4861-8C54-99A27573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5193-31B7-4655-840E-4258BF8D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81DC-5A78-434E-B29F-E0F0B20A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AEA-13D6-4BBD-8357-3A6CDCC19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94E3-2618-4F8E-9286-15F2CDB8B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1BEF-C29D-4DE8-83A0-65859CFC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731-1FFE-48E8-AE77-8C27B62C0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1097-07DD-44D7-835D-5189777D4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A4CE2-E012-489A-B48D-E5EDCB6D8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5BF6-2193-455E-AA86-4864DFA66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6E59-19A4-45B3-A708-BD031F49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252D-2ED4-4A3C-906D-DAC1BD45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9BAC-903C-4A24-875D-02026CACD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5E2F-DD65-40DF-A27F-37FA6FD8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F55B-B05C-412B-9F5B-A6FCF7C30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222B-DE2A-4217-A909-A0E86D97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0E17-25E2-4BA8-9EE5-0387C8500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22C0-2CC7-427B-BB6F-8E8EEF513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69E4-30C1-4518-A9CD-27DDE1AA8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62A9-92DB-42A1-AD29-DF2E2BA9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F9B5-3A0B-4D0E-AF98-5152D46ED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AA60A196-D989-472F-8FE6-C4A5150F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0" r:id="rId1"/>
    <p:sldLayoutId id="2147485569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124DEDAE-D509-4763-B88B-2464A2EF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60" r:id="rId3"/>
    <p:sldLayoutId id="2147485561" r:id="rId4"/>
    <p:sldLayoutId id="2147485562" r:id="rId5"/>
    <p:sldLayoutId id="2147485563" r:id="rId6"/>
    <p:sldLayoutId id="2147485564" r:id="rId7"/>
    <p:sldLayoutId id="2147485565" r:id="rId8"/>
    <p:sldLayoutId id="2147485566" r:id="rId9"/>
    <p:sldLayoutId id="2147485567" r:id="rId10"/>
    <p:sldLayoutId id="214748556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fsu.edu/~baker/devices/projects/sarlo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14800"/>
            <a:ext cx="6553200" cy="1752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COP 5641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5400" dirty="0" smtClean="0">
                <a:solidFill>
                  <a:srgbClr val="C00000"/>
                </a:solidFill>
              </a:rPr>
              <a:t>Final Project Ideas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334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LORIDA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TATE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NIVERSITY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 #3: Per-file 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Suggested Steps:</a:t>
            </a:r>
          </a:p>
          <a:p>
            <a:pPr lvl="1"/>
            <a:r>
              <a:rPr lang="en-US" dirty="0"/>
              <a:t>Create a simple mirrored scheme where only important files and metadata are mirrored on the redundant disk.</a:t>
            </a:r>
          </a:p>
          <a:p>
            <a:pPr lvl="1"/>
            <a:r>
              <a:rPr lang="en-US" dirty="0"/>
              <a:t>Create a second, more complex scheme where the important files are mirrored in a “packed” manner on the second disk, allowing transparent backup with little to no fragmentation of space on the spare drive.</a:t>
            </a:r>
          </a:p>
          <a:p>
            <a:pPr lvl="1"/>
            <a:r>
              <a:rPr lang="en-US" dirty="0"/>
              <a:t>Investigate other uses?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5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 </a:t>
            </a:r>
            <a:r>
              <a:rPr lang="en-US" dirty="0"/>
              <a:t>#</a:t>
            </a:r>
            <a:r>
              <a:rPr lang="en-US" dirty="0" smtClean="0"/>
              <a:t>4: Disk-based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Problem:</a:t>
            </a:r>
            <a:r>
              <a:rPr lang="en-US" dirty="0" smtClean="0"/>
              <a:t> Many </a:t>
            </a:r>
            <a:r>
              <a:rPr lang="en-US" dirty="0"/>
              <a:t>research groups need to replay a trace.  However, traces replayed from the system call level can be buffered, resulting in somewhat non-deterministic read and write operations at the storage level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Solution:</a:t>
            </a:r>
            <a:r>
              <a:rPr lang="en-US" dirty="0" smtClean="0"/>
              <a:t> </a:t>
            </a:r>
            <a:r>
              <a:rPr lang="en-US" dirty="0"/>
              <a:t>The TAP framework can be utilized to create disk-based traces for exact replay.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 #4: Disk-based Replay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Suggested Steps: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800" dirty="0"/>
              <a:t>Investigate the best way to dump the disk-level TAP framework information.   Some possible ways include a </a:t>
            </a:r>
            <a:r>
              <a:rPr lang="en-US" sz="2800" dirty="0" err="1" smtClean="0"/>
              <a:t>proc</a:t>
            </a:r>
            <a:r>
              <a:rPr lang="en-US" sz="2800" dirty="0" smtClean="0"/>
              <a:t> </a:t>
            </a:r>
            <a:r>
              <a:rPr lang="en-US" sz="2800" dirty="0"/>
              <a:t>file or network sockets to another computer.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800" dirty="0"/>
              <a:t>Write a disk driver that generates disk requests based on the trace information for replay.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11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Guardian Kernel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module that</a:t>
            </a:r>
          </a:p>
          <a:p>
            <a:pPr lvl="1"/>
            <a:r>
              <a:rPr lang="en-US" dirty="0" smtClean="0"/>
              <a:t>Monitors loading and unloading of kernel modules for suspicious behavior (cloaking)</a:t>
            </a:r>
          </a:p>
          <a:p>
            <a:pPr lvl="1"/>
            <a:r>
              <a:rPr lang="en-US" dirty="0" smtClean="0"/>
              <a:t>Monitors system call mappings</a:t>
            </a:r>
          </a:p>
          <a:p>
            <a:pPr lvl="1"/>
            <a:r>
              <a:rPr lang="en-US" dirty="0" smtClean="0"/>
              <a:t>Monitors its own integrity and cloaks itself</a:t>
            </a:r>
          </a:p>
          <a:p>
            <a:pPr lvl="1"/>
            <a:r>
              <a:rPr lang="en-US" dirty="0" smtClean="0"/>
              <a:t>Checks there are no invalid system calls</a:t>
            </a:r>
          </a:p>
          <a:p>
            <a:r>
              <a:rPr lang="en-US" dirty="0">
                <a:hlinkClick r:id="rId2"/>
              </a:rPr>
              <a:t>http://www.cs.fsu.edu/~baker/devices/projects/sarlou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95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Bobby’s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Semantic equivalence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82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Mike’s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Kinect on Raspberry Pi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1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Sarah’s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TAP Framework Project </a:t>
            </a:r>
            <a:r>
              <a:rPr lang="en-US" dirty="0" smtClean="0"/>
              <a:t>Ideas</a:t>
            </a:r>
          </a:p>
          <a:p>
            <a:r>
              <a:rPr lang="en-US" dirty="0" smtClean="0"/>
              <a:t>Port up Guardian security module from early 2.6.x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 smtClean="0"/>
          </a:p>
        </p:txBody>
      </p:sp>
      <p:sp>
        <p:nvSpPr>
          <p:cNvPr id="14345" name="Content Placeholder 1434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Information-hiding approach</a:t>
            </a:r>
          </a:p>
          <a:p>
            <a:pPr lvl="1"/>
            <a:r>
              <a:rPr lang="en-US" dirty="0" smtClean="0"/>
              <a:t>Components tend not to share information</a:t>
            </a:r>
            <a:endParaRPr lang="en-US" dirty="0"/>
          </a:p>
          <a:p>
            <a:pPr lvl="1"/>
            <a:r>
              <a:rPr lang="en-US" dirty="0" smtClean="0"/>
              <a:t>Storage management layer does not know files</a:t>
            </a:r>
          </a:p>
          <a:p>
            <a:r>
              <a:rPr lang="en-US" dirty="0" smtClean="0"/>
              <a:t>Well-defined interfaces between components</a:t>
            </a:r>
            <a:endParaRPr lang="en-US" dirty="0"/>
          </a:p>
          <a:p>
            <a:pPr lvl="1"/>
            <a:r>
              <a:rPr lang="en-US" dirty="0"/>
              <a:t>Intrusive to </a:t>
            </a:r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5EB657C-BBAD-4CF7-AED4-18431B55D1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5" name="Group 14355"/>
          <p:cNvGrpSpPr>
            <a:grpSpLocks/>
          </p:cNvGrpSpPr>
          <p:nvPr/>
        </p:nvGrpSpPr>
        <p:grpSpPr bwMode="auto">
          <a:xfrm>
            <a:off x="1143000" y="2068513"/>
            <a:ext cx="3221038" cy="3646487"/>
            <a:chOff x="1143000" y="2068570"/>
            <a:chExt cx="3220745" cy="3646430"/>
          </a:xfrm>
        </p:grpSpPr>
        <p:grpSp>
          <p:nvGrpSpPr>
            <p:cNvPr id="6" name="Group 14353"/>
            <p:cNvGrpSpPr>
              <a:grpSpLocks/>
            </p:cNvGrpSpPr>
            <p:nvPr/>
          </p:nvGrpSpPr>
          <p:grpSpPr bwMode="auto">
            <a:xfrm>
              <a:off x="2380395" y="5245073"/>
              <a:ext cx="578048" cy="205307"/>
              <a:chOff x="2380395" y="5245073"/>
              <a:chExt cx="578048" cy="205307"/>
            </a:xfrm>
          </p:grpSpPr>
          <p:sp>
            <p:nvSpPr>
              <p:cNvPr id="10" name="AutoShape 872"/>
              <p:cNvSpPr>
                <a:spLocks noChangeAspect="1" noChangeArrowheads="1"/>
              </p:cNvSpPr>
              <p:nvPr/>
            </p:nvSpPr>
            <p:spPr bwMode="auto">
              <a:xfrm>
                <a:off x="2385899" y="5245107"/>
                <a:ext cx="573034" cy="157161"/>
              </a:xfrm>
              <a:prstGeom prst="parallelogram">
                <a:avLst>
                  <a:gd name="adj" fmla="val 91429"/>
                </a:avLst>
              </a:prstGeom>
              <a:gradFill rotWithShape="0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legacyPerspectiveBottom"/>
                <a:lightRig rig="legacyFlat3" dir="t"/>
              </a:scene3d>
              <a:sp3d extrusionH="87300" prstMaterial="legacyMatte">
                <a:bevelT w="13500" h="13500" prst="angle"/>
                <a:bevelB w="13500" h="13500" prst="angle"/>
                <a:extrusionClr>
                  <a:srgbClr val="66FF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88" name="Rectangle 873"/>
              <p:cNvSpPr>
                <a:spLocks noChangeAspect="1" noChangeArrowheads="1"/>
              </p:cNvSpPr>
              <p:nvPr/>
            </p:nvSpPr>
            <p:spPr bwMode="auto">
              <a:xfrm>
                <a:off x="238039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89" name="Rectangle 874"/>
              <p:cNvSpPr>
                <a:spLocks noChangeAspect="1" noChangeArrowheads="1"/>
              </p:cNvSpPr>
              <p:nvPr/>
            </p:nvSpPr>
            <p:spPr bwMode="auto">
              <a:xfrm>
                <a:off x="274335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0" name="Rectangle 875"/>
              <p:cNvSpPr>
                <a:spLocks noChangeAspect="1" noChangeArrowheads="1"/>
              </p:cNvSpPr>
              <p:nvPr/>
            </p:nvSpPr>
            <p:spPr bwMode="auto">
              <a:xfrm>
                <a:off x="2456572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1" name="Rectangle 876"/>
              <p:cNvSpPr>
                <a:spLocks noChangeAspect="1" noChangeArrowheads="1"/>
              </p:cNvSpPr>
              <p:nvPr/>
            </p:nvSpPr>
            <p:spPr bwMode="auto">
              <a:xfrm>
                <a:off x="2528268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2" name="Rectangle 877"/>
              <p:cNvSpPr>
                <a:spLocks noChangeAspect="1" noChangeArrowheads="1"/>
              </p:cNvSpPr>
              <p:nvPr/>
            </p:nvSpPr>
            <p:spPr bwMode="auto">
              <a:xfrm>
                <a:off x="2599964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3" name="Rectangle 878"/>
              <p:cNvSpPr>
                <a:spLocks noChangeAspect="1" noChangeArrowheads="1"/>
              </p:cNvSpPr>
              <p:nvPr/>
            </p:nvSpPr>
            <p:spPr bwMode="auto">
              <a:xfrm>
                <a:off x="2671659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7" name="Group 14354"/>
            <p:cNvGrpSpPr>
              <a:grpSpLocks/>
            </p:cNvGrpSpPr>
            <p:nvPr/>
          </p:nvGrpSpPr>
          <p:grpSpPr bwMode="auto">
            <a:xfrm>
              <a:off x="1143000" y="2068570"/>
              <a:ext cx="3220745" cy="3646430"/>
              <a:chOff x="1143000" y="2068570"/>
              <a:chExt cx="3220745" cy="3646430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1836654" y="2068570"/>
                <a:ext cx="545501" cy="545501"/>
              </a:xfrm>
              <a:prstGeom prst="roundRect">
                <a:avLst/>
              </a:prstGeom>
              <a:gradFill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" name="Can 2"/>
              <p:cNvSpPr/>
              <p:nvPr/>
            </p:nvSpPr>
            <p:spPr bwMode="auto">
              <a:xfrm>
                <a:off x="1143000" y="4932375"/>
                <a:ext cx="652404" cy="782625"/>
              </a:xfrm>
              <a:prstGeom prst="can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537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409772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7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326489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8" name="TextBox 5"/>
              <p:cNvSpPr txBox="1">
                <a:spLocks noChangeArrowheads="1"/>
              </p:cNvSpPr>
              <p:nvPr/>
            </p:nvSpPr>
            <p:spPr bwMode="auto">
              <a:xfrm>
                <a:off x="2400423" y="2177858"/>
                <a:ext cx="1922565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  <p:sp>
            <p:nvSpPr>
              <p:cNvPr id="15379" name="TextBox 20"/>
              <p:cNvSpPr txBox="1">
                <a:spLocks noChangeArrowheads="1"/>
              </p:cNvSpPr>
              <p:nvPr/>
            </p:nvSpPr>
            <p:spPr bwMode="auto">
              <a:xfrm>
                <a:off x="2400423" y="3096026"/>
                <a:ext cx="1729343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file system</a:t>
                </a:r>
              </a:p>
            </p:txBody>
          </p:sp>
          <p:sp>
            <p:nvSpPr>
              <p:cNvPr id="15380" name="TextBox 21"/>
              <p:cNvSpPr txBox="1">
                <a:spLocks noChangeArrowheads="1"/>
              </p:cNvSpPr>
              <p:nvPr/>
            </p:nvSpPr>
            <p:spPr bwMode="auto">
              <a:xfrm>
                <a:off x="2362200" y="3781654"/>
                <a:ext cx="16081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management</a:t>
                </a:r>
              </a:p>
            </p:txBody>
          </p:sp>
          <p:sp>
            <p:nvSpPr>
              <p:cNvPr id="15381" name="TextBox 22"/>
              <p:cNvSpPr txBox="1">
                <a:spLocks noChangeArrowheads="1"/>
              </p:cNvSpPr>
              <p:nvPr/>
            </p:nvSpPr>
            <p:spPr bwMode="auto">
              <a:xfrm>
                <a:off x="3004745" y="5013206"/>
                <a:ext cx="1359000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</p:txBody>
          </p:sp>
          <p:cxnSp>
            <p:nvCxnSpPr>
              <p:cNvPr id="1538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109404" y="2614071"/>
                <a:ext cx="0" cy="65081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2098591" y="3559760"/>
                <a:ext cx="0" cy="54730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098591" y="4362386"/>
                <a:ext cx="10813" cy="32541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5" name="Elbow Connector 27"/>
              <p:cNvCxnSpPr>
                <a:cxnSpLocks noChangeShapeType="1"/>
              </p:cNvCxnSpPr>
              <p:nvPr/>
            </p:nvCxnSpPr>
            <p:spPr bwMode="auto">
              <a:xfrm>
                <a:off x="2109404" y="4687796"/>
                <a:ext cx="605571" cy="557277"/>
              </a:xfrm>
              <a:prstGeom prst="bentConnector3">
                <a:avLst>
                  <a:gd name="adj1" fmla="val 100935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6" name="Elbow Connector 14336"/>
              <p:cNvCxnSpPr>
                <a:cxnSpLocks noChangeShapeType="1"/>
              </p:cNvCxnSpPr>
              <p:nvPr/>
            </p:nvCxnSpPr>
            <p:spPr bwMode="auto">
              <a:xfrm rot="10800000" flipV="1">
                <a:off x="1469044" y="4687796"/>
                <a:ext cx="640361" cy="244702"/>
              </a:xfrm>
              <a:prstGeom prst="bentConnector3">
                <a:avLst>
                  <a:gd name="adj1" fmla="val 103519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35364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</a:t>
            </a:r>
            <a:r>
              <a:rPr lang="en-US" dirty="0" smtClean="0"/>
              <a:t> </a:t>
            </a:r>
            <a:r>
              <a:rPr lang="en-US" dirty="0" smtClean="0"/>
              <a:t>Framework Overview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Information-sharing approach </a:t>
            </a:r>
          </a:p>
          <a:p>
            <a:r>
              <a:rPr lang="en-US" dirty="0"/>
              <a:t>Use a parallel data path to pass file-level information to lower storage components</a:t>
            </a:r>
          </a:p>
          <a:p>
            <a:pPr lvl="1"/>
            <a:r>
              <a:rPr lang="en-US" dirty="0"/>
              <a:t>Leaves original data flow unmodified</a:t>
            </a:r>
          </a:p>
          <a:p>
            <a:pPr lvl="1"/>
            <a:r>
              <a:rPr lang="en-US" dirty="0"/>
              <a:t>Backward compatible with legacy optimizations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84FEA41-61F7-4FF1-881A-0B81D312A81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</a:t>
            </a:fld>
            <a:endParaRPr lang="en-US" dirty="0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988697" y="2068513"/>
            <a:ext cx="4428353" cy="3646487"/>
            <a:chOff x="4988697" y="2068570"/>
            <a:chExt cx="4428353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7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357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357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357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357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8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5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23588" name="Straight Arrow Connector 29"/>
              <p:cNvCxnSpPr>
                <a:cxnSpLocks noChangeShapeType="1"/>
                <a:stCxn id="2357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5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3584" name="TextBox 38"/>
            <p:cNvSpPr txBox="1">
              <a:spLocks noChangeArrowheads="1"/>
            </p:cNvSpPr>
            <p:nvPr/>
          </p:nvSpPr>
          <p:spPr bwMode="auto">
            <a:xfrm>
              <a:off x="4988697" y="3593101"/>
              <a:ext cx="62921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TAP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235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 #1: Encryption Key Secure Deletion with </a:t>
            </a:r>
            <a:r>
              <a:rPr lang="en-US" dirty="0" err="1" smtClean="0"/>
              <a:t>TrueErase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Problem:</a:t>
            </a:r>
            <a:r>
              <a:rPr lang="en-US" dirty="0" smtClean="0"/>
              <a:t> </a:t>
            </a:r>
            <a:r>
              <a:rPr lang="en-US" dirty="0" err="1" smtClean="0"/>
              <a:t>TrueErase</a:t>
            </a:r>
            <a:r>
              <a:rPr lang="en-US" dirty="0" smtClean="0"/>
              <a:t> </a:t>
            </a:r>
            <a:r>
              <a:rPr lang="en-US" dirty="0"/>
              <a:t>secure erases files and metadata on a block by block </a:t>
            </a:r>
            <a:r>
              <a:rPr lang="en-US" dirty="0" smtClean="0"/>
              <a:t>basis, so erasure </a:t>
            </a:r>
            <a:r>
              <a:rPr lang="en-US" dirty="0"/>
              <a:t>of a very large file can take a long time.  </a:t>
            </a:r>
            <a:endParaRPr lang="en-US" dirty="0" smtClean="0"/>
          </a:p>
          <a:p>
            <a:r>
              <a:rPr lang="en-US" b="1" i="1" dirty="0" smtClean="0"/>
              <a:t>Solution:</a:t>
            </a:r>
            <a:r>
              <a:rPr lang="en-US" dirty="0" smtClean="0"/>
              <a:t> We </a:t>
            </a:r>
            <a:r>
              <a:rPr lang="en-US" dirty="0"/>
              <a:t>can instead encrypt file data and names using a per-file encryption key, and we can securely delete the key on file deletion time.  </a:t>
            </a:r>
            <a:endParaRPr lang="en-US" dirty="0" smtClean="0"/>
          </a:p>
          <a:p>
            <a:pPr lvl="1"/>
            <a:r>
              <a:rPr lang="en-US" dirty="0" smtClean="0"/>
              <a:t>Could </a:t>
            </a:r>
            <a:r>
              <a:rPr lang="en-US" dirty="0"/>
              <a:t>greatly speed up secure deletion for large files and fix wear issues on flash storage for large files.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7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 #1: Encryption Key Secure Deletion with </a:t>
            </a:r>
            <a:r>
              <a:rPr lang="en-US" dirty="0" err="1"/>
              <a:t>TrueErase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Suggested steps:</a:t>
            </a:r>
          </a:p>
          <a:p>
            <a:pPr marL="841375" lvl="1" indent="-514350">
              <a:buFont typeface="+mj-lt"/>
              <a:buAutoNum type="arabicPeriod"/>
            </a:pPr>
            <a:r>
              <a:rPr lang="en-US" sz="2800" dirty="0"/>
              <a:t>Find or create a FUSE-based file system that can stack on top of ext3.  It must a) encrypt files on a per-file basis, b) encrypt file names, and c) store the per-file key somewhere on disk, perhaps in the file’s extended attribute or </a:t>
            </a:r>
            <a:r>
              <a:rPr lang="en-US" sz="2800" dirty="0" err="1"/>
              <a:t>i</a:t>
            </a:r>
            <a:r>
              <a:rPr lang="en-US" sz="2800" dirty="0"/>
              <a:t>-node.</a:t>
            </a:r>
          </a:p>
          <a:p>
            <a:pPr marL="841375" lvl="1" indent="-514350">
              <a:buFont typeface="+mj-lt"/>
              <a:buAutoNum type="arabicPeriod"/>
            </a:pPr>
            <a:r>
              <a:rPr lang="en-US" sz="2800" dirty="0"/>
              <a:t>Hook up new FUSE file system to </a:t>
            </a:r>
            <a:r>
              <a:rPr lang="en-US" sz="2800" dirty="0" err="1"/>
              <a:t>TrueErase</a:t>
            </a:r>
            <a:r>
              <a:rPr lang="en-US" sz="2800" dirty="0"/>
              <a:t> framework.</a:t>
            </a:r>
          </a:p>
          <a:p>
            <a:pPr marL="841375" lvl="1" indent="-514350">
              <a:buFont typeface="+mj-lt"/>
              <a:buAutoNum type="arabicPeriod"/>
            </a:pPr>
            <a:r>
              <a:rPr lang="en-US" sz="2800" dirty="0"/>
              <a:t>Run performance analysis.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7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 #2: Performance Scheduling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Problem: </a:t>
            </a:r>
            <a:r>
              <a:rPr lang="en-US" dirty="0" smtClean="0"/>
              <a:t>Each block device has a disk scheduler that re-orders disk requests.  Could it do a better job if it knew more information about what it was scheduling?</a:t>
            </a:r>
          </a:p>
          <a:p>
            <a:r>
              <a:rPr lang="en-US" b="1" i="1" dirty="0" smtClean="0"/>
              <a:t>Solution: </a:t>
            </a:r>
            <a:r>
              <a:rPr lang="en-US" dirty="0" smtClean="0"/>
              <a:t>Attach the scheduler to the TAP framework and implement new scheduling routines based on extra information.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6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 #2: Performance Scheduling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Suggested Steps: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800" dirty="0"/>
              <a:t>Investigate the Linux disk scheduler and the 3-4 main algorithms currently in use.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800" dirty="0"/>
              <a:t>Build new schedulers that leverage scheduling decisions based on new information retrieved from the TAP framework.  </a:t>
            </a:r>
            <a:r>
              <a:rPr lang="en-US" sz="2800" dirty="0" smtClean="0"/>
              <a:t>One idea</a:t>
            </a:r>
            <a:endParaRPr lang="en-US" sz="2800" dirty="0"/>
          </a:p>
          <a:p>
            <a:pPr lvl="3"/>
            <a:r>
              <a:rPr lang="en-US" dirty="0"/>
              <a:t>Scheduling small file data blocks before large ones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800" dirty="0" smtClean="0"/>
              <a:t>Run </a:t>
            </a:r>
            <a:r>
              <a:rPr lang="en-US" sz="2800" dirty="0"/>
              <a:t>performance analysis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14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 #3: Per-file 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Problem:</a:t>
            </a:r>
            <a:r>
              <a:rPr lang="en-US" dirty="0" smtClean="0"/>
              <a:t> </a:t>
            </a:r>
            <a:r>
              <a:rPr lang="en-US" dirty="0"/>
              <a:t>Current RAID implementations do not have a notion of files. </a:t>
            </a:r>
            <a:endParaRPr lang="en-US" dirty="0" smtClean="0"/>
          </a:p>
          <a:p>
            <a:r>
              <a:rPr lang="en-US" b="1" i="1" dirty="0" smtClean="0"/>
              <a:t>Solution: </a:t>
            </a:r>
            <a:r>
              <a:rPr lang="en-US" dirty="0"/>
              <a:t>Through use of the TAP framework, we can use file-based RAID to transparently backup important files without wasting space on the non-important </a:t>
            </a:r>
            <a:r>
              <a:rPr lang="en-US" dirty="0" smtClean="0"/>
              <a:t>ones.</a:t>
            </a:r>
            <a:endParaRPr lang="en-US" dirty="0"/>
          </a:p>
          <a:p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4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15556</TotalTime>
  <Words>657</Words>
  <Application>Microsoft Office PowerPoint</Application>
  <PresentationFormat>On-screen Show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Final Project Ideas</vt:lpstr>
      <vt:lpstr>Sarah’s Projects</vt:lpstr>
      <vt:lpstr>Background</vt:lpstr>
      <vt:lpstr>TAP Framework Overview</vt:lpstr>
      <vt:lpstr>TAP #1: Encryption Key Secure Deletion with TrueErase</vt:lpstr>
      <vt:lpstr>TAP #1: Encryption Key Secure Deletion with TrueErase</vt:lpstr>
      <vt:lpstr>TAP #2: Performance Scheduling Optimizations</vt:lpstr>
      <vt:lpstr>TAP #2: Performance Scheduling Optimizations</vt:lpstr>
      <vt:lpstr>TAP #3: Per-file RAID</vt:lpstr>
      <vt:lpstr>TAP #3: Per-file RAID</vt:lpstr>
      <vt:lpstr>TAP #4: Disk-based Replay</vt:lpstr>
      <vt:lpstr>TAP #4: Disk-based Replay</vt:lpstr>
      <vt:lpstr>Guardian Kernel Module</vt:lpstr>
      <vt:lpstr>Bobby’s Projects</vt:lpstr>
      <vt:lpstr>Mike’s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Survey: Security in File Systems</dc:title>
  <dc:creator>Sarah</dc:creator>
  <cp:lastModifiedBy>Sarah</cp:lastModifiedBy>
  <cp:revision>1454</cp:revision>
  <dcterms:created xsi:type="dcterms:W3CDTF">2009-09-04T18:51:25Z</dcterms:created>
  <dcterms:modified xsi:type="dcterms:W3CDTF">2013-03-04T23:34:24Z</dcterms:modified>
</cp:coreProperties>
</file>