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F32E89-DE36-41B9-8EA4-E5E0957F69AE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E72018-31E5-46D9-8351-F4F857C1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KB/recipes/Ant_Colony_Optimisation.aspx" TargetMode="External"/><Relationship Id="rId2" Type="http://schemas.openxmlformats.org/officeDocument/2006/relationships/hyperlink" Target="http://citeseerx.ist.psu.edu/viewdoc/summary?cid=71524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direct.com/science?_ob=ArticleUR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Artificial Intelligence in Networking: </a:t>
            </a:r>
            <a:br>
              <a:rPr lang="en-US" sz="3600" dirty="0" smtClean="0"/>
            </a:br>
            <a:r>
              <a:rPr lang="en-US" sz="2800" dirty="0" smtClean="0"/>
              <a:t>Ant Colony Optimization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/>
          <a:p>
            <a:pPr algn="r"/>
            <a:r>
              <a:rPr lang="en-US" dirty="0" smtClean="0"/>
              <a:t>Matthew Guidry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already established forwarding tables when routing</a:t>
            </a:r>
          </a:p>
          <a:p>
            <a:r>
              <a:rPr lang="en-US" dirty="0" smtClean="0"/>
              <a:t>Will take a certain route based on probabilities which increase as a good route is chosen more </a:t>
            </a:r>
          </a:p>
          <a:p>
            <a:r>
              <a:rPr lang="en-US" dirty="0" smtClean="0"/>
              <a:t>Will eventually converge to one path</a:t>
            </a:r>
          </a:p>
          <a:p>
            <a:r>
              <a:rPr lang="en-US" dirty="0" smtClean="0"/>
              <a:t>Direct </a:t>
            </a:r>
            <a:r>
              <a:rPr lang="en-US" dirty="0" smtClean="0"/>
              <a:t>packets to the most efficient route, only contain a smaller amount of Artificial Intelligence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unbiased ants by forwarding probabilities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Explore all paths and report back the times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Uniform ants do not need a destination since they only explore the network and report the times. Not all nodes may be know to the host.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</a:t>
            </a:r>
            <a:r>
              <a:rPr lang="en-US" dirty="0" smtClean="0"/>
              <a:t>d News Travels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“Good news travels slow, bad news travels fast.”</a:t>
            </a:r>
          </a:p>
          <a:p>
            <a:endParaRPr lang="en-US" dirty="0" smtClean="0"/>
          </a:p>
          <a:p>
            <a:r>
              <a:rPr lang="en-US" dirty="0" smtClean="0"/>
              <a:t>When a line goes down the algorithm quickly finds a new best path. However, if the currently used path is surpassed by another path it takes a bit longer for the probabilities to correct.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A.C.O. </a:t>
            </a:r>
            <a:r>
              <a:rPr lang="en-US" dirty="0" err="1" smtClean="0"/>
              <a:t>vs</a:t>
            </a:r>
            <a:r>
              <a:rPr lang="en-US" dirty="0" smtClean="0"/>
              <a:t> other Algorithms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sz="4000" dirty="0" smtClean="0"/>
              <a:t>2</a:t>
            </a:r>
            <a:r>
              <a:rPr lang="en-US" dirty="0" smtClean="0"/>
              <a:t> main Algorithms used by the B.G.P. are Link State (Circuit Switching) and Distance Vector (Packet Switching)</a:t>
            </a:r>
          </a:p>
          <a:p>
            <a:endParaRPr lang="en-US" dirty="0" smtClean="0"/>
          </a:p>
          <a:p>
            <a:r>
              <a:rPr lang="en-US" dirty="0" smtClean="0"/>
              <a:t>A.C.O. requires much less state to be held at each router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Ants can be piggy-backed on top of other packets, so this required much less bandwidth than other strategies.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Ants and reinforcement learning: A case study in routing in dynamic networks</a:t>
            </a:r>
            <a:r>
              <a:rPr lang="en-US" sz="1800" dirty="0" smtClean="0"/>
              <a:t> (1997) by </a:t>
            </a:r>
            <a:r>
              <a:rPr lang="en-US" sz="1800" dirty="0" err="1" smtClean="0"/>
              <a:t>Devika</a:t>
            </a:r>
            <a:r>
              <a:rPr lang="en-US" sz="1800" dirty="0" smtClean="0"/>
              <a:t> </a:t>
            </a:r>
            <a:r>
              <a:rPr lang="en-US" sz="1800" dirty="0" err="1" smtClean="0"/>
              <a:t>Subramanian,Peter</a:t>
            </a:r>
            <a:r>
              <a:rPr lang="en-US" sz="1800" dirty="0" smtClean="0"/>
              <a:t> </a:t>
            </a:r>
            <a:r>
              <a:rPr lang="en-US" sz="1800" dirty="0" err="1" smtClean="0"/>
              <a:t>Druschel,Johnny</a:t>
            </a:r>
            <a:r>
              <a:rPr lang="en-US" sz="1800" dirty="0" smtClean="0"/>
              <a:t> Chen Proceedings of the Fifteenth International Joint Conf. on </a:t>
            </a:r>
            <a:r>
              <a:rPr lang="en-US" sz="1800" dirty="0" err="1" smtClean="0"/>
              <a:t>Arti</a:t>
            </a:r>
            <a:r>
              <a:rPr lang="en-US" sz="1800" dirty="0" smtClean="0"/>
              <a:t> </a:t>
            </a:r>
            <a:r>
              <a:rPr lang="en-US" sz="1800" dirty="0" smtClean="0"/>
              <a:t>Intelligence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Website: </a:t>
            </a:r>
          </a:p>
          <a:p>
            <a:pPr>
              <a:buNone/>
            </a:pPr>
            <a:r>
              <a:rPr lang="en-US" sz="1800" dirty="0" smtClean="0"/>
              <a:t>	” </a:t>
            </a:r>
            <a:r>
              <a:rPr lang="en-US" sz="1800" dirty="0" smtClean="0">
                <a:hlinkClick r:id="rId3"/>
              </a:rPr>
              <a:t>http://www.codeproject.com/KB/recipes/Ant_Colony_Optimisation.aspx</a:t>
            </a:r>
            <a:r>
              <a:rPr lang="en-US" sz="1800" dirty="0" smtClean="0"/>
              <a:t>”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600" dirty="0" smtClean="0"/>
              <a:t>Lawrence </a:t>
            </a:r>
            <a:r>
              <a:rPr lang="en-US" sz="1600" dirty="0" err="1" smtClean="0"/>
              <a:t>Botley</a:t>
            </a:r>
            <a:r>
              <a:rPr lang="en-US" sz="1800" dirty="0" smtClean="0"/>
              <a:t>,</a:t>
            </a:r>
            <a:r>
              <a:rPr lang="en-US" sz="1800" b="1" dirty="0" smtClean="0"/>
              <a:t> </a:t>
            </a:r>
            <a:r>
              <a:rPr lang="it-IT" sz="1800" dirty="0" smtClean="0">
                <a:latin typeface="Albertus Medium" pitchFamily="34" charset="0"/>
              </a:rPr>
              <a:t>2008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Website: ” </a:t>
            </a:r>
            <a:r>
              <a:rPr lang="en-US" sz="1800" dirty="0" smtClean="0">
                <a:hlinkClick r:id="rId4"/>
              </a:rPr>
              <a:t>http://www.sciencedirect.com/science?_</a:t>
            </a:r>
            <a:r>
              <a:rPr lang="en-US" sz="1800" dirty="0" smtClean="0">
                <a:hlinkClick r:id="rId4"/>
              </a:rPr>
              <a:t>ob=ArticleURL</a:t>
            </a:r>
            <a:r>
              <a:rPr lang="en-US" sz="1800" dirty="0" smtClean="0"/>
              <a:t> “</a:t>
            </a:r>
          </a:p>
          <a:p>
            <a:pPr>
              <a:buNone/>
            </a:pPr>
            <a:r>
              <a:rPr lang="it-IT" sz="1800" b="1" dirty="0" smtClean="0"/>
              <a:t>	</a:t>
            </a:r>
            <a:r>
              <a:rPr lang="it-IT" sz="1800" dirty="0" smtClean="0"/>
              <a:t>Sara Morin, </a:t>
            </a:r>
            <a:r>
              <a:rPr lang="it-IT" sz="1800" dirty="0" smtClean="0"/>
              <a:t>Caroline </a:t>
            </a:r>
            <a:r>
              <a:rPr lang="it-IT" sz="1800" dirty="0" smtClean="0"/>
              <a:t>Gagné,</a:t>
            </a:r>
            <a:r>
              <a:rPr lang="it-IT" sz="1800" baseline="30000" dirty="0" smtClean="0"/>
              <a:t> </a:t>
            </a:r>
            <a:r>
              <a:rPr lang="it-IT" sz="1800" dirty="0" smtClean="0"/>
              <a:t>and Marc </a:t>
            </a:r>
            <a:r>
              <a:rPr lang="it-IT" sz="1800" dirty="0" smtClean="0"/>
              <a:t>Gravel, </a:t>
            </a:r>
            <a:r>
              <a:rPr lang="it-IT" sz="1800" dirty="0" smtClean="0">
                <a:latin typeface="Albertus Medium" pitchFamily="34" charset="0"/>
              </a:rPr>
              <a:t>2008</a:t>
            </a:r>
            <a:endParaRPr lang="en-US" sz="1800" dirty="0" smtClean="0">
              <a:latin typeface="Albertus Medium" pitchFamily="34" charset="0"/>
            </a:endParaRPr>
          </a:p>
          <a:p>
            <a:endParaRPr lang="en-US" sz="18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Fin.  	 			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~ Matthew Guidry</a:t>
            </a:r>
            <a:endParaRPr lang="en-US" dirty="0"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 Colony Optimization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Ants have developed a technique for getting from one point to another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this must be efficient</a:t>
            </a:r>
          </a:p>
          <a:p>
            <a:pPr lvl="1"/>
            <a:r>
              <a:rPr lang="en-US" dirty="0" smtClean="0"/>
              <a:t>this must have the ability to adapt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Ants aren’t THAT Dumb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Ants have evolved techniques for getting to a goal quickly and ways to resolves conflicts when a path is blocked.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antl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352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Application in Computer Science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Researchers try to apply this in </a:t>
            </a:r>
          </a:p>
          <a:p>
            <a:pPr>
              <a:buNone/>
            </a:pPr>
            <a:r>
              <a:rPr lang="en-US" dirty="0" smtClean="0"/>
              <a:t>	Artificial Intelligence to routing the Internet.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argeNetwo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048000"/>
            <a:ext cx="4399566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Routing in the BGP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Border Gateway Protocol connects the Global Internet</a:t>
            </a:r>
          </a:p>
          <a:p>
            <a:endParaRPr lang="en-US" dirty="0" smtClean="0"/>
          </a:p>
          <a:p>
            <a:r>
              <a:rPr lang="en-US" dirty="0" smtClean="0"/>
              <a:t>There are types of routing algorithms in the Border Gateway </a:t>
            </a:r>
            <a:r>
              <a:rPr lang="en-US" dirty="0" smtClean="0"/>
              <a:t>Protocol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Circuit Switching </a:t>
            </a:r>
          </a:p>
          <a:p>
            <a:pPr lvl="1"/>
            <a:r>
              <a:rPr lang="en-US" dirty="0" smtClean="0"/>
              <a:t>Packet Switching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Comparable to a telephone call:</a:t>
            </a:r>
          </a:p>
          <a:p>
            <a:pPr lvl="1"/>
            <a:r>
              <a:rPr lang="en-US" dirty="0" smtClean="0"/>
              <a:t>Make call</a:t>
            </a:r>
          </a:p>
          <a:p>
            <a:pPr lvl="1"/>
            <a:r>
              <a:rPr lang="en-US" dirty="0" smtClean="0"/>
              <a:t>Receiver picks up</a:t>
            </a:r>
          </a:p>
          <a:p>
            <a:pPr lvl="1"/>
            <a:r>
              <a:rPr lang="en-US" dirty="0" smtClean="0"/>
              <a:t>Transmission is made </a:t>
            </a:r>
          </a:p>
          <a:p>
            <a:pPr lvl="1">
              <a:buNone/>
            </a:pPr>
            <a:r>
              <a:rPr lang="en-US" sz="2000" dirty="0" smtClean="0"/>
              <a:t>		   (no one else can talk to </a:t>
            </a:r>
            <a:r>
              <a:rPr lang="en-US" sz="2000" dirty="0" smtClean="0"/>
              <a:t>you that </a:t>
            </a:r>
            <a:r>
              <a:rPr lang="en-US" sz="2000" dirty="0" smtClean="0"/>
              <a:t>time)</a:t>
            </a:r>
          </a:p>
          <a:p>
            <a:pPr lvl="1"/>
            <a:r>
              <a:rPr lang="en-US" dirty="0" smtClean="0"/>
              <a:t>It is agreed to end the call</a:t>
            </a:r>
          </a:p>
          <a:p>
            <a:pPr lvl="1"/>
            <a:r>
              <a:rPr lang="en-US" dirty="0" smtClean="0"/>
              <a:t>Both parties hang up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Much less organized</a:t>
            </a:r>
          </a:p>
          <a:p>
            <a:pPr lvl="1"/>
            <a:r>
              <a:rPr lang="en-US" dirty="0" smtClean="0"/>
              <a:t>Packets are not forced to follow the same path</a:t>
            </a:r>
          </a:p>
          <a:p>
            <a:pPr lvl="2">
              <a:buNone/>
            </a:pPr>
            <a:r>
              <a:rPr lang="en-US" smtClean="0"/>
              <a:t>- The </a:t>
            </a:r>
            <a:r>
              <a:rPr lang="en-US" dirty="0" smtClean="0"/>
              <a:t>next node for a packet is determined at each hop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Packets are not guaranteed to arrive in a particular order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Circuit Switching</a:t>
            </a:r>
          </a:p>
          <a:p>
            <a:pPr lvl="1"/>
            <a:r>
              <a:rPr lang="en-US" dirty="0" smtClean="0"/>
              <a:t>Must have knowledge of the layout of the entire network</a:t>
            </a:r>
          </a:p>
          <a:p>
            <a:pPr lvl="1"/>
            <a:r>
              <a:rPr lang="en-US" dirty="0" smtClean="0"/>
              <a:t>Determines a path before packets are sent, and then sends all packets along that path</a:t>
            </a:r>
            <a:endParaRPr lang="en-US" dirty="0" smtClean="0"/>
          </a:p>
          <a:p>
            <a:r>
              <a:rPr lang="en-US" dirty="0" smtClean="0"/>
              <a:t>Packet Switching</a:t>
            </a:r>
          </a:p>
          <a:p>
            <a:pPr lvl="1"/>
            <a:r>
              <a:rPr lang="en-US" dirty="0" smtClean="0"/>
              <a:t>Does not need knowledge of the entire network</a:t>
            </a:r>
          </a:p>
          <a:p>
            <a:pPr lvl="1"/>
            <a:r>
              <a:rPr lang="en-US" dirty="0" smtClean="0"/>
              <a:t>Packets determin</a:t>
            </a:r>
            <a:r>
              <a:rPr lang="en-US" dirty="0" smtClean="0"/>
              <a:t>e next hop at each stop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A.C.O. is most effective in enhancing Packet Switching but is </a:t>
            </a:r>
            <a:r>
              <a:rPr lang="en-US" sz="1800" dirty="0" smtClean="0"/>
              <a:t>effective </a:t>
            </a:r>
            <a:r>
              <a:rPr lang="en-US" sz="1800" dirty="0" smtClean="0"/>
              <a:t>for </a:t>
            </a:r>
            <a:r>
              <a:rPr lang="en-US" sz="1800" dirty="0" smtClean="0"/>
              <a:t>both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 Colony Optimization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very little state and computations</a:t>
            </a:r>
          </a:p>
          <a:p>
            <a:r>
              <a:rPr lang="en-US" dirty="0" smtClean="0"/>
              <a:t>Piggy-backs an ant upon a packet that travels the network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u="sng" dirty="0" smtClean="0"/>
              <a:t>There are two types of ants in this system</a:t>
            </a:r>
          </a:p>
          <a:p>
            <a:pPr>
              <a:buNone/>
            </a:pPr>
            <a:endParaRPr lang="en-US" sz="2800" u="sng" dirty="0" smtClean="0"/>
          </a:p>
          <a:p>
            <a:r>
              <a:rPr lang="en-US" dirty="0" smtClean="0">
                <a:latin typeface="Berlin Sans FB" pitchFamily="34" charset="0"/>
              </a:rPr>
              <a:t>Regular Ant</a:t>
            </a:r>
          </a:p>
          <a:p>
            <a:r>
              <a:rPr lang="en-US" dirty="0" smtClean="0">
                <a:latin typeface="Berlin Sans FB" pitchFamily="34" charset="0"/>
              </a:rPr>
              <a:t>Uniform Ant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10532</TotalTime>
  <Words>482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Artificial Intelligence in Networking:  Ant Colony Optimization</vt:lpstr>
      <vt:lpstr>Ant Colony Optimization </vt:lpstr>
      <vt:lpstr>Ants aren’t THAT Dumb</vt:lpstr>
      <vt:lpstr>Application in Computer Science</vt:lpstr>
      <vt:lpstr>Types of Routing in the BGP</vt:lpstr>
      <vt:lpstr>Circuit Switching</vt:lpstr>
      <vt:lpstr>Packet Switching</vt:lpstr>
      <vt:lpstr>Application</vt:lpstr>
      <vt:lpstr>Ant Colony Optimization </vt:lpstr>
      <vt:lpstr>Regular Ants</vt:lpstr>
      <vt:lpstr>Uniform Ants</vt:lpstr>
      <vt:lpstr>Bad News Travels Fast</vt:lpstr>
      <vt:lpstr>A.C.O. vs other Algorithms </vt:lpstr>
      <vt:lpstr>Citations </vt:lpstr>
      <vt:lpstr>Fin.       Any Questions?</vt:lpstr>
    </vt:vector>
  </TitlesOfParts>
  <Company>Florida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in Networking:  Ant Colony Optimization</dc:title>
  <dc:creator>Matthew Guidry</dc:creator>
  <cp:lastModifiedBy>Matthew Guidry</cp:lastModifiedBy>
  <cp:revision>71</cp:revision>
  <dcterms:created xsi:type="dcterms:W3CDTF">2009-06-09T20:33:02Z</dcterms:created>
  <dcterms:modified xsi:type="dcterms:W3CDTF">2009-06-17T22:54:38Z</dcterms:modified>
</cp:coreProperties>
</file>