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theme/theme2.xml" Type="http://schemas.openxmlformats.org/officeDocument/2006/relationships/theme" Id="rId1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1" name="Shape 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" name="Shape 4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5" name="Shape 9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" name="Shape 4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3" name="Shape 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4" name="Shape 5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9" name="Shape 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0" name="Shape 6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5" name="Shape 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1" name="Shape 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7" name="Shape 7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8" name="Shape 7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3" name="Shape 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9" name="Shape 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/>
          <p:nvPr/>
        </p:nvSpPr>
        <p:spPr>
          <a:xfrm rot="10800000" flipH="1">
            <a:off y="2984999" x="0"/>
            <a:ext cy="2158500" cx="914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" name="Shape 9"/>
          <p:cNvSpPr/>
          <p:nvPr/>
        </p:nvSpPr>
        <p:spPr>
          <a:xfrm>
            <a:off y="2393175" x="0"/>
            <a:ext cy="590502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" name="Shape 10"/>
          <p:cNvSpPr/>
          <p:nvPr/>
        </p:nvSpPr>
        <p:spPr>
          <a:xfrm rot="10800000" flipH="1">
            <a:off y="2983958" x="0"/>
            <a:ext cy="571095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 txBox="1"/>
          <p:nvPr>
            <p:ph type="ctrTitle"/>
          </p:nvPr>
        </p:nvSpPr>
        <p:spPr>
          <a:xfrm>
            <a:off y="1746892" x="685800"/>
            <a:ext cy="12380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y="3093357" x="685800"/>
            <a:ext cy="666600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/>
          <p:nvPr/>
        </p:nvSpPr>
        <p:spPr>
          <a:xfrm rot="10800000" flipH="1">
            <a:off y="1163100" x="0"/>
            <a:ext cy="3980399" cx="914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" name="Shape 15"/>
          <p:cNvSpPr/>
          <p:nvPr/>
        </p:nvSpPr>
        <p:spPr>
          <a:xfrm flipH="1">
            <a:off y="571349" x="4526627"/>
            <a:ext cy="590502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" name="Shape 16"/>
          <p:cNvSpPr/>
          <p:nvPr/>
        </p:nvSpPr>
        <p:spPr>
          <a:xfrm rot="10800000">
            <a:off y="1162132" x="4526627"/>
            <a:ext cy="571095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" name="Shape 1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/>
          <p:nvPr/>
        </p:nvSpPr>
        <p:spPr>
          <a:xfrm rot="10800000" flipH="1">
            <a:off y="1163100" x="0"/>
            <a:ext cy="3980399" cx="914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" name="Shape 21"/>
          <p:cNvSpPr/>
          <p:nvPr/>
        </p:nvSpPr>
        <p:spPr>
          <a:xfrm rot="10800000">
            <a:off y="1162132" x="4526627"/>
            <a:ext cy="571095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" name="Shape 2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/>
          <p:nvPr/>
        </p:nvSpPr>
        <p:spPr>
          <a:xfrm flipH="1">
            <a:off y="571349" x="4526627"/>
            <a:ext cy="590502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" name="Shape 25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6" name="Shape 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" name="Shape 27"/>
          <p:cNvSpPr/>
          <p:nvPr/>
        </p:nvSpPr>
        <p:spPr>
          <a:xfrm rot="10800000" flipH="1">
            <a:off y="1163100" x="0"/>
            <a:ext cy="3980399" cx="914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" name="Shape 28"/>
          <p:cNvSpPr/>
          <p:nvPr/>
        </p:nvSpPr>
        <p:spPr>
          <a:xfrm flipH="1">
            <a:off y="571349" x="4526627"/>
            <a:ext cy="590502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" name="Shape 2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/>
          <p:nvPr/>
        </p:nvSpPr>
        <p:spPr>
          <a:xfrm rot="10800000">
            <a:off y="1162132" x="4526627"/>
            <a:ext cy="571095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" name="Shape 32"/>
          <p:cNvSpPr/>
          <p:nvPr/>
        </p:nvSpPr>
        <p:spPr>
          <a:xfrm rot="10800000" flipH="1">
            <a:off y="4412699" x="0"/>
            <a:ext cy="730799" cx="914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" name="Shape 33"/>
          <p:cNvSpPr/>
          <p:nvPr/>
        </p:nvSpPr>
        <p:spPr>
          <a:xfrm flipH="1">
            <a:off y="3820834" x="4526627"/>
            <a:ext cy="590502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" name="Shape 34"/>
          <p:cNvSpPr/>
          <p:nvPr/>
        </p:nvSpPr>
        <p:spPr>
          <a:xfrm rot="10800000">
            <a:off y="4411617" x="4526627"/>
            <a:ext cy="571095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y="4421726" x="457200"/>
            <a:ext cy="505200" cx="82296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36" name="Shape 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7" name="Shape 37"/>
          <p:cNvSpPr/>
          <p:nvPr/>
        </p:nvSpPr>
        <p:spPr>
          <a:xfrm>
            <a:off y="76256" x="6676"/>
            <a:ext cy="5054792" cx="9134130"/>
          </a:xfrm>
          <a:custGeom>
            <a:pathLst>
              <a:path w="9157023" extrusionOk="0" h="6739723">
                <a:moveTo>
                  <a:pt y="0" x="1629"/>
                </a:moveTo>
                <a:lnTo>
                  <a:pt y="4340980" x="9157023"/>
                </a:lnTo>
                <a:lnTo>
                  <a:pt y="6739723" x="1593"/>
                </a:lnTo>
                <a:cubicBezTo>
                  <a:pt y="5123960" x="-3941"/>
                  <a:pt y="1615763" x="7163"/>
                  <a:pt y="0" x="1629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accent1"/>
            </a:gs>
            <a:gs pos="100000">
              <a:schemeClr val="dk2"/>
            </a:gs>
          </a:gsLst>
          <a:path path="circle">
            <a:fillToRect t="50%" b="50%" r="50%" l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buFont typeface="Georgia"/>
              <a:defRPr sz="3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www.html5rocks.com/en/tutorials/internals/howbrowserswork/" Type="http://schemas.openxmlformats.org/officeDocument/2006/relationships/hyperlink" TargetMode="External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" name="Shape 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9" name="Shape 39"/>
          <p:cNvSpPr txBox="1"/>
          <p:nvPr>
            <p:ph idx="1" type="subTitle"/>
          </p:nvPr>
        </p:nvSpPr>
        <p:spPr>
          <a:xfrm>
            <a:off y="3093357" x="685800"/>
            <a:ext cy="666600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How it works….</a:t>
            </a:r>
          </a:p>
        </p:txBody>
      </p:sp>
      <p:sp>
        <p:nvSpPr>
          <p:cNvPr id="40" name="Shape 40"/>
          <p:cNvSpPr txBox="1"/>
          <p:nvPr>
            <p:ph type="ctrTitle"/>
          </p:nvPr>
        </p:nvSpPr>
        <p:spPr>
          <a:xfrm>
            <a:off y="1746892" x="685800"/>
            <a:ext cy="12380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4400" lang="en"/>
              <a:t>Browser Engine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2" name="Shape 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More info</a:t>
            </a:r>
          </a:p>
        </p:txBody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More info at : </a:t>
            </a:r>
            <a:r>
              <a:rPr u="sng" sz="1800" lang="en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http://www.html5rocks.com/en/tutorials/internals/howbrowserswork/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4" name="Shape 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Browser</a:t>
            </a:r>
          </a:p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Software application for retrieving, presenting and traversing information resources on the World Wide Web.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 An information resource is identified by a Uniform Resource Identifier.</a:t>
            </a:r>
          </a:p>
          <a:p>
            <a:pPr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May be a web page, image, video or other piece of content.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0" name="Shape 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Fetching a page</a:t>
            </a:r>
          </a:p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User inputs URL.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The interpretation of the URL depends on the prefix.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The server is contacted to retrieve the page.</a:t>
            </a:r>
          </a:p>
          <a:p>
            <a:pPr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The page is rendered by the browser’s layout engine.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6" name="Shape 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7" name="Shape 5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Browser Components</a:t>
            </a:r>
          </a:p>
        </p:txBody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All web (non-mobile) and most mobile browsers have 2 components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Host Application: The basic user interface.</a:t>
            </a:r>
          </a:p>
          <a:p>
            <a:pPr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Layout Engine: Program that “draws” the content.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2" name="Shape 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3" name="Shape 6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Host Application</a:t>
            </a:r>
          </a:p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Provides the menu bar, address bar, status bar, bookmark manager, history and preferences functionality…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Serves as an interface between the user, the engine, and the underlying operating system.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8" name="Shape 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Layout Engine</a:t>
            </a:r>
          </a:p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Takes a URL and a set of window content-area rectangle coordinates as arguments.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It then retrieves the document corresponding to the URL and paints a graphical representation of it in the given rectangle.</a:t>
            </a:r>
          </a:p>
          <a:p>
            <a:pPr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It also handles links, forms, cookies, client-side scripting, plug-in loading, and other matters.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4" name="Shape 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Popular Layout Engines</a:t>
            </a:r>
          </a:p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Chrome: Blink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Firefox: Gecko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Internet Explorer: Trident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Safari: Webkit</a:t>
            </a:r>
          </a:p>
          <a:p>
            <a:pPr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Opera: Blink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0" name="Shape 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Browser Components</a:t>
            </a:r>
          </a:p>
        </p:txBody>
      </p:sp>
      <p:pic>
        <p:nvPicPr>
          <p:cNvPr id="82" name="Shape 8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167525" x="1401625"/>
            <a:ext cy="3790950" cx="5732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6" name="Shape 8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Rendering Engine Flow</a:t>
            </a:r>
          </a:p>
        </p:txBody>
      </p:sp>
      <p:pic>
        <p:nvPicPr>
          <p:cNvPr id="88" name="Shape 8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243700" x="881450"/>
            <a:ext cy="3257550" cx="7217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paper-plane">
  <a:themeElements>
    <a:clrScheme name="Custom 354">
      <a:dk1>
        <a:srgbClr val="000000"/>
      </a:dk1>
      <a:lt1>
        <a:srgbClr val="FFFFFF"/>
      </a:lt1>
      <a:dk2>
        <a:srgbClr val="30182B"/>
      </a:dk2>
      <a:lt2>
        <a:srgbClr val="DFDFDF"/>
      </a:lt2>
      <a:accent1>
        <a:srgbClr val="592D50"/>
      </a:accent1>
      <a:accent2>
        <a:srgbClr val="D3A67A"/>
      </a:accent2>
      <a:accent3>
        <a:srgbClr val="45485F"/>
      </a:accent3>
      <a:accent4>
        <a:srgbClr val="6B9756"/>
      </a:accent4>
      <a:accent5>
        <a:srgbClr val="7D576E"/>
      </a:accent5>
      <a:accent6>
        <a:srgbClr val="4C1A23"/>
      </a:accent6>
      <a:hlink>
        <a:srgbClr val="511E3E"/>
      </a:hlink>
      <a:folHlink>
        <a:srgbClr val="9EA0A2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