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7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331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  <p:sldId id="317" r:id="rId65"/>
    <p:sldId id="318" r:id="rId66"/>
    <p:sldId id="319" r:id="rId67"/>
    <p:sldId id="320" r:id="rId68"/>
    <p:sldId id="321" r:id="rId69"/>
    <p:sldId id="322" r:id="rId70"/>
    <p:sldId id="323" r:id="rId71"/>
    <p:sldId id="324" r:id="rId72"/>
    <p:sldId id="325" r:id="rId73"/>
    <p:sldId id="326" r:id="rId74"/>
    <p:sldId id="327" r:id="rId75"/>
    <p:sldId id="328" r:id="rId76"/>
    <p:sldId id="329" r:id="rId77"/>
    <p:sldId id="330" r:id="rId78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DejaVu Sans Condensed" charset="0"/>
        <a:cs typeface="DejaVu Sans Condensed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DejaVu Sans Condensed" charset="0"/>
        <a:cs typeface="DejaVu Sans Condensed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DejaVu Sans Condensed" charset="0"/>
        <a:cs typeface="DejaVu Sans Condensed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DejaVu Sans Condensed" charset="0"/>
        <a:cs typeface="DejaVu Sans Condensed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Verdana" pitchFamily="32" charset="0"/>
        <a:ea typeface="DejaVu Sans Condensed" charset="0"/>
        <a:cs typeface="DejaVu Sans Condensed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DejaVu Sans Condensed" charset="0"/>
        <a:cs typeface="DejaVu Sans Condensed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DejaVu Sans Condensed" charset="0"/>
        <a:cs typeface="DejaVu Sans Condensed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DejaVu Sans Condensed" charset="0"/>
        <a:cs typeface="DejaVu Sans Condensed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Verdana" pitchFamily="32" charset="0"/>
        <a:ea typeface="DejaVu Sans Condensed" charset="0"/>
        <a:cs typeface="DejaVu Sans Condensed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240" y="1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0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1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2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903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8300"/>
            <a:ext cx="11790362" cy="1248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47474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11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31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42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72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29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13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34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44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54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64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75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85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95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05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39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46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57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77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87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98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08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49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18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8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49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59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69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90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0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1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60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2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4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5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7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8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9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02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1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70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4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5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7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8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9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05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1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80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2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4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5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6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7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8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90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01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75934-E807-4054-8BF3-D21BDCA93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2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067B8-E430-43BD-B6FF-4436261A1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5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301625"/>
            <a:ext cx="1825625" cy="5630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26062" cy="5630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5638D-5793-4A6C-AA5D-E203BA909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72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BD338-8630-47F6-A483-C8C58E455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23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4131F-5BB8-4A70-A34F-0B938FD0E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62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64A5E-B160-4B16-A6BE-9DB275805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61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5050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7463" y="1827213"/>
            <a:ext cx="3576637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3C117-AA2C-473A-B00B-9A654F580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832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B97AF-AE59-4DAE-8509-15B0877EF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88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1BA68-064C-4D3B-8AE2-F07D8AFE2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3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9650-376C-4DAE-A53A-1007153BF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91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CB159-3A53-4004-8C68-0B99E4EBC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5631-2936-4C0E-8E3D-8268FCA4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4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511EC-DFE8-418F-9A48-791626688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25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B8D4C-A2F6-4AA7-B21A-3A0619B1E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34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301625"/>
            <a:ext cx="1825625" cy="5630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26062" cy="5630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8BA83-8111-4EB3-8A99-233141172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2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BF56-12F0-454E-9531-672527740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2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5050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7463" y="1827213"/>
            <a:ext cx="3576637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328FA-7C48-4A3B-8163-A2A972BF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5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EFCC8-5D6D-47AD-A98F-587BD62FE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6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DBF48-3441-44CE-BAE6-A3EDD2F10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3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E1C0D-81F7-4D1E-A155-6E1493CC2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3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FD497-CF6E-4E9E-927D-DAB929C24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9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56062-4E49-4355-8090-1D78F3E54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1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3238500" y="0"/>
            <a:ext cx="11915775" cy="3800475"/>
            <a:chOff x="-2040" y="0"/>
            <a:chExt cx="7506" cy="2394"/>
          </a:xfrm>
        </p:grpSpPr>
        <p:sp>
          <p:nvSpPr>
            <p:cNvPr id="1032" name="AutoShape 2"/>
            <p:cNvSpPr>
              <a:spLocks noChangeArrowheads="1"/>
            </p:cNvSpPr>
            <p:nvPr/>
          </p:nvSpPr>
          <p:spPr bwMode="auto">
            <a:xfrm>
              <a:off x="-2040" y="432"/>
              <a:ext cx="2586" cy="1962"/>
            </a:xfrm>
            <a:custGeom>
              <a:avLst/>
              <a:gdLst>
                <a:gd name="T0" fmla="*/ 82 w 64000"/>
                <a:gd name="T1" fmla="*/ 5 h 64000"/>
                <a:gd name="T2" fmla="*/ 104 w 64000"/>
                <a:gd name="T3" fmla="*/ 30 h 64000"/>
                <a:gd name="T4" fmla="*/ 82 w 64000"/>
                <a:gd name="T5" fmla="*/ 55 h 64000"/>
                <a:gd name="T6" fmla="*/ 82 w 64000"/>
                <a:gd name="T7" fmla="*/ 55 h 64000"/>
                <a:gd name="T8" fmla="*/ 82 w 64000"/>
                <a:gd name="T9" fmla="*/ 55 h 64000"/>
                <a:gd name="T10" fmla="*/ 82 w 64000"/>
                <a:gd name="T11" fmla="*/ 55 h 64000"/>
                <a:gd name="T12" fmla="*/ 82 w 64000"/>
                <a:gd name="T13" fmla="*/ 5 h 64000"/>
                <a:gd name="T14" fmla="*/ 82 w 64000"/>
                <a:gd name="T15" fmla="*/ 5 h 64000"/>
                <a:gd name="T16" fmla="*/ 82 w 64000"/>
                <a:gd name="T17" fmla="*/ 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89 w 64000"/>
                <a:gd name="T28" fmla="*/ -26259 h 64000"/>
                <a:gd name="T29" fmla="*/ 50289 w 64000"/>
                <a:gd name="T30" fmla="*/ 2625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-15240" y="5746"/>
                  </a:moveTo>
                  <a:cubicBezTo>
                    <a:pt x="-6654" y="11730"/>
                    <a:pt x="-1536" y="21534"/>
                    <a:pt x="-1536" y="32000"/>
                  </a:cubicBezTo>
                  <a:cubicBezTo>
                    <a:pt x="-1536" y="-23071"/>
                    <a:pt x="-6654" y="-13267"/>
                    <a:pt x="-15240" y="-7283"/>
                  </a:cubicBezTo>
                  <a:cubicBezTo>
                    <a:pt x="-15240" y="-7283"/>
                    <a:pt x="-15240" y="-7283"/>
                    <a:pt x="-15241" y="-7283"/>
                  </a:cubicBezTo>
                  <a:lnTo>
                    <a:pt x="-15240" y="-7282"/>
                  </a:lnTo>
                  <a:lnTo>
                    <a:pt x="-15240" y="5746"/>
                  </a:lnTo>
                  <a:lnTo>
                    <a:pt x="-15241" y="5746"/>
                  </a:lnTo>
                  <a:cubicBezTo>
                    <a:pt x="-15240" y="5746"/>
                    <a:pt x="-15240" y="5746"/>
                    <a:pt x="-15240" y="5746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utoShape 3"/>
            <p:cNvSpPr>
              <a:spLocks noChangeArrowheads="1"/>
            </p:cNvSpPr>
            <p:nvPr/>
          </p:nvSpPr>
          <p:spPr bwMode="auto">
            <a:xfrm>
              <a:off x="-1528" y="0"/>
              <a:ext cx="1943" cy="1981"/>
            </a:xfrm>
            <a:custGeom>
              <a:avLst/>
              <a:gdLst>
                <a:gd name="T0" fmla="*/ 46 w 64000"/>
                <a:gd name="T1" fmla="*/ 5 h 64000"/>
                <a:gd name="T2" fmla="*/ 59 w 64000"/>
                <a:gd name="T3" fmla="*/ 31 h 64000"/>
                <a:gd name="T4" fmla="*/ 46 w 64000"/>
                <a:gd name="T5" fmla="*/ 56 h 64000"/>
                <a:gd name="T6" fmla="*/ 46 w 64000"/>
                <a:gd name="T7" fmla="*/ 56 h 64000"/>
                <a:gd name="T8" fmla="*/ 46 w 64000"/>
                <a:gd name="T9" fmla="*/ 56 h 64000"/>
                <a:gd name="T10" fmla="*/ 46 w 64000"/>
                <a:gd name="T11" fmla="*/ 56 h 64000"/>
                <a:gd name="T12" fmla="*/ 46 w 64000"/>
                <a:gd name="T13" fmla="*/ 5 h 64000"/>
                <a:gd name="T14" fmla="*/ 46 w 64000"/>
                <a:gd name="T15" fmla="*/ 5 h 64000"/>
                <a:gd name="T16" fmla="*/ 46 w 64000"/>
                <a:gd name="T17" fmla="*/ 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67 w 64000"/>
                <a:gd name="T28" fmla="*/ -26427 h 64000"/>
                <a:gd name="T29" fmla="*/ 50067 w 64000"/>
                <a:gd name="T30" fmla="*/ 26427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-15459" y="5595"/>
                  </a:moveTo>
                  <a:cubicBezTo>
                    <a:pt x="-6746" y="11560"/>
                    <a:pt x="-1536" y="21440"/>
                    <a:pt x="-1536" y="32000"/>
                  </a:cubicBezTo>
                  <a:cubicBezTo>
                    <a:pt x="-1536" y="-22977"/>
                    <a:pt x="-6746" y="-13097"/>
                    <a:pt x="-15459" y="-7132"/>
                  </a:cubicBezTo>
                  <a:cubicBezTo>
                    <a:pt x="-15459" y="-7132"/>
                    <a:pt x="-15459" y="-7132"/>
                    <a:pt x="-15460" y="-7132"/>
                  </a:cubicBezTo>
                  <a:lnTo>
                    <a:pt x="-15459" y="-7131"/>
                  </a:lnTo>
                  <a:lnTo>
                    <a:pt x="-15459" y="5595"/>
                  </a:lnTo>
                  <a:lnTo>
                    <a:pt x="-15460" y="5595"/>
                  </a:lnTo>
                  <a:cubicBezTo>
                    <a:pt x="-15459" y="5595"/>
                    <a:pt x="-15459" y="5595"/>
                    <a:pt x="-15459" y="5595"/>
                  </a:cubicBez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4"/>
            <p:cNvSpPr>
              <a:spLocks noChangeShapeType="1"/>
            </p:cNvSpPr>
            <p:nvPr/>
          </p:nvSpPr>
          <p:spPr bwMode="auto">
            <a:xfrm>
              <a:off x="864" y="960"/>
              <a:ext cx="4602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0408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040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40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4DC03A02-B62F-48D3-8C1A-9BBA391C3F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9pPr>
    </p:titleStyle>
    <p:bodyStyle>
      <a:lvl1pPr marL="342900" indent="-342900" algn="l" defTabSz="457200" rtl="0" eaLnBrk="0" fontAlgn="base" hangingPunct="0">
        <a:spcBef>
          <a:spcPts val="7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3222625" y="304800"/>
            <a:ext cx="11899900" cy="4714875"/>
            <a:chOff x="-2030" y="192"/>
            <a:chExt cx="7496" cy="2970"/>
          </a:xfrm>
        </p:grpSpPr>
        <p:sp>
          <p:nvSpPr>
            <p:cNvPr id="2056" name="Line 2"/>
            <p:cNvSpPr>
              <a:spLocks noChangeShapeType="1"/>
            </p:cNvSpPr>
            <p:nvPr/>
          </p:nvSpPr>
          <p:spPr bwMode="auto">
            <a:xfrm>
              <a:off x="912" y="1584"/>
              <a:ext cx="4554" cy="0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AutoShape 3"/>
            <p:cNvSpPr>
              <a:spLocks noChangeArrowheads="1"/>
            </p:cNvSpPr>
            <p:nvPr/>
          </p:nvSpPr>
          <p:spPr bwMode="auto">
            <a:xfrm>
              <a:off x="-1584" y="864"/>
              <a:ext cx="2298" cy="2298"/>
            </a:xfrm>
            <a:custGeom>
              <a:avLst/>
              <a:gdLst>
                <a:gd name="T0" fmla="*/ 57 w 64000"/>
                <a:gd name="T1" fmla="*/ 3 h 64000"/>
                <a:gd name="T2" fmla="*/ 83 w 64000"/>
                <a:gd name="T3" fmla="*/ 41 h 64000"/>
                <a:gd name="T4" fmla="*/ 57 w 64000"/>
                <a:gd name="T5" fmla="*/ 79 h 64000"/>
                <a:gd name="T6" fmla="*/ 57 w 64000"/>
                <a:gd name="T7" fmla="*/ 79 h 64000"/>
                <a:gd name="T8" fmla="*/ 57 w 64000"/>
                <a:gd name="T9" fmla="*/ 79 h 64000"/>
                <a:gd name="T10" fmla="*/ 57 w 64000"/>
                <a:gd name="T11" fmla="*/ 79 h 64000"/>
                <a:gd name="T12" fmla="*/ 57 w 64000"/>
                <a:gd name="T13" fmla="*/ 3 h 64000"/>
                <a:gd name="T14" fmla="*/ 57 w 64000"/>
                <a:gd name="T15" fmla="*/ 3 h 64000"/>
                <a:gd name="T16" fmla="*/ 57 w 64000"/>
                <a:gd name="T17" fmla="*/ 3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7 w 64000"/>
                <a:gd name="T28" fmla="*/ -29633 h 64000"/>
                <a:gd name="T29" fmla="*/ 44087 w 64000"/>
                <a:gd name="T30" fmla="*/ 29633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-21453" y="2368"/>
                  </a:moveTo>
                  <a:cubicBezTo>
                    <a:pt x="-9409" y="7280"/>
                    <a:pt x="-1536" y="18993"/>
                    <a:pt x="-1536" y="32000"/>
                  </a:cubicBezTo>
                  <a:cubicBezTo>
                    <a:pt x="-1536" y="-20530"/>
                    <a:pt x="-9409" y="-8817"/>
                    <a:pt x="-21453" y="-3905"/>
                  </a:cubicBezTo>
                  <a:cubicBezTo>
                    <a:pt x="-21454" y="-3905"/>
                    <a:pt x="-21454" y="-3905"/>
                    <a:pt x="-21454" y="-3905"/>
                  </a:cubicBezTo>
                  <a:lnTo>
                    <a:pt x="-21453" y="-3904"/>
                  </a:lnTo>
                  <a:lnTo>
                    <a:pt x="-21453" y="2368"/>
                  </a:lnTo>
                  <a:lnTo>
                    <a:pt x="-21454" y="2368"/>
                  </a:lnTo>
                  <a:cubicBezTo>
                    <a:pt x="-21454" y="2368"/>
                    <a:pt x="-21454" y="2368"/>
                    <a:pt x="-21453" y="2368"/>
                  </a:cubicBezTo>
                  <a:close/>
                </a:path>
              </a:pathLst>
            </a:custGeom>
            <a:solidFill>
              <a:srgbClr val="99CC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4"/>
            <p:cNvSpPr>
              <a:spLocks noChangeArrowheads="1"/>
            </p:cNvSpPr>
            <p:nvPr/>
          </p:nvSpPr>
          <p:spPr bwMode="auto">
            <a:xfrm>
              <a:off x="-2030" y="192"/>
              <a:ext cx="2538" cy="2538"/>
            </a:xfrm>
            <a:custGeom>
              <a:avLst/>
              <a:gdLst>
                <a:gd name="T0" fmla="*/ 80 w 64000"/>
                <a:gd name="T1" fmla="*/ 10 h 64000"/>
                <a:gd name="T2" fmla="*/ 101 w 64000"/>
                <a:gd name="T3" fmla="*/ 50 h 64000"/>
                <a:gd name="T4" fmla="*/ 80 w 64000"/>
                <a:gd name="T5" fmla="*/ 91 h 64000"/>
                <a:gd name="T6" fmla="*/ 80 w 64000"/>
                <a:gd name="T7" fmla="*/ 91 h 64000"/>
                <a:gd name="T8" fmla="*/ 80 w 64000"/>
                <a:gd name="T9" fmla="*/ 91 h 64000"/>
                <a:gd name="T10" fmla="*/ 80 w 64000"/>
                <a:gd name="T11" fmla="*/ 91 h 64000"/>
                <a:gd name="T12" fmla="*/ 80 w 64000"/>
                <a:gd name="T13" fmla="*/ 10 h 64000"/>
                <a:gd name="T14" fmla="*/ 80 w 64000"/>
                <a:gd name="T15" fmla="*/ 10 h 64000"/>
                <a:gd name="T16" fmla="*/ 80 w 64000"/>
                <a:gd name="T17" fmla="*/ 1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88 w 64000"/>
                <a:gd name="T28" fmla="*/ -25771 h 64000"/>
                <a:gd name="T29" fmla="*/ 50988 w 64000"/>
                <a:gd name="T30" fmla="*/ 2577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-14542" y="6246"/>
                  </a:moveTo>
                  <a:cubicBezTo>
                    <a:pt x="-6364" y="12279"/>
                    <a:pt x="-1536" y="21837"/>
                    <a:pt x="-1536" y="32000"/>
                  </a:cubicBezTo>
                  <a:cubicBezTo>
                    <a:pt x="-1536" y="-23374"/>
                    <a:pt x="-6364" y="-13816"/>
                    <a:pt x="-14542" y="-7783"/>
                  </a:cubicBezTo>
                  <a:cubicBezTo>
                    <a:pt x="-14543" y="-7783"/>
                    <a:pt x="-14543" y="-7783"/>
                    <a:pt x="-14543" y="-7783"/>
                  </a:cubicBezTo>
                  <a:lnTo>
                    <a:pt x="-14542" y="-7782"/>
                  </a:lnTo>
                  <a:lnTo>
                    <a:pt x="-14542" y="6246"/>
                  </a:lnTo>
                  <a:lnTo>
                    <a:pt x="-14543" y="6246"/>
                  </a:lnTo>
                  <a:cubicBezTo>
                    <a:pt x="-14543" y="6246"/>
                    <a:pt x="-14543" y="6246"/>
                    <a:pt x="-14542" y="6246"/>
                  </a:cubicBezTo>
                  <a:close/>
                </a:path>
              </a:pathLst>
            </a:custGeom>
            <a:solidFill>
              <a:srgbClr val="0066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0408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04087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4075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Luxi Sans" charset="0"/>
                <a:cs typeface="Luxi Sans" charset="0"/>
              </a:defRPr>
            </a:lvl1pPr>
          </a:lstStyle>
          <a:p>
            <a:pPr>
              <a:defRPr/>
            </a:pPr>
            <a:fld id="{A2D33C3C-EE32-463D-80A4-3FCF5437D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006666"/>
          </a:solidFill>
          <a:latin typeface="Arial" charset="0"/>
          <a:ea typeface="DejaVu Sans Condensed" charset="0"/>
          <a:cs typeface="DejaVu Sans Condensed" charset="0"/>
        </a:defRPr>
      </a:lvl9pPr>
    </p:titleStyle>
    <p:bodyStyle>
      <a:lvl1pPr marL="342900" indent="-342900" algn="l" defTabSz="457200" rtl="0" eaLnBrk="0" fontAlgn="base" hangingPunct="0">
        <a:spcBef>
          <a:spcPts val="7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443038" y="984250"/>
            <a:ext cx="72390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4000">
                <a:solidFill>
                  <a:srgbClr val="006666"/>
                </a:solidFill>
                <a:latin typeface="Arial" charset="0"/>
              </a:rPr>
              <a:t>Deadlocks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443038" y="3427413"/>
            <a:ext cx="7239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Mark Stanovich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Operating Systems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COP 4610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A Dining Lawyer Implementation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// chopstick[5] = {</a:t>
            </a: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endParaRPr lang="en-US" sz="21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lawyer(int j) {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	while (TRUE) {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		P(chopstick[j]);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P(chopstick[(j + 1) % 5];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// eat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V(chopstick[(j + 1) % 5];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V(chopstick[j]);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2292" name="Line 3"/>
          <p:cNvSpPr>
            <a:spLocks noChangeShapeType="1"/>
          </p:cNvSpPr>
          <p:nvPr/>
        </p:nvSpPr>
        <p:spPr bwMode="auto">
          <a:xfrm>
            <a:off x="1447800" y="3429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>
            <a:off x="1219200" y="3429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990600" y="3429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>
            <a:off x="762000" y="3429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533400" y="3429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A Dining Lawyer Implementation</a:t>
            </a: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// chopstick[5] = {</a:t>
            </a:r>
            <a:r>
              <a:rPr lang="en-US" sz="2100" b="1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100" b="1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100" b="1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100" b="1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100" b="1">
                <a:solidFill>
                  <a:srgbClr val="FF0000"/>
                </a:solidFill>
                <a:latin typeface="Courier New" pitchFamily="49" charset="0"/>
              </a:rPr>
              <a:t>0</a:t>
            </a: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};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endParaRPr lang="en-US" sz="21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lawyer(int j) {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	while (TRUE) {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9933FF"/>
                </a:solidFill>
                <a:latin typeface="Courier New" pitchFamily="49" charset="0"/>
              </a:rPr>
              <a:t>		P(chopstick[j]);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2100" b="1">
                <a:solidFill>
                  <a:srgbClr val="FF0000"/>
                </a:solidFill>
                <a:latin typeface="Courier New" pitchFamily="49" charset="0"/>
              </a:rPr>
              <a:t>P(chopstick[(j + 1) % 5];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// eat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V(chopstick[(j + 1) % 5];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V(chopstick[j]);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3316" name="Line 3"/>
          <p:cNvSpPr>
            <a:spLocks noChangeShapeType="1"/>
          </p:cNvSpPr>
          <p:nvPr/>
        </p:nvSpPr>
        <p:spPr bwMode="auto">
          <a:xfrm>
            <a:off x="1447800" y="3810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>
            <a:off x="1219200" y="3810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990600" y="3810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>
            <a:off x="762000" y="3810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533400" y="3810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What Causes a Deadlock?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 marL="733425" indent="-27622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Four necessary (but not sufficient) conditions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Limited access (lock-protected resources)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No preemption (if someone has the resource, it cannot be taken away)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Wait while holding (holding a resource while requesting and waiting for the next resource)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Circular chain of requests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0000"/>
              <a:buFontTx/>
              <a:buNone/>
            </a:pPr>
            <a:endParaRPr lang="en-US" sz="25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25"/>
              </a:spcBef>
              <a:buClrTx/>
              <a:buSzPct val="70000"/>
              <a:buFontTx/>
              <a:buNone/>
            </a:pPr>
            <a:endParaRPr lang="en-US" sz="25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How to deal with deadlocks?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 marL="733425" indent="-27622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Prevention</a:t>
            </a:r>
          </a:p>
          <a:p>
            <a:pPr lvl="1" eaLnBrk="1" hangingPunct="1">
              <a:lnSpc>
                <a:spcPct val="90000"/>
              </a:lnSpc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Ensure it cannot occur</a:t>
            </a:r>
          </a:p>
          <a:p>
            <a:pPr eaLnBrk="1" hangingPunct="1">
              <a:lnSpc>
                <a:spcPct val="90000"/>
              </a:lnSpc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Avoidance</a:t>
            </a:r>
          </a:p>
          <a:p>
            <a:pPr lvl="1" eaLnBrk="1" hangingPunct="1">
              <a:lnSpc>
                <a:spcPct val="90000"/>
              </a:lnSpc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Dynamically steer clear of it</a:t>
            </a:r>
          </a:p>
          <a:p>
            <a:pPr eaLnBrk="1" hangingPunct="1">
              <a:lnSpc>
                <a:spcPct val="90000"/>
              </a:lnSpc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Detection</a:t>
            </a:r>
          </a:p>
          <a:p>
            <a:pPr lvl="1" eaLnBrk="1" hangingPunct="1">
              <a:lnSpc>
                <a:spcPct val="90000"/>
              </a:lnSpc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500">
                <a:solidFill>
                  <a:srgbClr val="000000"/>
                </a:solidFill>
              </a:rPr>
              <a:t>Recover if one occurs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Tx/>
              <a:buSzPct val="70000"/>
              <a:buFontTx/>
              <a:buNone/>
            </a:pPr>
            <a:endParaRPr lang="en-US" sz="250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725"/>
              </a:spcBef>
              <a:buClrTx/>
              <a:buSzPct val="70000"/>
              <a:buFontTx/>
              <a:buNone/>
            </a:pPr>
            <a:endParaRPr lang="en-US" sz="25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 marL="733425" indent="-27622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When encountering a deadlock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All four conditions must be true</a:t>
            </a:r>
          </a:p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 prevent deadlocks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Remove one of the four conditions</a:t>
            </a:r>
          </a:p>
          <a:p>
            <a:pPr lvl="1" eaLnBrk="1" hangingPunct="1">
              <a:spcBef>
                <a:spcPts val="625"/>
              </a:spcBef>
              <a:buClrTx/>
              <a:buSzPct val="70000"/>
              <a:buFontTx/>
              <a:buNone/>
            </a:pPr>
            <a:endParaRPr lang="en-US" sz="25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1009650" algn="l"/>
                <a:tab pos="1466850" algn="l"/>
                <a:tab pos="1924050" algn="l"/>
                <a:tab pos="2381250" algn="l"/>
                <a:tab pos="2838450" algn="l"/>
                <a:tab pos="3295650" algn="l"/>
                <a:tab pos="3752850" algn="l"/>
                <a:tab pos="4210050" algn="l"/>
                <a:tab pos="4667250" algn="l"/>
                <a:tab pos="5124450" algn="l"/>
                <a:tab pos="5581650" algn="l"/>
                <a:tab pos="6038850" algn="l"/>
                <a:tab pos="6496050" algn="l"/>
                <a:tab pos="6953250" algn="l"/>
                <a:tab pos="7410450" algn="l"/>
                <a:tab pos="7867650" algn="l"/>
                <a:tab pos="8324850" algn="l"/>
                <a:tab pos="8782050" algn="l"/>
                <a:tab pos="9239250" algn="l"/>
                <a:tab pos="969645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1009650" algn="l"/>
                <a:tab pos="1466850" algn="l"/>
                <a:tab pos="1924050" algn="l"/>
                <a:tab pos="2381250" algn="l"/>
                <a:tab pos="2838450" algn="l"/>
                <a:tab pos="3295650" algn="l"/>
                <a:tab pos="3752850" algn="l"/>
                <a:tab pos="4210050" algn="l"/>
                <a:tab pos="4667250" algn="l"/>
                <a:tab pos="5124450" algn="l"/>
                <a:tab pos="5581650" algn="l"/>
                <a:tab pos="6038850" algn="l"/>
                <a:tab pos="6496050" algn="l"/>
                <a:tab pos="6953250" algn="l"/>
                <a:tab pos="7410450" algn="l"/>
                <a:tab pos="7867650" algn="l"/>
                <a:tab pos="8324850" algn="l"/>
                <a:tab pos="8782050" algn="l"/>
                <a:tab pos="9239250" algn="l"/>
                <a:tab pos="969645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1009650" algn="l"/>
                <a:tab pos="1466850" algn="l"/>
                <a:tab pos="1924050" algn="l"/>
                <a:tab pos="2381250" algn="l"/>
                <a:tab pos="2838450" algn="l"/>
                <a:tab pos="3295650" algn="l"/>
                <a:tab pos="3752850" algn="l"/>
                <a:tab pos="4210050" algn="l"/>
                <a:tab pos="4667250" algn="l"/>
                <a:tab pos="5124450" algn="l"/>
                <a:tab pos="5581650" algn="l"/>
                <a:tab pos="6038850" algn="l"/>
                <a:tab pos="6496050" algn="l"/>
                <a:tab pos="6953250" algn="l"/>
                <a:tab pos="7410450" algn="l"/>
                <a:tab pos="7867650" algn="l"/>
                <a:tab pos="8324850" algn="l"/>
                <a:tab pos="8782050" algn="l"/>
                <a:tab pos="9239250" algn="l"/>
                <a:tab pos="969645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1009650" algn="l"/>
                <a:tab pos="1466850" algn="l"/>
                <a:tab pos="1924050" algn="l"/>
                <a:tab pos="2381250" algn="l"/>
                <a:tab pos="2838450" algn="l"/>
                <a:tab pos="3295650" algn="l"/>
                <a:tab pos="3752850" algn="l"/>
                <a:tab pos="4210050" algn="l"/>
                <a:tab pos="4667250" algn="l"/>
                <a:tab pos="5124450" algn="l"/>
                <a:tab pos="5581650" algn="l"/>
                <a:tab pos="6038850" algn="l"/>
                <a:tab pos="6496050" algn="l"/>
                <a:tab pos="6953250" algn="l"/>
                <a:tab pos="7410450" algn="l"/>
                <a:tab pos="7867650" algn="l"/>
                <a:tab pos="8324850" algn="l"/>
                <a:tab pos="8782050" algn="l"/>
                <a:tab pos="9239250" algn="l"/>
                <a:tab pos="969645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1009650" algn="l"/>
                <a:tab pos="1466850" algn="l"/>
                <a:tab pos="1924050" algn="l"/>
                <a:tab pos="2381250" algn="l"/>
                <a:tab pos="2838450" algn="l"/>
                <a:tab pos="3295650" algn="l"/>
                <a:tab pos="3752850" algn="l"/>
                <a:tab pos="4210050" algn="l"/>
                <a:tab pos="4667250" algn="l"/>
                <a:tab pos="5124450" algn="l"/>
                <a:tab pos="5581650" algn="l"/>
                <a:tab pos="6038850" algn="l"/>
                <a:tab pos="6496050" algn="l"/>
                <a:tab pos="6953250" algn="l"/>
                <a:tab pos="7410450" algn="l"/>
                <a:tab pos="7867650" algn="l"/>
                <a:tab pos="8324850" algn="l"/>
                <a:tab pos="8782050" algn="l"/>
                <a:tab pos="9239250" algn="l"/>
                <a:tab pos="969645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1009650" algn="l"/>
                <a:tab pos="1466850" algn="l"/>
                <a:tab pos="1924050" algn="l"/>
                <a:tab pos="2381250" algn="l"/>
                <a:tab pos="2838450" algn="l"/>
                <a:tab pos="3295650" algn="l"/>
                <a:tab pos="3752850" algn="l"/>
                <a:tab pos="4210050" algn="l"/>
                <a:tab pos="4667250" algn="l"/>
                <a:tab pos="5124450" algn="l"/>
                <a:tab pos="5581650" algn="l"/>
                <a:tab pos="6038850" algn="l"/>
                <a:tab pos="6496050" algn="l"/>
                <a:tab pos="6953250" algn="l"/>
                <a:tab pos="7410450" algn="l"/>
                <a:tab pos="7867650" algn="l"/>
                <a:tab pos="8324850" algn="l"/>
                <a:tab pos="8782050" algn="l"/>
                <a:tab pos="9239250" algn="l"/>
                <a:tab pos="969645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1009650" algn="l"/>
                <a:tab pos="1466850" algn="l"/>
                <a:tab pos="1924050" algn="l"/>
                <a:tab pos="2381250" algn="l"/>
                <a:tab pos="2838450" algn="l"/>
                <a:tab pos="3295650" algn="l"/>
                <a:tab pos="3752850" algn="l"/>
                <a:tab pos="4210050" algn="l"/>
                <a:tab pos="4667250" algn="l"/>
                <a:tab pos="5124450" algn="l"/>
                <a:tab pos="5581650" algn="l"/>
                <a:tab pos="6038850" algn="l"/>
                <a:tab pos="6496050" algn="l"/>
                <a:tab pos="6953250" algn="l"/>
                <a:tab pos="7410450" algn="l"/>
                <a:tab pos="7867650" algn="l"/>
                <a:tab pos="8324850" algn="l"/>
                <a:tab pos="8782050" algn="l"/>
                <a:tab pos="9239250" algn="l"/>
                <a:tab pos="969645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1009650" algn="l"/>
                <a:tab pos="1466850" algn="l"/>
                <a:tab pos="1924050" algn="l"/>
                <a:tab pos="2381250" algn="l"/>
                <a:tab pos="2838450" algn="l"/>
                <a:tab pos="3295650" algn="l"/>
                <a:tab pos="3752850" algn="l"/>
                <a:tab pos="4210050" algn="l"/>
                <a:tab pos="4667250" algn="l"/>
                <a:tab pos="5124450" algn="l"/>
                <a:tab pos="5581650" algn="l"/>
                <a:tab pos="6038850" algn="l"/>
                <a:tab pos="6496050" algn="l"/>
                <a:tab pos="6953250" algn="l"/>
                <a:tab pos="7410450" algn="l"/>
                <a:tab pos="7867650" algn="l"/>
                <a:tab pos="8324850" algn="l"/>
                <a:tab pos="8782050" algn="l"/>
                <a:tab pos="9239250" algn="l"/>
                <a:tab pos="969645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1009650" algn="l"/>
                <a:tab pos="1466850" algn="l"/>
                <a:tab pos="1924050" algn="l"/>
                <a:tab pos="2381250" algn="l"/>
                <a:tab pos="2838450" algn="l"/>
                <a:tab pos="3295650" algn="l"/>
                <a:tab pos="3752850" algn="l"/>
                <a:tab pos="4210050" algn="l"/>
                <a:tab pos="4667250" algn="l"/>
                <a:tab pos="5124450" algn="l"/>
                <a:tab pos="5581650" algn="l"/>
                <a:tab pos="6038850" algn="l"/>
                <a:tab pos="6496050" algn="l"/>
                <a:tab pos="6953250" algn="l"/>
                <a:tab pos="7410450" algn="l"/>
                <a:tab pos="7867650" algn="l"/>
                <a:tab pos="8324850" algn="l"/>
                <a:tab pos="8782050" algn="l"/>
                <a:tab pos="9239250" algn="l"/>
                <a:tab pos="969645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1.  Infinite resources (buy a very large disk)</a:t>
            </a:r>
          </a:p>
        </p:txBody>
      </p:sp>
      <p:sp>
        <p:nvSpPr>
          <p:cNvPr id="17412" name="Oval 3"/>
          <p:cNvSpPr>
            <a:spLocks noChangeArrowheads="1"/>
          </p:cNvSpPr>
          <p:nvPr/>
        </p:nvSpPr>
        <p:spPr bwMode="auto">
          <a:xfrm>
            <a:off x="3581400" y="3886200"/>
            <a:ext cx="2171700" cy="217170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8" r="50638"/>
          <a:stretch>
            <a:fillRect/>
          </a:stretch>
        </p:blipFill>
        <p:spPr bwMode="auto">
          <a:xfrm>
            <a:off x="4652963" y="5294313"/>
            <a:ext cx="42862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3138" r="506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4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34" b="50612"/>
          <a:stretch>
            <a:fillRect/>
          </a:stretch>
        </p:blipFill>
        <p:spPr bwMode="auto">
          <a:xfrm>
            <a:off x="3692525" y="5183188"/>
            <a:ext cx="677863" cy="4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43134" b="5061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27" b="43134"/>
          <a:stretch>
            <a:fillRect/>
          </a:stretch>
        </p:blipFill>
        <p:spPr bwMode="auto">
          <a:xfrm>
            <a:off x="5000625" y="5175250"/>
            <a:ext cx="677863" cy="4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50627" b="4313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41" b="50639"/>
          <a:stretch>
            <a:fillRect/>
          </a:stretch>
        </p:blipFill>
        <p:spPr bwMode="auto">
          <a:xfrm>
            <a:off x="3879850" y="4411663"/>
            <a:ext cx="677863" cy="4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43141" b="5063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7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4" r="43127"/>
          <a:stretch>
            <a:fillRect/>
          </a:stretch>
        </p:blipFill>
        <p:spPr bwMode="auto">
          <a:xfrm>
            <a:off x="5091113" y="4102100"/>
            <a:ext cx="4286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0624" r="43127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2578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2578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0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958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1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624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2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958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3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8" r="50638"/>
          <a:stretch>
            <a:fillRect/>
          </a:stretch>
        </p:blipFill>
        <p:spPr bwMode="auto">
          <a:xfrm>
            <a:off x="4724400" y="4648200"/>
            <a:ext cx="42863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3138" r="506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4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27" b="43134"/>
          <a:stretch>
            <a:fillRect/>
          </a:stretch>
        </p:blipFill>
        <p:spPr bwMode="auto">
          <a:xfrm>
            <a:off x="4276725" y="5029200"/>
            <a:ext cx="677863" cy="4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50627" b="4313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5" name="Picture 1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4" r="43127"/>
          <a:stretch>
            <a:fillRect/>
          </a:stretch>
        </p:blipFill>
        <p:spPr bwMode="auto">
          <a:xfrm>
            <a:off x="4802188" y="4581525"/>
            <a:ext cx="4286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0624" r="43127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6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41" b="50639"/>
          <a:stretch>
            <a:fillRect/>
          </a:stretch>
        </p:blipFill>
        <p:spPr bwMode="auto">
          <a:xfrm>
            <a:off x="4352925" y="4910138"/>
            <a:ext cx="677863" cy="4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43141" b="5063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27" name="Picture 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34" b="50612"/>
          <a:stretch>
            <a:fillRect/>
          </a:stretch>
        </p:blipFill>
        <p:spPr bwMode="auto">
          <a:xfrm>
            <a:off x="4351338" y="4878388"/>
            <a:ext cx="677862" cy="4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43134" b="5061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2.	No sharing (independent threads)</a:t>
            </a:r>
          </a:p>
        </p:txBody>
      </p:sp>
      <p:sp>
        <p:nvSpPr>
          <p:cNvPr id="18436" name="Oval 3"/>
          <p:cNvSpPr>
            <a:spLocks noChangeArrowheads="1"/>
          </p:cNvSpPr>
          <p:nvPr/>
        </p:nvSpPr>
        <p:spPr bwMode="auto">
          <a:xfrm>
            <a:off x="3581400" y="3886200"/>
            <a:ext cx="2171700" cy="217170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3" t="-5052" r="23935" b="-6702"/>
          <a:stretch>
            <a:fillRect/>
          </a:stretch>
        </p:blipFill>
        <p:spPr bwMode="auto">
          <a:xfrm>
            <a:off x="4495800" y="5257800"/>
            <a:ext cx="38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19893" t="-5052" r="23935" b="-670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34" r="3996" b="34467"/>
          <a:stretch>
            <a:fillRect/>
          </a:stretch>
        </p:blipFill>
        <p:spPr bwMode="auto">
          <a:xfrm>
            <a:off x="3719513" y="5181600"/>
            <a:ext cx="6508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43134" r="3996" b="34467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4" t="29080" b="43134"/>
          <a:stretch>
            <a:fillRect/>
          </a:stretch>
        </p:blipFill>
        <p:spPr bwMode="auto">
          <a:xfrm>
            <a:off x="5057775" y="5038725"/>
            <a:ext cx="647700" cy="18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454" t="29080" b="4313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41" r="-2109" b="33307"/>
          <a:stretch>
            <a:fillRect/>
          </a:stretch>
        </p:blipFill>
        <p:spPr bwMode="auto">
          <a:xfrm>
            <a:off x="3836988" y="4398963"/>
            <a:ext cx="693737" cy="1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43141" r="-2109" b="33307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1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35" t="-452" r="43127"/>
          <a:stretch>
            <a:fillRect/>
          </a:stretch>
        </p:blipFill>
        <p:spPr bwMode="auto">
          <a:xfrm>
            <a:off x="4981575" y="4054475"/>
            <a:ext cx="166688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2335" t="-452" r="43127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2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2578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3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2578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4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4958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5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624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6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4958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7413" y="4552950"/>
            <a:ext cx="28384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easier said than done…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1955800" y="3651250"/>
            <a:ext cx="57023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semaphore chopstick[5] = {1, 1, 1, 1, 1}, s = 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P(chopstick[j]);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P(chopstick[(j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955800" y="3651250"/>
            <a:ext cx="64262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semaphore chopstick[5] = {1,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</a:t>
            </a:r>
            <a:r>
              <a:rPr lang="en-US" sz="1400" b="1">
                <a:solidFill>
                  <a:srgbClr val="000000"/>
                </a:solidFill>
              </a:rPr>
              <a:t>,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</a:t>
            </a:r>
            <a:r>
              <a:rPr lang="en-US" sz="1400" b="1">
                <a:solidFill>
                  <a:srgbClr val="000000"/>
                </a:solidFill>
              </a:rPr>
              <a:t>, 1, 1}, s =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</a:t>
            </a:r>
            <a:r>
              <a:rPr lang="en-US" sz="1400" b="1">
                <a:solidFill>
                  <a:srgbClr val="000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P(chopstick[j]);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P(chopstick[(j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1509" name="Line 4"/>
          <p:cNvSpPr>
            <a:spLocks noChangeShapeType="1"/>
          </p:cNvSpPr>
          <p:nvPr/>
        </p:nvSpPr>
        <p:spPr bwMode="auto">
          <a:xfrm>
            <a:off x="990600" y="4038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60363" y="41370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Deadlocks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 marL="733425" indent="-27622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 b="1" i="1">
                <a:solidFill>
                  <a:srgbClr val="9933FF"/>
                </a:solidFill>
              </a:rPr>
              <a:t>Resource:</a:t>
            </a:r>
            <a:r>
              <a:rPr lang="en-US" sz="2900">
                <a:solidFill>
                  <a:srgbClr val="000000"/>
                </a:solidFill>
              </a:rPr>
              <a:t> Something a thread waits for</a:t>
            </a:r>
            <a:endParaRPr lang="en-US" sz="2900" b="1" i="1">
              <a:solidFill>
                <a:srgbClr val="9933FF"/>
              </a:solidFill>
            </a:endParaRPr>
          </a:p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 b="1" i="1">
                <a:solidFill>
                  <a:srgbClr val="9933FF"/>
                </a:solidFill>
              </a:rPr>
              <a:t>Deadlocks</a:t>
            </a:r>
            <a:r>
              <a:rPr lang="en-US" sz="2900">
                <a:solidFill>
                  <a:srgbClr val="000000"/>
                </a:solidFill>
              </a:rPr>
              <a:t>:  Occur when threads are waiting for resources with circular dependencies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Often involve </a:t>
            </a:r>
            <a:r>
              <a:rPr lang="en-US" sz="2500" b="1" i="1">
                <a:solidFill>
                  <a:srgbClr val="9933FF"/>
                </a:solidFill>
              </a:rPr>
              <a:t>nonpreemptable resources</a:t>
            </a:r>
            <a:r>
              <a:rPr lang="en-US" sz="2500">
                <a:solidFill>
                  <a:srgbClr val="000000"/>
                </a:solidFill>
              </a:rPr>
              <a:t>, which cannot be taken away from its current thread without failing the computation (e.g., storage allocated to a file)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1955800" y="3651250"/>
            <a:ext cx="6426200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// chopstick[5] = {1, 0, 0, 1, 1}, s = </a:t>
            </a:r>
            <a:r>
              <a:rPr lang="en-US" sz="1400" b="1">
                <a:solidFill>
                  <a:srgbClr val="FF0000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</a:t>
            </a:r>
            <a:r>
              <a:rPr lang="en-US" sz="1400" b="1">
                <a:solidFill>
                  <a:srgbClr val="FF0000"/>
                </a:solidFill>
              </a:rPr>
              <a:t>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</a:t>
            </a:r>
            <a:r>
              <a:rPr lang="en-US" sz="1400" b="1">
                <a:solidFill>
                  <a:srgbClr val="000000"/>
                </a:solidFill>
              </a:rPr>
              <a:t>P(chopstick[j]);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P(chopstick[(j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2533" name="Line 4"/>
          <p:cNvSpPr>
            <a:spLocks noChangeShapeType="1"/>
          </p:cNvSpPr>
          <p:nvPr/>
        </p:nvSpPr>
        <p:spPr bwMode="auto">
          <a:xfrm>
            <a:off x="990600" y="4038600"/>
            <a:ext cx="1588" cy="838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360363" y="41370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1600200" y="3962400"/>
            <a:ext cx="1588" cy="533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1006475" y="37560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955800" y="3651250"/>
            <a:ext cx="570230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// chopstick[5] = {1, 1, 1, 1, 1}, s = 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P(chopstick[j]);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P(chopstick[(j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</a:t>
            </a:r>
            <a:r>
              <a:rPr lang="en-US" sz="1400" b="1">
                <a:solidFill>
                  <a:srgbClr val="9933FF"/>
                </a:solidFill>
              </a:rPr>
              <a:t>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</a:t>
            </a:r>
            <a:r>
              <a:rPr lang="en-US" sz="1400" b="1">
                <a:solidFill>
                  <a:srgbClr val="9933FF"/>
                </a:solidFill>
              </a:rPr>
              <a:t>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1955800" y="3651250"/>
            <a:ext cx="703580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// chopstick[5] = {1,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</a:t>
            </a:r>
            <a:r>
              <a:rPr lang="en-US" sz="1400" b="1">
                <a:solidFill>
                  <a:srgbClr val="000000"/>
                </a:solidFill>
              </a:rPr>
              <a:t>,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</a:t>
            </a:r>
            <a:r>
              <a:rPr lang="en-US" sz="1400" b="1">
                <a:solidFill>
                  <a:srgbClr val="000000"/>
                </a:solidFill>
              </a:rPr>
              <a:t>, 1, 1}, s =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1</a:t>
            </a:r>
            <a:r>
              <a:rPr lang="en-US" sz="1400" b="1">
                <a:solidFill>
                  <a:srgbClr val="000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P(chopstick[j]);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P(chopstick[(j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990600" y="4114800"/>
            <a:ext cx="1588" cy="11049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60363" y="44799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1955800" y="3651250"/>
            <a:ext cx="703580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// chopstick[5] = {1, 0, 0,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</a:t>
            </a:r>
            <a:r>
              <a:rPr lang="en-US" sz="1400" b="1">
                <a:solidFill>
                  <a:srgbClr val="000000"/>
                </a:solidFill>
              </a:rPr>
              <a:t>,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</a:t>
            </a:r>
            <a:r>
              <a:rPr lang="en-US" sz="1400" b="1">
                <a:solidFill>
                  <a:srgbClr val="000000"/>
                </a:solidFill>
              </a:rPr>
              <a:t>}, s =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1</a:t>
            </a:r>
            <a:r>
              <a:rPr lang="en-US" sz="1400" b="1">
                <a:solidFill>
                  <a:srgbClr val="000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P(chopstick[j]);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P(chopstick[(j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>
            <a:off x="990600" y="4114800"/>
            <a:ext cx="1588" cy="11049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360363" y="44799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1676400" y="4114800"/>
            <a:ext cx="1588" cy="11049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1046163" y="44799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1955800" y="3651250"/>
            <a:ext cx="703580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// chopstick[5] = {1, 0, </a:t>
            </a:r>
            <a:r>
              <a:rPr lang="en-US" sz="1400" b="1">
                <a:solidFill>
                  <a:srgbClr val="FF0000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, 0, 0}, s = </a:t>
            </a:r>
            <a:r>
              <a:rPr lang="en-US" sz="1400" b="1">
                <a:solidFill>
                  <a:srgbClr val="9933FF"/>
                </a:solidFill>
              </a:rPr>
              <a:t>1 </a:t>
            </a:r>
            <a:r>
              <a:rPr lang="en-US" sz="1400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sz="1400" b="1">
                <a:solidFill>
                  <a:srgbClr val="9933FF"/>
                </a:solidFill>
              </a:rPr>
              <a:t> 0</a:t>
            </a:r>
            <a:r>
              <a:rPr lang="en-US" sz="1400" b="1">
                <a:solidFill>
                  <a:srgbClr val="000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</a:t>
            </a:r>
            <a:r>
              <a:rPr lang="en-US" sz="1400" b="1">
                <a:solidFill>
                  <a:srgbClr val="FF0000"/>
                </a:solidFill>
              </a:rPr>
              <a:t>P(chopstick[j]); // deadlock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</a:t>
            </a:r>
            <a:r>
              <a:rPr lang="en-US" sz="1400" b="1">
                <a:solidFill>
                  <a:srgbClr val="000000"/>
                </a:solidFill>
              </a:rPr>
              <a:t>P(chopstick[(j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990600" y="4114800"/>
            <a:ext cx="1588" cy="11049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60363" y="44799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1676400" y="4114800"/>
            <a:ext cx="1588" cy="11049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7"/>
          <p:cNvSpPr txBox="1">
            <a:spLocks noChangeArrowheads="1"/>
          </p:cNvSpPr>
          <p:nvPr/>
        </p:nvSpPr>
        <p:spPr bwMode="auto">
          <a:xfrm>
            <a:off x="1046163" y="44799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>
            <a:off x="2362200" y="4191000"/>
            <a:ext cx="1588" cy="5715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1731963" y="40227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1955800" y="3651250"/>
            <a:ext cx="7035800" cy="307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// chopstick[5] = {1, 0, 0, 0, 0}, s = </a:t>
            </a:r>
            <a:r>
              <a:rPr lang="en-US" sz="1400" b="1">
                <a:solidFill>
                  <a:srgbClr val="FF0000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P(chopstick[j]);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	</a:t>
            </a:r>
            <a:r>
              <a:rPr lang="en-US" sz="1400" b="1">
                <a:solidFill>
                  <a:srgbClr val="000000"/>
                </a:solidFill>
              </a:rPr>
              <a:t>P(chopstick[(j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</a:t>
            </a:r>
            <a:r>
              <a:rPr lang="en-US" sz="1400" b="1">
                <a:solidFill>
                  <a:srgbClr val="FF0000"/>
                </a:solidFill>
              </a:rPr>
              <a:t>P(s); // deadlock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V(chopstick[(j + 1) % 5];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	V(chopstick[j]);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7653" name="Line 4"/>
          <p:cNvSpPr>
            <a:spLocks noChangeShapeType="1"/>
          </p:cNvSpPr>
          <p:nvPr/>
        </p:nvSpPr>
        <p:spPr bwMode="auto">
          <a:xfrm>
            <a:off x="990600" y="4114800"/>
            <a:ext cx="1588" cy="1371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360363" y="47085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1676400" y="4114800"/>
            <a:ext cx="1588" cy="1371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1046163" y="47085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>
            <a:off x="2362200" y="4191000"/>
            <a:ext cx="1588" cy="5715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1731963" y="4022725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</p:txBody>
      </p:sp>
      <p:sp>
        <p:nvSpPr>
          <p:cNvPr id="28676" name="Rectangle 3"/>
          <p:cNvSpPr>
            <a:spLocks noChangeArrowheads="1"/>
          </p:cNvSpPr>
          <p:nvPr/>
        </p:nvSpPr>
        <p:spPr bwMode="auto">
          <a:xfrm>
            <a:off x="381000" y="3806825"/>
            <a:ext cx="8382000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int counter[5] = {1, 1, 1, 1, 1}; semaphore chopstick[5] = {1, 1, 1, 1, 1}, s = 1;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// if both counters j  and (j + 1) % 5 &gt; 0, decrement counters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// and grab chopstick[j] and chopstick[(j + 1) % 5]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// if holding both chopsticks,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// release chopsticks and increment counters as needed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</p:txBody>
      </p:sp>
      <p:sp>
        <p:nvSpPr>
          <p:cNvPr id="29700" name="Rectangle 3"/>
          <p:cNvSpPr>
            <a:spLocks noChangeArrowheads="1"/>
          </p:cNvSpPr>
          <p:nvPr/>
        </p:nvSpPr>
        <p:spPr bwMode="auto">
          <a:xfrm>
            <a:off x="381000" y="3806825"/>
            <a:ext cx="8382000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// counter[5] = {1, </a:t>
            </a:r>
            <a:r>
              <a:rPr lang="en-US" sz="1400" b="1">
                <a:solidFill>
                  <a:srgbClr val="9933FF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, </a:t>
            </a:r>
            <a:r>
              <a:rPr lang="en-US" sz="1400" b="1">
                <a:solidFill>
                  <a:srgbClr val="9933FF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, 1, 1}; chopstick[5] = {1, </a:t>
            </a:r>
            <a:r>
              <a:rPr lang="en-US" sz="1400" b="1">
                <a:solidFill>
                  <a:srgbClr val="9933FF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, </a:t>
            </a:r>
            <a:r>
              <a:rPr lang="en-US" sz="1400" b="1">
                <a:solidFill>
                  <a:srgbClr val="9933FF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, 1, 1}, s = </a:t>
            </a:r>
            <a:r>
              <a:rPr lang="en-US" sz="1400" b="1">
                <a:solidFill>
                  <a:srgbClr val="9933FF"/>
                </a:solidFill>
              </a:rPr>
              <a:t>1</a:t>
            </a:r>
            <a:r>
              <a:rPr lang="en-US" sz="1400" b="1">
                <a:solidFill>
                  <a:srgbClr val="000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// if both counters j  and (j + 1) % 5 &gt; 0, decrement counters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// and grab chopstick[j] and chopstick[(j + 1) % 5]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// if holding both chopsticks,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// release chopsticks and increment counters as needed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-74613" y="5365750"/>
            <a:ext cx="84137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(1, 2)</a:t>
            </a:r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609600" y="4343400"/>
            <a:ext cx="1588" cy="914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15875" y="44942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81000" y="3806825"/>
            <a:ext cx="8382000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// counter[5] = {1, 0, </a:t>
            </a:r>
            <a:r>
              <a:rPr lang="en-US" sz="1400" b="1">
                <a:solidFill>
                  <a:srgbClr val="FF0000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, 1, 1}; chopstick[5] = {1, 0, 0, 1, 1}, s = </a:t>
            </a:r>
            <a:r>
              <a:rPr lang="en-US" sz="1400" b="1">
                <a:solidFill>
                  <a:srgbClr val="9933FF"/>
                </a:solidFill>
              </a:rPr>
              <a:t>1</a:t>
            </a:r>
            <a:r>
              <a:rPr lang="en-US" sz="1400" b="1">
                <a:solidFill>
                  <a:srgbClr val="000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// if both counters j  and (j + 1) % 5 &gt; 0, </a:t>
            </a:r>
            <a:r>
              <a:rPr lang="en-US" sz="1400" b="1">
                <a:solidFill>
                  <a:srgbClr val="000000"/>
                </a:solidFill>
              </a:rPr>
              <a:t>decrement counters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// and grab chopstick[j] and chopstick[(j + 1) % 5]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// if holding both chopsticks, </a:t>
            </a:r>
            <a:r>
              <a:rPr lang="en-US" sz="1400" b="1">
                <a:solidFill>
                  <a:srgbClr val="000000"/>
                </a:solidFill>
              </a:rPr>
              <a:t>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</a:t>
            </a:r>
            <a:r>
              <a:rPr lang="en-US" sz="1400" b="1">
                <a:solidFill>
                  <a:srgbClr val="9933FF"/>
                </a:solidFill>
              </a:rPr>
              <a:t>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// release chopsticks and increment counters as needed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</a:t>
            </a:r>
            <a:r>
              <a:rPr lang="en-US" sz="1400" b="1">
                <a:solidFill>
                  <a:srgbClr val="9933FF"/>
                </a:solidFill>
              </a:rPr>
              <a:t>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-74613" y="5365750"/>
            <a:ext cx="84137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(1, 2)</a:t>
            </a:r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609600" y="4343400"/>
            <a:ext cx="1588" cy="914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15875" y="44942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906463" y="6207125"/>
            <a:ext cx="387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()</a:t>
            </a:r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>
            <a:off x="1371600" y="4343400"/>
            <a:ext cx="1588" cy="17526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777875" y="5334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3.	Allocate all resources at the beginning (if you need 2 chopsticks, grab both at the same time)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381000" y="3806825"/>
            <a:ext cx="8382000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// counter[5] = {1, 0, 0, </a:t>
            </a:r>
            <a:r>
              <a:rPr lang="en-US" sz="1400" b="1">
                <a:solidFill>
                  <a:srgbClr val="9933FF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, </a:t>
            </a:r>
            <a:r>
              <a:rPr lang="en-US" sz="1400" b="1">
                <a:solidFill>
                  <a:srgbClr val="9933FF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}; chopstick[5] = {1, 0, 0, </a:t>
            </a:r>
            <a:r>
              <a:rPr lang="en-US" sz="1400" b="1">
                <a:solidFill>
                  <a:srgbClr val="9933FF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, </a:t>
            </a:r>
            <a:r>
              <a:rPr lang="en-US" sz="1400" b="1">
                <a:solidFill>
                  <a:srgbClr val="9933FF"/>
                </a:solidFill>
              </a:rPr>
              <a:t>0</a:t>
            </a:r>
            <a:r>
              <a:rPr lang="en-US" sz="1400" b="1">
                <a:solidFill>
                  <a:srgbClr val="000000"/>
                </a:solidFill>
              </a:rPr>
              <a:t>}, s = </a:t>
            </a:r>
            <a:r>
              <a:rPr lang="en-US" sz="1400" b="1">
                <a:solidFill>
                  <a:srgbClr val="9933FF"/>
                </a:solidFill>
              </a:rPr>
              <a:t>1</a:t>
            </a:r>
            <a:r>
              <a:rPr lang="en-US" sz="1400" b="1">
                <a:solidFill>
                  <a:srgbClr val="000000"/>
                </a:solidFill>
              </a:rPr>
              <a:t>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// if both counters j  and (j + 1) % 5 &gt; 0, decrement counters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// and grab chopstick[j] and chopstick[(j + 1) % 5]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9933FF"/>
                </a:solidFill>
              </a:rPr>
              <a:t>		// if holding both chopsticks,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P(s);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// release chopsticks and increment counters as needed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	V(s);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-74613" y="5365750"/>
            <a:ext cx="841376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(1, 2)</a:t>
            </a:r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609600" y="4343400"/>
            <a:ext cx="1588" cy="914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Text Box 6"/>
          <p:cNvSpPr txBox="1">
            <a:spLocks noChangeArrowheads="1"/>
          </p:cNvSpPr>
          <p:nvPr/>
        </p:nvSpPr>
        <p:spPr bwMode="auto">
          <a:xfrm>
            <a:off x="15875" y="44942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1752" name="Text Box 7"/>
          <p:cNvSpPr txBox="1">
            <a:spLocks noChangeArrowheads="1"/>
          </p:cNvSpPr>
          <p:nvPr/>
        </p:nvSpPr>
        <p:spPr bwMode="auto">
          <a:xfrm>
            <a:off x="603250" y="5365750"/>
            <a:ext cx="8413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(3, 4)</a:t>
            </a: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1287463" y="4343400"/>
            <a:ext cx="1587" cy="9144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4" name="Text Box 9"/>
          <p:cNvSpPr txBox="1">
            <a:spLocks noChangeArrowheads="1"/>
          </p:cNvSpPr>
          <p:nvPr/>
        </p:nvSpPr>
        <p:spPr bwMode="auto">
          <a:xfrm>
            <a:off x="693738" y="44942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Deadlocks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Deadlocks that involve </a:t>
            </a:r>
            <a:r>
              <a:rPr lang="en-US" sz="2900" b="1" i="1">
                <a:solidFill>
                  <a:srgbClr val="9933FF"/>
                </a:solidFill>
              </a:rPr>
              <a:t>preemptable resources</a:t>
            </a:r>
            <a:r>
              <a:rPr lang="en-US" sz="2900">
                <a:solidFill>
                  <a:srgbClr val="000000"/>
                </a:solidFill>
              </a:rPr>
              <a:t> (e.g., CPU) can usually be resolved by reallocation of resources</a:t>
            </a:r>
          </a:p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 b="1" i="1">
                <a:solidFill>
                  <a:srgbClr val="9933FF"/>
                </a:solidFill>
              </a:rPr>
              <a:t>Starvation</a:t>
            </a:r>
            <a:r>
              <a:rPr lang="en-US" sz="2900">
                <a:solidFill>
                  <a:srgbClr val="000000"/>
                </a:solidFill>
              </a:rPr>
              <a:t>:  a thread waits indefinitely</a:t>
            </a:r>
          </a:p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A deadlock implies starvation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{1, 1, 1,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9933FF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, 1, 1,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92075" y="4265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304800" y="4724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9933FF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, 1,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92075" y="4265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304800" y="4724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Text Box 6"/>
          <p:cNvSpPr txBox="1">
            <a:spLocks noChangeArrowheads="1"/>
          </p:cNvSpPr>
          <p:nvPr/>
        </p:nvSpPr>
        <p:spPr bwMode="auto">
          <a:xfrm>
            <a:off x="320675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>
            <a:off x="533400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584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9933FF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92075" y="4265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304800" y="4724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320675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533400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Text Box 8"/>
          <p:cNvSpPr txBox="1">
            <a:spLocks noChangeArrowheads="1"/>
          </p:cNvSpPr>
          <p:nvPr/>
        </p:nvSpPr>
        <p:spPr bwMode="auto">
          <a:xfrm>
            <a:off x="5381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>
            <a:off x="7508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9933FF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92075" y="4265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6870" name="Line 5"/>
          <p:cNvSpPr>
            <a:spLocks noChangeShapeType="1"/>
          </p:cNvSpPr>
          <p:nvPr/>
        </p:nvSpPr>
        <p:spPr bwMode="auto">
          <a:xfrm>
            <a:off x="304800" y="4724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320675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6872" name="Line 7"/>
          <p:cNvSpPr>
            <a:spLocks noChangeShapeType="1"/>
          </p:cNvSpPr>
          <p:nvPr/>
        </p:nvSpPr>
        <p:spPr bwMode="auto">
          <a:xfrm>
            <a:off x="533400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3" name="Text Box 8"/>
          <p:cNvSpPr txBox="1">
            <a:spLocks noChangeArrowheads="1"/>
          </p:cNvSpPr>
          <p:nvPr/>
        </p:nvSpPr>
        <p:spPr bwMode="auto">
          <a:xfrm>
            <a:off x="5381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6874" name="Line 9"/>
          <p:cNvSpPr>
            <a:spLocks noChangeShapeType="1"/>
          </p:cNvSpPr>
          <p:nvPr/>
        </p:nvSpPr>
        <p:spPr bwMode="auto">
          <a:xfrm>
            <a:off x="7508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Text Box 10"/>
          <p:cNvSpPr txBox="1">
            <a:spLocks noChangeArrowheads="1"/>
          </p:cNvSpPr>
          <p:nvPr/>
        </p:nvSpPr>
        <p:spPr bwMode="auto">
          <a:xfrm>
            <a:off x="7667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6876" name="Line 11"/>
          <p:cNvSpPr>
            <a:spLocks noChangeShapeType="1"/>
          </p:cNvSpPr>
          <p:nvPr/>
        </p:nvSpPr>
        <p:spPr bwMode="auto">
          <a:xfrm>
            <a:off x="9794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</a:t>
            </a:r>
            <a:r>
              <a:rPr lang="en-US" b="1">
                <a:solidFill>
                  <a:srgbClr val="FF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, 0, 0, 0,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FF0000"/>
                </a:solidFill>
              </a:rPr>
              <a:t>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92075" y="4265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7894" name="Line 5"/>
          <p:cNvSpPr>
            <a:spLocks noChangeShapeType="1"/>
          </p:cNvSpPr>
          <p:nvPr/>
        </p:nvSpPr>
        <p:spPr bwMode="auto">
          <a:xfrm>
            <a:off x="304800" y="4724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320675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533400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5381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7898" name="Line 9"/>
          <p:cNvSpPr>
            <a:spLocks noChangeShapeType="1"/>
          </p:cNvSpPr>
          <p:nvPr/>
        </p:nvSpPr>
        <p:spPr bwMode="auto">
          <a:xfrm>
            <a:off x="7508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Text Box 10"/>
          <p:cNvSpPr txBox="1">
            <a:spLocks noChangeArrowheads="1"/>
          </p:cNvSpPr>
          <p:nvPr/>
        </p:nvSpPr>
        <p:spPr bwMode="auto">
          <a:xfrm>
            <a:off x="7667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7900" name="Line 11"/>
          <p:cNvSpPr>
            <a:spLocks noChangeShapeType="1"/>
          </p:cNvSpPr>
          <p:nvPr/>
        </p:nvSpPr>
        <p:spPr bwMode="auto">
          <a:xfrm>
            <a:off x="9794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7902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</a:t>
            </a:r>
            <a:r>
              <a:rPr lang="en-US" b="1">
                <a:solidFill>
                  <a:srgbClr val="FF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, 0, 0,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FF0000"/>
                </a:solidFill>
              </a:rPr>
              <a:t>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8918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320675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8920" name="Line 7"/>
          <p:cNvSpPr>
            <a:spLocks noChangeShapeType="1"/>
          </p:cNvSpPr>
          <p:nvPr/>
        </p:nvSpPr>
        <p:spPr bwMode="auto">
          <a:xfrm>
            <a:off x="533400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5381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8922" name="Line 9"/>
          <p:cNvSpPr>
            <a:spLocks noChangeShapeType="1"/>
          </p:cNvSpPr>
          <p:nvPr/>
        </p:nvSpPr>
        <p:spPr bwMode="auto">
          <a:xfrm>
            <a:off x="7508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Text Box 10"/>
          <p:cNvSpPr txBox="1">
            <a:spLocks noChangeArrowheads="1"/>
          </p:cNvSpPr>
          <p:nvPr/>
        </p:nvSpPr>
        <p:spPr bwMode="auto">
          <a:xfrm>
            <a:off x="7667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8924" name="Line 11"/>
          <p:cNvSpPr>
            <a:spLocks noChangeShapeType="1"/>
          </p:cNvSpPr>
          <p:nvPr/>
        </p:nvSpPr>
        <p:spPr bwMode="auto">
          <a:xfrm>
            <a:off x="9794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8926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</a:t>
            </a:r>
            <a:r>
              <a:rPr lang="en-US" b="1">
                <a:solidFill>
                  <a:srgbClr val="FF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, 0,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FF0000"/>
                </a:solidFill>
              </a:rPr>
              <a:t>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39942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Text Box 6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39944" name="Line 7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Text Box 8"/>
          <p:cNvSpPr txBox="1">
            <a:spLocks noChangeArrowheads="1"/>
          </p:cNvSpPr>
          <p:nvPr/>
        </p:nvSpPr>
        <p:spPr bwMode="auto">
          <a:xfrm>
            <a:off x="5381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>
            <a:off x="7508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7667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9794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</a:t>
            </a:r>
            <a:r>
              <a:rPr lang="en-US" b="1">
                <a:solidFill>
                  <a:srgbClr val="FF0000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FF0000"/>
                </a:solidFill>
              </a:rPr>
              <a:t>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0966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0968" name="Line 7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Text Box 8"/>
          <p:cNvSpPr txBox="1">
            <a:spLocks noChangeArrowheads="1"/>
          </p:cNvSpPr>
          <p:nvPr/>
        </p:nvSpPr>
        <p:spPr bwMode="auto">
          <a:xfrm>
            <a:off x="538163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0970" name="Line 9"/>
          <p:cNvSpPr>
            <a:spLocks noChangeShapeType="1"/>
          </p:cNvSpPr>
          <p:nvPr/>
        </p:nvSpPr>
        <p:spPr bwMode="auto">
          <a:xfrm>
            <a:off x="750888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Text Box 10"/>
          <p:cNvSpPr txBox="1">
            <a:spLocks noChangeArrowheads="1"/>
          </p:cNvSpPr>
          <p:nvPr/>
        </p:nvSpPr>
        <p:spPr bwMode="auto">
          <a:xfrm>
            <a:off x="7667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0972" name="Line 11"/>
          <p:cNvSpPr>
            <a:spLocks noChangeShapeType="1"/>
          </p:cNvSpPr>
          <p:nvPr/>
        </p:nvSpPr>
        <p:spPr bwMode="auto">
          <a:xfrm>
            <a:off x="9794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3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0974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4198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0, 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9933FF"/>
                </a:solidFill>
              </a:rPr>
              <a:t>0</a:t>
            </a:r>
            <a:r>
              <a:rPr lang="en-US" b="1">
                <a:solidFill>
                  <a:srgbClr val="000000"/>
                </a:solidFill>
              </a:rPr>
              <a:t>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1990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6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Text Box 8"/>
          <p:cNvSpPr txBox="1">
            <a:spLocks noChangeArrowheads="1"/>
          </p:cNvSpPr>
          <p:nvPr/>
        </p:nvSpPr>
        <p:spPr bwMode="auto">
          <a:xfrm>
            <a:off x="538163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750888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5" name="Text Box 10"/>
          <p:cNvSpPr txBox="1">
            <a:spLocks noChangeArrowheads="1"/>
          </p:cNvSpPr>
          <p:nvPr/>
        </p:nvSpPr>
        <p:spPr bwMode="auto">
          <a:xfrm>
            <a:off x="766763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1996" name="Line 11"/>
          <p:cNvSpPr>
            <a:spLocks noChangeShapeType="1"/>
          </p:cNvSpPr>
          <p:nvPr/>
        </p:nvSpPr>
        <p:spPr bwMode="auto">
          <a:xfrm>
            <a:off x="979488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1998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An Example of Deadlocks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0463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4290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0463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4290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0463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4290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0463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4290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0463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0463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0463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0463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1275" algn="l"/>
                <a:tab pos="7305675" algn="l"/>
                <a:tab pos="8220075" algn="l"/>
                <a:tab pos="9134475" algn="l"/>
                <a:tab pos="10048875" algn="l"/>
                <a:tab pos="10050463" algn="l"/>
                <a:tab pos="10507663" algn="l"/>
                <a:tab pos="10509250" algn="l"/>
                <a:tab pos="10510838" algn="l"/>
                <a:tab pos="10512425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Thread A			Thread B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P(x);			P(y);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P(y);			P(x);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A deadlock won’t always happen with this code, but it might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0, 0};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3014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5" name="Text Box 6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7" name="Text Box 8"/>
          <p:cNvSpPr txBox="1">
            <a:spLocks noChangeArrowheads="1"/>
          </p:cNvSpPr>
          <p:nvPr/>
        </p:nvSpPr>
        <p:spPr bwMode="auto">
          <a:xfrm>
            <a:off x="538163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>
            <a:off x="750888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9" name="Text Box 10"/>
          <p:cNvSpPr txBox="1">
            <a:spLocks noChangeArrowheads="1"/>
          </p:cNvSpPr>
          <p:nvPr/>
        </p:nvSpPr>
        <p:spPr bwMode="auto">
          <a:xfrm>
            <a:off x="766763" y="48752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3020" name="Line 11"/>
          <p:cNvSpPr>
            <a:spLocks noChangeShapeType="1"/>
          </p:cNvSpPr>
          <p:nvPr/>
        </p:nvSpPr>
        <p:spPr bwMode="auto">
          <a:xfrm>
            <a:off x="979488" y="5334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3022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4403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0, </a:t>
            </a:r>
            <a:r>
              <a:rPr lang="en-US" b="1">
                <a:solidFill>
                  <a:srgbClr val="9933FF"/>
                </a:solidFill>
              </a:rPr>
              <a:t>0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9933FF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</a:rPr>
              <a:t>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4038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4040" name="Line 7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1" name="Text Box 8"/>
          <p:cNvSpPr txBox="1">
            <a:spLocks noChangeArrowheads="1"/>
          </p:cNvSpPr>
          <p:nvPr/>
        </p:nvSpPr>
        <p:spPr bwMode="auto">
          <a:xfrm>
            <a:off x="538163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4042" name="Line 9"/>
          <p:cNvSpPr>
            <a:spLocks noChangeShapeType="1"/>
          </p:cNvSpPr>
          <p:nvPr/>
        </p:nvSpPr>
        <p:spPr bwMode="auto">
          <a:xfrm>
            <a:off x="750888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Text Box 10"/>
          <p:cNvSpPr txBox="1">
            <a:spLocks noChangeArrowheads="1"/>
          </p:cNvSpPr>
          <p:nvPr/>
        </p:nvSpPr>
        <p:spPr bwMode="auto">
          <a:xfrm>
            <a:off x="766763" y="51054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4044" name="Line 11"/>
          <p:cNvSpPr>
            <a:spLocks noChangeShapeType="1"/>
          </p:cNvSpPr>
          <p:nvPr/>
        </p:nvSpPr>
        <p:spPr bwMode="auto">
          <a:xfrm>
            <a:off x="979488" y="55641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4046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45060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</a:t>
            </a:r>
            <a:r>
              <a:rPr lang="en-US" b="1">
                <a:solidFill>
                  <a:srgbClr val="9933FF"/>
                </a:solidFill>
              </a:rPr>
              <a:t>0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en-US" b="1">
                <a:solidFill>
                  <a:srgbClr val="9933FF"/>
                </a:solidFill>
              </a:rPr>
              <a:t>1</a:t>
            </a:r>
            <a:r>
              <a:rPr lang="en-US" b="1">
                <a:solidFill>
                  <a:srgbClr val="000000"/>
                </a:solidFill>
              </a:rPr>
              <a:t>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5062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3" name="Text Box 6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5064" name="Line 7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538163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5066" name="Line 9"/>
          <p:cNvSpPr>
            <a:spLocks noChangeShapeType="1"/>
          </p:cNvSpPr>
          <p:nvPr/>
        </p:nvSpPr>
        <p:spPr bwMode="auto">
          <a:xfrm>
            <a:off x="750888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7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5068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5070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4608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0</a:t>
            </a:r>
            <a:r>
              <a:rPr lang="en-US" b="1">
                <a:solidFill>
                  <a:srgbClr val="000000"/>
                </a:solidFill>
              </a:rPr>
              <a:t>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 flipH="1" flipV="1">
            <a:off x="981075" y="5095875"/>
            <a:ext cx="171450" cy="40005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8" name="Text Box 7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538163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6091" name="Line 10"/>
          <p:cNvSpPr>
            <a:spLocks noChangeShapeType="1"/>
          </p:cNvSpPr>
          <p:nvPr/>
        </p:nvSpPr>
        <p:spPr bwMode="auto">
          <a:xfrm>
            <a:off x="750888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6093" name="Line 12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94" name="Text Box 13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6095" name="Line 14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0,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Text Box 6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7112" name="Line 7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538163" y="48752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7114" name="Line 9"/>
          <p:cNvSpPr>
            <a:spLocks noChangeShapeType="1"/>
          </p:cNvSpPr>
          <p:nvPr/>
        </p:nvSpPr>
        <p:spPr bwMode="auto">
          <a:xfrm>
            <a:off x="750888" y="5334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5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7116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7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7118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4813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48132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</a:t>
            </a:r>
            <a:r>
              <a:rPr lang="en-US" b="1">
                <a:solidFill>
                  <a:srgbClr val="9933FF"/>
                </a:solidFill>
              </a:rPr>
              <a:t>0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1</a:t>
            </a:r>
            <a:r>
              <a:rPr lang="en-US" b="1">
                <a:solidFill>
                  <a:srgbClr val="000000"/>
                </a:solidFill>
              </a:rPr>
              <a:t>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538163" y="51800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>
            <a:off x="750888" y="56388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8140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8142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</a:t>
            </a:r>
            <a:r>
              <a:rPr lang="en-US" b="1">
                <a:solidFill>
                  <a:srgbClr val="9933FF"/>
                </a:solidFill>
              </a:rPr>
              <a:t>0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1</a:t>
            </a:r>
            <a:r>
              <a:rPr lang="en-US" b="1">
                <a:solidFill>
                  <a:srgbClr val="000000"/>
                </a:solidFill>
              </a:rPr>
              <a:t>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49160" name="Line 7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Text Box 8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9162" name="Line 9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3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49164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49166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0</a:t>
            </a:r>
            <a:r>
              <a:rPr lang="en-US" b="1">
                <a:solidFill>
                  <a:srgbClr val="000000"/>
                </a:solidFill>
              </a:rPr>
              <a:t>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0181" name="Line 4"/>
          <p:cNvSpPr>
            <a:spLocks noChangeShapeType="1"/>
          </p:cNvSpPr>
          <p:nvPr/>
        </p:nvSpPr>
        <p:spPr bwMode="auto">
          <a:xfrm flipH="1" flipV="1">
            <a:off x="676275" y="5095875"/>
            <a:ext cx="171450" cy="40005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Text Box 5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0183" name="Line 6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4" name="Text Box 7"/>
          <p:cNvSpPr txBox="1">
            <a:spLocks noChangeArrowheads="1"/>
          </p:cNvSpPr>
          <p:nvPr/>
        </p:nvSpPr>
        <p:spPr bwMode="auto">
          <a:xfrm>
            <a:off x="3206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0185" name="Line 8"/>
          <p:cNvSpPr>
            <a:spLocks noChangeShapeType="1"/>
          </p:cNvSpPr>
          <p:nvPr/>
        </p:nvSpPr>
        <p:spPr bwMode="auto">
          <a:xfrm>
            <a:off x="5334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Text Box 9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0187" name="Line 10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Text Box 11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0189" name="Line 12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Text Box 13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0,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1205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1206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Text Box 6"/>
          <p:cNvSpPr txBox="1">
            <a:spLocks noChangeArrowheads="1"/>
          </p:cNvSpPr>
          <p:nvPr/>
        </p:nvSpPr>
        <p:spPr bwMode="auto">
          <a:xfrm>
            <a:off x="320675" y="48752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1208" name="Line 7"/>
          <p:cNvSpPr>
            <a:spLocks noChangeShapeType="1"/>
          </p:cNvSpPr>
          <p:nvPr/>
        </p:nvSpPr>
        <p:spPr bwMode="auto">
          <a:xfrm>
            <a:off x="533400" y="5334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9" name="Text Box 8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1210" name="Line 9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1212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1214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222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</a:t>
            </a:r>
            <a:r>
              <a:rPr lang="en-US" b="1">
                <a:solidFill>
                  <a:srgbClr val="9933FF"/>
                </a:solidFill>
              </a:rPr>
              <a:t>0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1</a:t>
            </a:r>
            <a:r>
              <a:rPr lang="en-US" b="1">
                <a:solidFill>
                  <a:srgbClr val="000000"/>
                </a:solidFill>
              </a:rPr>
              <a:t>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2229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320675" y="51800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>
            <a:off x="533400" y="56388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3" name="Text Box 8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5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2238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200">
                <a:solidFill>
                  <a:srgbClr val="006666"/>
                </a:solidFill>
                <a:latin typeface="Arial" charset="0"/>
              </a:rPr>
              <a:t>Deadlocks, Deadlocks, Everywhere…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 marL="733425" indent="-27622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Can happen with any kind of resource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Among multiple resources</a:t>
            </a:r>
          </a:p>
          <a:p>
            <a:pPr eaLnBrk="1" hangingPunct="1">
              <a:lnSpc>
                <a:spcPct val="90000"/>
              </a:lnSpc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Cannot be resolved for each resource independently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A thread can grab all the memory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The other grabs all the disk space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Each thread may need to wait for the other to release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</a:t>
            </a:r>
            <a:r>
              <a:rPr lang="en-US" b="1">
                <a:solidFill>
                  <a:srgbClr val="9933FF"/>
                </a:solidFill>
              </a:rPr>
              <a:t>0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1</a:t>
            </a:r>
            <a:r>
              <a:rPr lang="en-US" b="1">
                <a:solidFill>
                  <a:srgbClr val="000000"/>
                </a:solidFill>
              </a:rPr>
              <a:t>, 1,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3253" name="Text Box 4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3254" name="Line 5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3206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3256" name="Line 7"/>
          <p:cNvSpPr>
            <a:spLocks noChangeShapeType="1"/>
          </p:cNvSpPr>
          <p:nvPr/>
        </p:nvSpPr>
        <p:spPr bwMode="auto">
          <a:xfrm>
            <a:off x="5334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Text Box 8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3262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4276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0</a:t>
            </a:r>
            <a:r>
              <a:rPr lang="en-US" b="1">
                <a:solidFill>
                  <a:srgbClr val="000000"/>
                </a:solidFill>
              </a:rPr>
              <a:t>, 1,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4277" name="Line 4"/>
          <p:cNvSpPr>
            <a:spLocks noChangeShapeType="1"/>
          </p:cNvSpPr>
          <p:nvPr/>
        </p:nvSpPr>
        <p:spPr bwMode="auto">
          <a:xfrm flipH="1" flipV="1">
            <a:off x="447675" y="5095875"/>
            <a:ext cx="171450" cy="400050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8" name="Text Box 5"/>
          <p:cNvSpPr txBox="1">
            <a:spLocks noChangeArrowheads="1"/>
          </p:cNvSpPr>
          <p:nvPr/>
        </p:nvSpPr>
        <p:spPr bwMode="auto">
          <a:xfrm>
            <a:off x="92075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4279" name="Line 6"/>
          <p:cNvSpPr>
            <a:spLocks noChangeShapeType="1"/>
          </p:cNvSpPr>
          <p:nvPr/>
        </p:nvSpPr>
        <p:spPr bwMode="auto">
          <a:xfrm>
            <a:off x="304800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0" name="Text Box 7"/>
          <p:cNvSpPr txBox="1">
            <a:spLocks noChangeArrowheads="1"/>
          </p:cNvSpPr>
          <p:nvPr/>
        </p:nvSpPr>
        <p:spPr bwMode="auto">
          <a:xfrm>
            <a:off x="3206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4281" name="Line 8"/>
          <p:cNvSpPr>
            <a:spLocks noChangeShapeType="1"/>
          </p:cNvSpPr>
          <p:nvPr/>
        </p:nvSpPr>
        <p:spPr bwMode="auto">
          <a:xfrm>
            <a:off x="5334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2" name="Text Box 9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4283" name="Line 10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Text Box 11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4285" name="Line 12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Text Box 13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4287" name="Line 14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5300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0, 1,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92075" y="48752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5302" name="Line 5"/>
          <p:cNvSpPr>
            <a:spLocks noChangeShapeType="1"/>
          </p:cNvSpPr>
          <p:nvPr/>
        </p:nvSpPr>
        <p:spPr bwMode="auto">
          <a:xfrm>
            <a:off x="304800" y="53340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Text Box 6"/>
          <p:cNvSpPr txBox="1">
            <a:spLocks noChangeArrowheads="1"/>
          </p:cNvSpPr>
          <p:nvPr/>
        </p:nvSpPr>
        <p:spPr bwMode="auto">
          <a:xfrm>
            <a:off x="3206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5304" name="Line 7"/>
          <p:cNvSpPr>
            <a:spLocks noChangeShapeType="1"/>
          </p:cNvSpPr>
          <p:nvPr/>
        </p:nvSpPr>
        <p:spPr bwMode="auto">
          <a:xfrm>
            <a:off x="5334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5" name="Text Box 8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5306" name="Line 9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7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5308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5310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</a:t>
            </a:r>
            <a:r>
              <a:rPr lang="en-US" b="1">
                <a:solidFill>
                  <a:srgbClr val="9933FF"/>
                </a:solidFill>
              </a:rPr>
              <a:t>0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1</a:t>
            </a:r>
            <a:r>
              <a:rPr lang="en-US" b="1">
                <a:solidFill>
                  <a:srgbClr val="000000"/>
                </a:solidFill>
              </a:rPr>
              <a:t>, 1,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92075" y="51800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6326" name="Line 5"/>
          <p:cNvSpPr>
            <a:spLocks noChangeShapeType="1"/>
          </p:cNvSpPr>
          <p:nvPr/>
        </p:nvSpPr>
        <p:spPr bwMode="auto">
          <a:xfrm>
            <a:off x="304800" y="56388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7" name="Text Box 6"/>
          <p:cNvSpPr txBox="1">
            <a:spLocks noChangeArrowheads="1"/>
          </p:cNvSpPr>
          <p:nvPr/>
        </p:nvSpPr>
        <p:spPr bwMode="auto">
          <a:xfrm>
            <a:off x="3206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6328" name="Line 7"/>
          <p:cNvSpPr>
            <a:spLocks noChangeShapeType="1"/>
          </p:cNvSpPr>
          <p:nvPr/>
        </p:nvSpPr>
        <p:spPr bwMode="auto">
          <a:xfrm>
            <a:off x="5334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9" name="Text Box 8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6330" name="Line 9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6332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6334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</a:t>
            </a:r>
            <a:r>
              <a:rPr lang="en-US" b="1">
                <a:solidFill>
                  <a:srgbClr val="9933FF"/>
                </a:solidFill>
              </a:rPr>
              <a:t>0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1</a:t>
            </a:r>
            <a:r>
              <a:rPr lang="en-US" b="1">
                <a:solidFill>
                  <a:srgbClr val="000000"/>
                </a:solidFill>
              </a:rPr>
              <a:t>, 1, 1,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7349" name="Text Box 4"/>
          <p:cNvSpPr txBox="1">
            <a:spLocks noChangeArrowheads="1"/>
          </p:cNvSpPr>
          <p:nvPr/>
        </p:nvSpPr>
        <p:spPr bwMode="auto">
          <a:xfrm>
            <a:off x="920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7350" name="Line 5"/>
          <p:cNvSpPr>
            <a:spLocks noChangeShapeType="1"/>
          </p:cNvSpPr>
          <p:nvPr/>
        </p:nvSpPr>
        <p:spPr bwMode="auto">
          <a:xfrm>
            <a:off x="3048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Text Box 6"/>
          <p:cNvSpPr txBox="1">
            <a:spLocks noChangeArrowheads="1"/>
          </p:cNvSpPr>
          <p:nvPr/>
        </p:nvSpPr>
        <p:spPr bwMode="auto">
          <a:xfrm>
            <a:off x="3206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7352" name="Line 7"/>
          <p:cNvSpPr>
            <a:spLocks noChangeShapeType="1"/>
          </p:cNvSpPr>
          <p:nvPr/>
        </p:nvSpPr>
        <p:spPr bwMode="auto">
          <a:xfrm>
            <a:off x="5334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3" name="Text Box 8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7354" name="Line 9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7356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Text Box 12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7358" name="Line 13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8372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0</a:t>
            </a:r>
            <a:r>
              <a:rPr lang="en-US" b="1">
                <a:solidFill>
                  <a:srgbClr val="000000"/>
                </a:solidFill>
              </a:rPr>
              <a:t>, 1, 1, 1, 1};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auto">
          <a:xfrm flipV="1">
            <a:off x="457200" y="4867275"/>
            <a:ext cx="685800" cy="6286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>
            <a:off x="920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8375" name="Line 6"/>
          <p:cNvSpPr>
            <a:spLocks noChangeShapeType="1"/>
          </p:cNvSpPr>
          <p:nvPr/>
        </p:nvSpPr>
        <p:spPr bwMode="auto">
          <a:xfrm>
            <a:off x="3048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6" name="Text Box 7"/>
          <p:cNvSpPr txBox="1">
            <a:spLocks noChangeArrowheads="1"/>
          </p:cNvSpPr>
          <p:nvPr/>
        </p:nvSpPr>
        <p:spPr bwMode="auto">
          <a:xfrm>
            <a:off x="3206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8377" name="Line 8"/>
          <p:cNvSpPr>
            <a:spLocks noChangeShapeType="1"/>
          </p:cNvSpPr>
          <p:nvPr/>
        </p:nvSpPr>
        <p:spPr bwMode="auto">
          <a:xfrm>
            <a:off x="5334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8" name="Text Box 9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Text Box 11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Text Box 13"/>
          <p:cNvSpPr txBox="1">
            <a:spLocks noChangeArrowheads="1"/>
          </p:cNvSpPr>
          <p:nvPr/>
        </p:nvSpPr>
        <p:spPr bwMode="auto">
          <a:xfrm>
            <a:off x="995363" y="42672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auto">
          <a:xfrm>
            <a:off x="1208088" y="4725988"/>
            <a:ext cx="228600" cy="1587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Prevention Techniques</a:t>
            </a:r>
          </a:p>
        </p:txBody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4.	Make everyone use the same ordering in accessing resource (All threads must call P(x) before P(y)</a:t>
            </a:r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1981200" y="3429000"/>
            <a:ext cx="65532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// chopstick[5] = {0, 1, 1, 1, </a:t>
            </a:r>
            <a:r>
              <a:rPr lang="en-US" b="1">
                <a:solidFill>
                  <a:srgbClr val="9933FF"/>
                </a:solidFill>
              </a:rPr>
              <a:t>1 </a:t>
            </a:r>
            <a:r>
              <a:rPr lang="en-US" b="1">
                <a:solidFill>
                  <a:srgbClr val="9933FF"/>
                </a:solidFill>
                <a:latin typeface="Wingdings" charset="2"/>
              </a:rPr>
              <a:t></a:t>
            </a:r>
            <a:r>
              <a:rPr lang="en-US" b="1">
                <a:solidFill>
                  <a:srgbClr val="9933FF"/>
                </a:solidFill>
              </a:rPr>
              <a:t> 0</a:t>
            </a:r>
            <a:r>
              <a:rPr lang="en-US" b="1">
                <a:solidFill>
                  <a:srgbClr val="000000"/>
                </a:solidFill>
              </a:rPr>
              <a:t>};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lawyer(int j)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while (TRUE) {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P(chopstick[min(j,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</a:t>
            </a:r>
            <a:r>
              <a:rPr lang="en-US" b="1">
                <a:solidFill>
                  <a:srgbClr val="9933FF"/>
                </a:solidFill>
              </a:rPr>
              <a:t>P(chopstick[max(j,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// eat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V(chopstick[max(j,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	V(chopstick[min(j, (j + 1) % 5)]);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	}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00"/>
                </a:solidFill>
              </a:rPr>
              <a:t>}</a:t>
            </a:r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920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9398" name="Line 5"/>
          <p:cNvSpPr>
            <a:spLocks noChangeShapeType="1"/>
          </p:cNvSpPr>
          <p:nvPr/>
        </p:nvSpPr>
        <p:spPr bwMode="auto">
          <a:xfrm>
            <a:off x="3048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9" name="Text Box 6"/>
          <p:cNvSpPr txBox="1">
            <a:spLocks noChangeArrowheads="1"/>
          </p:cNvSpPr>
          <p:nvPr/>
        </p:nvSpPr>
        <p:spPr bwMode="auto">
          <a:xfrm>
            <a:off x="320675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33400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1" name="Text Box 8"/>
          <p:cNvSpPr txBox="1">
            <a:spLocks noChangeArrowheads="1"/>
          </p:cNvSpPr>
          <p:nvPr/>
        </p:nvSpPr>
        <p:spPr bwMode="auto">
          <a:xfrm>
            <a:off x="5381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59402" name="Line 9"/>
          <p:cNvSpPr>
            <a:spLocks noChangeShapeType="1"/>
          </p:cNvSpPr>
          <p:nvPr/>
        </p:nvSpPr>
        <p:spPr bwMode="auto">
          <a:xfrm>
            <a:off x="7508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Text Box 10"/>
          <p:cNvSpPr txBox="1">
            <a:spLocks noChangeArrowheads="1"/>
          </p:cNvSpPr>
          <p:nvPr/>
        </p:nvSpPr>
        <p:spPr bwMode="auto">
          <a:xfrm>
            <a:off x="766763" y="5408613"/>
            <a:ext cx="454025" cy="23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59404" name="Line 11"/>
          <p:cNvSpPr>
            <a:spLocks noChangeShapeType="1"/>
          </p:cNvSpPr>
          <p:nvPr/>
        </p:nvSpPr>
        <p:spPr bwMode="auto">
          <a:xfrm>
            <a:off x="979488" y="58674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Text Box 12"/>
          <p:cNvSpPr txBox="1">
            <a:spLocks noChangeArrowheads="1"/>
          </p:cNvSpPr>
          <p:nvPr/>
        </p:nvSpPr>
        <p:spPr bwMode="auto">
          <a:xfrm>
            <a:off x="995363" y="4572000"/>
            <a:ext cx="454025" cy="23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eaVert"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9406" name="Line 13"/>
          <p:cNvSpPr>
            <a:spLocks noChangeShapeType="1"/>
          </p:cNvSpPr>
          <p:nvPr/>
        </p:nvSpPr>
        <p:spPr bwMode="auto">
          <a:xfrm>
            <a:off x="1208088" y="5029200"/>
            <a:ext cx="2286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200">
                <a:solidFill>
                  <a:srgbClr val="006666"/>
                </a:solidFill>
                <a:latin typeface="Arial" charset="0"/>
              </a:rPr>
              <a:t>More Deadlock Prevention Methods</a:t>
            </a:r>
          </a:p>
        </p:txBody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52450" indent="-5429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 marL="933450" indent="-466725"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552450" algn="l"/>
                <a:tab pos="904875" algn="l"/>
                <a:tab pos="1819275" algn="l"/>
                <a:tab pos="2733675" algn="l"/>
                <a:tab pos="3648075" algn="l"/>
                <a:tab pos="4562475" algn="l"/>
                <a:tab pos="5476875" algn="l"/>
                <a:tab pos="6399213" algn="l"/>
                <a:tab pos="7313613" algn="l"/>
                <a:tab pos="8228013" algn="l"/>
                <a:tab pos="9142413" algn="l"/>
                <a:tab pos="10056813" algn="l"/>
                <a:tab pos="10514013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5.	No waiting (phone company)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6.	Preempt resources (copying memory content to disk)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7.	Banker’s algorithm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8.	A combination of techniques</a:t>
            </a:r>
          </a:p>
          <a:p>
            <a:pPr lvl="1" eaLnBrk="1" hangingPunct="1">
              <a:spcBef>
                <a:spcPts val="6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Banker’s Algorithm</a:t>
            </a:r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 marL="733425" indent="-27622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The idea of Banker’s algorithm: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Allows the sum of requested resources &gt; total resources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As long as, there is some way for all threads to finish without getting into any deadlocks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Banker’s Algorithm</a:t>
            </a:r>
          </a:p>
        </p:txBody>
      </p:sp>
      <p:sp>
        <p:nvSpPr>
          <p:cNvPr id="6246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 marL="733425" indent="-27622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 b="1" i="1">
                <a:solidFill>
                  <a:srgbClr val="9933FF"/>
                </a:solidFill>
              </a:rPr>
              <a:t>Banker’s algorithm</a:t>
            </a:r>
            <a:r>
              <a:rPr lang="en-US" sz="2900">
                <a:solidFill>
                  <a:srgbClr val="000000"/>
                </a:solidFill>
              </a:rPr>
              <a:t>: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A thread states its maximum resource needs in advance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The OS allocates resource dynamically as needed.  A thread waits if granting its request could lead to a deadlock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A request can be granted if some sequential ordering of threads is deadlock free</a:t>
            </a:r>
          </a:p>
          <a:p>
            <a:pPr lvl="1" eaLnBrk="1" hangingPunct="1">
              <a:spcBef>
                <a:spcPts val="625"/>
              </a:spcBef>
              <a:buClrTx/>
              <a:buSzPct val="70000"/>
              <a:buFontTx/>
              <a:buNone/>
            </a:pPr>
            <a:endParaRPr lang="en-US" sz="25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200">
                <a:solidFill>
                  <a:srgbClr val="006666"/>
                </a:solidFill>
                <a:latin typeface="Arial" charset="0"/>
              </a:rPr>
              <a:t>Deadlocks, Deadlocks, Everywhere…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Round-Robin CPU scheduling cannot prevent deadlocks (or starvation) from happening</a:t>
            </a:r>
          </a:p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Can occur whenever there is waiting…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1</a:t>
            </a:r>
          </a:p>
        </p:txBody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505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7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63508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63509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10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1</a:t>
            </a:r>
          </a:p>
        </p:txBody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29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1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64532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64533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4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64535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6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7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4538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1</a:t>
            </a: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553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5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65556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65557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8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65559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0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1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5562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65563" name="Line 26"/>
          <p:cNvSpPr>
            <a:spLocks noChangeShapeType="1"/>
          </p:cNvSpPr>
          <p:nvPr/>
        </p:nvSpPr>
        <p:spPr bwMode="auto">
          <a:xfrm flipV="1">
            <a:off x="2971800" y="6086475"/>
            <a:ext cx="1588" cy="171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4" name="Line 27"/>
          <p:cNvSpPr>
            <a:spLocks noChangeShapeType="1"/>
          </p:cNvSpPr>
          <p:nvPr/>
        </p:nvSpPr>
        <p:spPr bwMode="auto">
          <a:xfrm>
            <a:off x="2971800" y="60960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65" name="Text Box 28"/>
          <p:cNvSpPr txBox="1">
            <a:spLocks noChangeArrowheads="1"/>
          </p:cNvSpPr>
          <p:nvPr/>
        </p:nvSpPr>
        <p:spPr bwMode="auto">
          <a:xfrm>
            <a:off x="3035300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1</a:t>
            </a:r>
          </a:p>
        </p:txBody>
      </p:sp>
      <p:sp>
        <p:nvSpPr>
          <p:cNvPr id="6656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577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66580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66581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2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66583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4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5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6586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66587" name="Line 26"/>
          <p:cNvSpPr>
            <a:spLocks noChangeShapeType="1"/>
          </p:cNvSpPr>
          <p:nvPr/>
        </p:nvSpPr>
        <p:spPr bwMode="auto">
          <a:xfrm flipV="1">
            <a:off x="2971800" y="6086475"/>
            <a:ext cx="1588" cy="171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8" name="Line 27"/>
          <p:cNvSpPr>
            <a:spLocks noChangeShapeType="1"/>
          </p:cNvSpPr>
          <p:nvPr/>
        </p:nvSpPr>
        <p:spPr bwMode="auto">
          <a:xfrm>
            <a:off x="2971800" y="60960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89" name="Text Box 28"/>
          <p:cNvSpPr txBox="1">
            <a:spLocks noChangeArrowheads="1"/>
          </p:cNvSpPr>
          <p:nvPr/>
        </p:nvSpPr>
        <p:spPr bwMode="auto">
          <a:xfrm>
            <a:off x="3035300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  <p:sp>
        <p:nvSpPr>
          <p:cNvPr id="66590" name="Line 29"/>
          <p:cNvSpPr>
            <a:spLocks noChangeShapeType="1"/>
          </p:cNvSpPr>
          <p:nvPr/>
        </p:nvSpPr>
        <p:spPr bwMode="auto">
          <a:xfrm>
            <a:off x="3581400" y="60960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1" name="Line 30"/>
          <p:cNvSpPr>
            <a:spLocks noChangeShapeType="1"/>
          </p:cNvSpPr>
          <p:nvPr/>
        </p:nvSpPr>
        <p:spPr bwMode="auto">
          <a:xfrm>
            <a:off x="3581400" y="63246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92" name="Text Box 31"/>
          <p:cNvSpPr txBox="1">
            <a:spLocks noChangeArrowheads="1"/>
          </p:cNvSpPr>
          <p:nvPr/>
        </p:nvSpPr>
        <p:spPr bwMode="auto">
          <a:xfrm>
            <a:off x="3665538" y="640080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6593" name="Text Box 32"/>
          <p:cNvSpPr txBox="1">
            <a:spLocks noChangeArrowheads="1"/>
          </p:cNvSpPr>
          <p:nvPr/>
        </p:nvSpPr>
        <p:spPr bwMode="auto">
          <a:xfrm>
            <a:off x="3644900" y="59753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1</a:t>
            </a:r>
          </a:p>
        </p:txBody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01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2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3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67604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67605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6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67607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8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9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7610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67611" name="Line 26"/>
          <p:cNvSpPr>
            <a:spLocks noChangeShapeType="1"/>
          </p:cNvSpPr>
          <p:nvPr/>
        </p:nvSpPr>
        <p:spPr bwMode="auto">
          <a:xfrm flipV="1">
            <a:off x="2971800" y="6086475"/>
            <a:ext cx="1588" cy="171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2" name="Line 27"/>
          <p:cNvSpPr>
            <a:spLocks noChangeShapeType="1"/>
          </p:cNvSpPr>
          <p:nvPr/>
        </p:nvSpPr>
        <p:spPr bwMode="auto">
          <a:xfrm>
            <a:off x="2971800" y="60960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3" name="Text Box 28"/>
          <p:cNvSpPr txBox="1">
            <a:spLocks noChangeArrowheads="1"/>
          </p:cNvSpPr>
          <p:nvPr/>
        </p:nvSpPr>
        <p:spPr bwMode="auto">
          <a:xfrm>
            <a:off x="3035300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  <p:sp>
        <p:nvSpPr>
          <p:cNvPr id="67614" name="Line 29"/>
          <p:cNvSpPr>
            <a:spLocks noChangeShapeType="1"/>
          </p:cNvSpPr>
          <p:nvPr/>
        </p:nvSpPr>
        <p:spPr bwMode="auto">
          <a:xfrm>
            <a:off x="3581400" y="60960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5" name="Line 30"/>
          <p:cNvSpPr>
            <a:spLocks noChangeShapeType="1"/>
          </p:cNvSpPr>
          <p:nvPr/>
        </p:nvSpPr>
        <p:spPr bwMode="auto">
          <a:xfrm>
            <a:off x="3581400" y="63246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6" name="Text Box 31"/>
          <p:cNvSpPr txBox="1">
            <a:spLocks noChangeArrowheads="1"/>
          </p:cNvSpPr>
          <p:nvPr/>
        </p:nvSpPr>
        <p:spPr bwMode="auto">
          <a:xfrm>
            <a:off x="3665538" y="640080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7617" name="Text Box 32"/>
          <p:cNvSpPr txBox="1">
            <a:spLocks noChangeArrowheads="1"/>
          </p:cNvSpPr>
          <p:nvPr/>
        </p:nvSpPr>
        <p:spPr bwMode="auto">
          <a:xfrm>
            <a:off x="3644900" y="59753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26</a:t>
            </a:r>
          </a:p>
        </p:txBody>
      </p:sp>
      <p:sp>
        <p:nvSpPr>
          <p:cNvPr id="67618" name="Line 33"/>
          <p:cNvSpPr>
            <a:spLocks noChangeShapeType="1"/>
          </p:cNvSpPr>
          <p:nvPr/>
        </p:nvSpPr>
        <p:spPr bwMode="auto">
          <a:xfrm flipV="1">
            <a:off x="4191000" y="5705475"/>
            <a:ext cx="1588" cy="6286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19" name="Line 34"/>
          <p:cNvSpPr>
            <a:spLocks noChangeShapeType="1"/>
          </p:cNvSpPr>
          <p:nvPr/>
        </p:nvSpPr>
        <p:spPr bwMode="auto">
          <a:xfrm>
            <a:off x="4191000" y="57150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20" name="Text Box 35"/>
          <p:cNvSpPr txBox="1">
            <a:spLocks noChangeArrowheads="1"/>
          </p:cNvSpPr>
          <p:nvPr/>
        </p:nvSpPr>
        <p:spPr bwMode="auto">
          <a:xfrm>
            <a:off x="4254500" y="5365750"/>
            <a:ext cx="615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136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1</a:t>
            </a: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200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25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6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7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68628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68629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0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68631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2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3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8634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68635" name="Line 26"/>
          <p:cNvSpPr>
            <a:spLocks noChangeShapeType="1"/>
          </p:cNvSpPr>
          <p:nvPr/>
        </p:nvSpPr>
        <p:spPr bwMode="auto">
          <a:xfrm flipV="1">
            <a:off x="2971800" y="6086475"/>
            <a:ext cx="1588" cy="171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6" name="Line 27"/>
          <p:cNvSpPr>
            <a:spLocks noChangeShapeType="1"/>
          </p:cNvSpPr>
          <p:nvPr/>
        </p:nvSpPr>
        <p:spPr bwMode="auto">
          <a:xfrm>
            <a:off x="2971800" y="60960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7" name="Text Box 28"/>
          <p:cNvSpPr txBox="1">
            <a:spLocks noChangeArrowheads="1"/>
          </p:cNvSpPr>
          <p:nvPr/>
        </p:nvSpPr>
        <p:spPr bwMode="auto">
          <a:xfrm>
            <a:off x="3035300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  <p:sp>
        <p:nvSpPr>
          <p:cNvPr id="68638" name="Line 29"/>
          <p:cNvSpPr>
            <a:spLocks noChangeShapeType="1"/>
          </p:cNvSpPr>
          <p:nvPr/>
        </p:nvSpPr>
        <p:spPr bwMode="auto">
          <a:xfrm>
            <a:off x="3581400" y="60960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39" name="Line 30"/>
          <p:cNvSpPr>
            <a:spLocks noChangeShapeType="1"/>
          </p:cNvSpPr>
          <p:nvPr/>
        </p:nvSpPr>
        <p:spPr bwMode="auto">
          <a:xfrm>
            <a:off x="3581400" y="63246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0" name="Text Box 31"/>
          <p:cNvSpPr txBox="1">
            <a:spLocks noChangeArrowheads="1"/>
          </p:cNvSpPr>
          <p:nvPr/>
        </p:nvSpPr>
        <p:spPr bwMode="auto">
          <a:xfrm>
            <a:off x="3665538" y="6415088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8641" name="Text Box 32"/>
          <p:cNvSpPr txBox="1">
            <a:spLocks noChangeArrowheads="1"/>
          </p:cNvSpPr>
          <p:nvPr/>
        </p:nvSpPr>
        <p:spPr bwMode="auto">
          <a:xfrm>
            <a:off x="3644900" y="59753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26</a:t>
            </a:r>
          </a:p>
        </p:txBody>
      </p:sp>
      <p:sp>
        <p:nvSpPr>
          <p:cNvPr id="68642" name="Line 33"/>
          <p:cNvSpPr>
            <a:spLocks noChangeShapeType="1"/>
          </p:cNvSpPr>
          <p:nvPr/>
        </p:nvSpPr>
        <p:spPr bwMode="auto">
          <a:xfrm flipV="1">
            <a:off x="4191000" y="5705475"/>
            <a:ext cx="1588" cy="6286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3" name="Line 34"/>
          <p:cNvSpPr>
            <a:spLocks noChangeShapeType="1"/>
          </p:cNvSpPr>
          <p:nvPr/>
        </p:nvSpPr>
        <p:spPr bwMode="auto">
          <a:xfrm>
            <a:off x="4191000" y="57150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4" name="Text Box 35"/>
          <p:cNvSpPr txBox="1">
            <a:spLocks noChangeArrowheads="1"/>
          </p:cNvSpPr>
          <p:nvPr/>
        </p:nvSpPr>
        <p:spPr bwMode="auto">
          <a:xfrm>
            <a:off x="4254500" y="5365750"/>
            <a:ext cx="615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136</a:t>
            </a:r>
          </a:p>
        </p:txBody>
      </p:sp>
      <p:sp>
        <p:nvSpPr>
          <p:cNvPr id="68645" name="Line 36"/>
          <p:cNvSpPr>
            <a:spLocks noChangeShapeType="1"/>
          </p:cNvSpPr>
          <p:nvPr/>
        </p:nvSpPr>
        <p:spPr bwMode="auto">
          <a:xfrm>
            <a:off x="4953000" y="57150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6" name="Line 37"/>
          <p:cNvSpPr>
            <a:spLocks noChangeShapeType="1"/>
          </p:cNvSpPr>
          <p:nvPr/>
        </p:nvSpPr>
        <p:spPr bwMode="auto">
          <a:xfrm>
            <a:off x="4953000" y="6096000"/>
            <a:ext cx="685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47" name="Text Box 38"/>
          <p:cNvSpPr txBox="1">
            <a:spLocks noChangeArrowheads="1"/>
          </p:cNvSpPr>
          <p:nvPr/>
        </p:nvSpPr>
        <p:spPr bwMode="auto">
          <a:xfrm>
            <a:off x="5114925" y="6400800"/>
            <a:ext cx="4016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8648" name="Text Box 39"/>
          <p:cNvSpPr txBox="1">
            <a:spLocks noChangeArrowheads="1"/>
          </p:cNvSpPr>
          <p:nvPr/>
        </p:nvSpPr>
        <p:spPr bwMode="auto">
          <a:xfrm>
            <a:off x="5032375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1</a:t>
            </a:r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49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0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1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69652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69653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4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69655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6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57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9658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69659" name="Line 26"/>
          <p:cNvSpPr>
            <a:spLocks noChangeShapeType="1"/>
          </p:cNvSpPr>
          <p:nvPr/>
        </p:nvSpPr>
        <p:spPr bwMode="auto">
          <a:xfrm flipV="1">
            <a:off x="2971800" y="6086475"/>
            <a:ext cx="1588" cy="171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0" name="Line 27"/>
          <p:cNvSpPr>
            <a:spLocks noChangeShapeType="1"/>
          </p:cNvSpPr>
          <p:nvPr/>
        </p:nvSpPr>
        <p:spPr bwMode="auto">
          <a:xfrm>
            <a:off x="2971800" y="60960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1" name="Text Box 28"/>
          <p:cNvSpPr txBox="1">
            <a:spLocks noChangeArrowheads="1"/>
          </p:cNvSpPr>
          <p:nvPr/>
        </p:nvSpPr>
        <p:spPr bwMode="auto">
          <a:xfrm>
            <a:off x="3035300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  <p:sp>
        <p:nvSpPr>
          <p:cNvPr id="69662" name="Line 29"/>
          <p:cNvSpPr>
            <a:spLocks noChangeShapeType="1"/>
          </p:cNvSpPr>
          <p:nvPr/>
        </p:nvSpPr>
        <p:spPr bwMode="auto">
          <a:xfrm>
            <a:off x="3581400" y="60960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3" name="Line 30"/>
          <p:cNvSpPr>
            <a:spLocks noChangeShapeType="1"/>
          </p:cNvSpPr>
          <p:nvPr/>
        </p:nvSpPr>
        <p:spPr bwMode="auto">
          <a:xfrm>
            <a:off x="3581400" y="63246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4" name="Text Box 31"/>
          <p:cNvSpPr txBox="1">
            <a:spLocks noChangeArrowheads="1"/>
          </p:cNvSpPr>
          <p:nvPr/>
        </p:nvSpPr>
        <p:spPr bwMode="auto">
          <a:xfrm>
            <a:off x="3665538" y="6415088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9665" name="Text Box 32"/>
          <p:cNvSpPr txBox="1">
            <a:spLocks noChangeArrowheads="1"/>
          </p:cNvSpPr>
          <p:nvPr/>
        </p:nvSpPr>
        <p:spPr bwMode="auto">
          <a:xfrm>
            <a:off x="3644900" y="59753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26</a:t>
            </a:r>
          </a:p>
        </p:txBody>
      </p:sp>
      <p:sp>
        <p:nvSpPr>
          <p:cNvPr id="69666" name="Line 33"/>
          <p:cNvSpPr>
            <a:spLocks noChangeShapeType="1"/>
          </p:cNvSpPr>
          <p:nvPr/>
        </p:nvSpPr>
        <p:spPr bwMode="auto">
          <a:xfrm flipV="1">
            <a:off x="4191000" y="5705475"/>
            <a:ext cx="1588" cy="6286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7" name="Line 34"/>
          <p:cNvSpPr>
            <a:spLocks noChangeShapeType="1"/>
          </p:cNvSpPr>
          <p:nvPr/>
        </p:nvSpPr>
        <p:spPr bwMode="auto">
          <a:xfrm>
            <a:off x="4191000" y="57150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68" name="Text Box 35"/>
          <p:cNvSpPr txBox="1">
            <a:spLocks noChangeArrowheads="1"/>
          </p:cNvSpPr>
          <p:nvPr/>
        </p:nvSpPr>
        <p:spPr bwMode="auto">
          <a:xfrm>
            <a:off x="4254500" y="5365750"/>
            <a:ext cx="615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136</a:t>
            </a:r>
          </a:p>
        </p:txBody>
      </p:sp>
      <p:sp>
        <p:nvSpPr>
          <p:cNvPr id="69669" name="Line 36"/>
          <p:cNvSpPr>
            <a:spLocks noChangeShapeType="1"/>
          </p:cNvSpPr>
          <p:nvPr/>
        </p:nvSpPr>
        <p:spPr bwMode="auto">
          <a:xfrm>
            <a:off x="4953000" y="57150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0" name="Line 37"/>
          <p:cNvSpPr>
            <a:spLocks noChangeShapeType="1"/>
          </p:cNvSpPr>
          <p:nvPr/>
        </p:nvSpPr>
        <p:spPr bwMode="auto">
          <a:xfrm>
            <a:off x="4953000" y="6096000"/>
            <a:ext cx="685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1" name="Text Box 38"/>
          <p:cNvSpPr txBox="1">
            <a:spLocks noChangeArrowheads="1"/>
          </p:cNvSpPr>
          <p:nvPr/>
        </p:nvSpPr>
        <p:spPr bwMode="auto">
          <a:xfrm>
            <a:off x="5114925" y="6400800"/>
            <a:ext cx="4016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69672" name="Text Box 39"/>
          <p:cNvSpPr txBox="1">
            <a:spLocks noChangeArrowheads="1"/>
          </p:cNvSpPr>
          <p:nvPr/>
        </p:nvSpPr>
        <p:spPr bwMode="auto">
          <a:xfrm>
            <a:off x="5032375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  <p:sp>
        <p:nvSpPr>
          <p:cNvPr id="69673" name="Line 40"/>
          <p:cNvSpPr>
            <a:spLocks noChangeShapeType="1"/>
          </p:cNvSpPr>
          <p:nvPr/>
        </p:nvSpPr>
        <p:spPr bwMode="auto">
          <a:xfrm flipV="1">
            <a:off x="5638800" y="5172075"/>
            <a:ext cx="1588" cy="933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4" name="Line 41"/>
          <p:cNvSpPr>
            <a:spLocks noChangeShapeType="1"/>
          </p:cNvSpPr>
          <p:nvPr/>
        </p:nvSpPr>
        <p:spPr bwMode="auto">
          <a:xfrm>
            <a:off x="5638800" y="51816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75" name="Text Box 42"/>
          <p:cNvSpPr txBox="1">
            <a:spLocks noChangeArrowheads="1"/>
          </p:cNvSpPr>
          <p:nvPr/>
        </p:nvSpPr>
        <p:spPr bwMode="auto">
          <a:xfrm>
            <a:off x="6315075" y="4832350"/>
            <a:ext cx="615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256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1</a:t>
            </a:r>
          </a:p>
        </p:txBody>
      </p:sp>
      <p:sp>
        <p:nvSpPr>
          <p:cNvPr id="7065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73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4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5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0676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70677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78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70679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0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1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0682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70683" name="Line 26"/>
          <p:cNvSpPr>
            <a:spLocks noChangeShapeType="1"/>
          </p:cNvSpPr>
          <p:nvPr/>
        </p:nvSpPr>
        <p:spPr bwMode="auto">
          <a:xfrm flipV="1">
            <a:off x="2971800" y="6086475"/>
            <a:ext cx="1588" cy="171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4" name="Line 27"/>
          <p:cNvSpPr>
            <a:spLocks noChangeShapeType="1"/>
          </p:cNvSpPr>
          <p:nvPr/>
        </p:nvSpPr>
        <p:spPr bwMode="auto">
          <a:xfrm>
            <a:off x="2971800" y="60960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5" name="Text Box 28"/>
          <p:cNvSpPr txBox="1">
            <a:spLocks noChangeArrowheads="1"/>
          </p:cNvSpPr>
          <p:nvPr/>
        </p:nvSpPr>
        <p:spPr bwMode="auto">
          <a:xfrm>
            <a:off x="3035300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  <p:sp>
        <p:nvSpPr>
          <p:cNvPr id="70686" name="Line 29"/>
          <p:cNvSpPr>
            <a:spLocks noChangeShapeType="1"/>
          </p:cNvSpPr>
          <p:nvPr/>
        </p:nvSpPr>
        <p:spPr bwMode="auto">
          <a:xfrm>
            <a:off x="3581400" y="6096000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7" name="Line 30"/>
          <p:cNvSpPr>
            <a:spLocks noChangeShapeType="1"/>
          </p:cNvSpPr>
          <p:nvPr/>
        </p:nvSpPr>
        <p:spPr bwMode="auto">
          <a:xfrm>
            <a:off x="3581400" y="63246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88" name="Text Box 31"/>
          <p:cNvSpPr txBox="1">
            <a:spLocks noChangeArrowheads="1"/>
          </p:cNvSpPr>
          <p:nvPr/>
        </p:nvSpPr>
        <p:spPr bwMode="auto">
          <a:xfrm>
            <a:off x="3665538" y="6415088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70689" name="Text Box 32"/>
          <p:cNvSpPr txBox="1">
            <a:spLocks noChangeArrowheads="1"/>
          </p:cNvSpPr>
          <p:nvPr/>
        </p:nvSpPr>
        <p:spPr bwMode="auto">
          <a:xfrm>
            <a:off x="3644900" y="59753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26</a:t>
            </a:r>
          </a:p>
        </p:txBody>
      </p:sp>
      <p:sp>
        <p:nvSpPr>
          <p:cNvPr id="70690" name="Line 33"/>
          <p:cNvSpPr>
            <a:spLocks noChangeShapeType="1"/>
          </p:cNvSpPr>
          <p:nvPr/>
        </p:nvSpPr>
        <p:spPr bwMode="auto">
          <a:xfrm flipV="1">
            <a:off x="4191000" y="5705475"/>
            <a:ext cx="1588" cy="6286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1" name="Line 34"/>
          <p:cNvSpPr>
            <a:spLocks noChangeShapeType="1"/>
          </p:cNvSpPr>
          <p:nvPr/>
        </p:nvSpPr>
        <p:spPr bwMode="auto">
          <a:xfrm>
            <a:off x="4191000" y="57150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2" name="Text Box 35"/>
          <p:cNvSpPr txBox="1">
            <a:spLocks noChangeArrowheads="1"/>
          </p:cNvSpPr>
          <p:nvPr/>
        </p:nvSpPr>
        <p:spPr bwMode="auto">
          <a:xfrm>
            <a:off x="4254500" y="5365750"/>
            <a:ext cx="615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136</a:t>
            </a:r>
          </a:p>
        </p:txBody>
      </p:sp>
      <p:sp>
        <p:nvSpPr>
          <p:cNvPr id="70693" name="Line 36"/>
          <p:cNvSpPr>
            <a:spLocks noChangeShapeType="1"/>
          </p:cNvSpPr>
          <p:nvPr/>
        </p:nvSpPr>
        <p:spPr bwMode="auto">
          <a:xfrm>
            <a:off x="4953000" y="571500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4" name="Line 37"/>
          <p:cNvSpPr>
            <a:spLocks noChangeShapeType="1"/>
          </p:cNvSpPr>
          <p:nvPr/>
        </p:nvSpPr>
        <p:spPr bwMode="auto">
          <a:xfrm>
            <a:off x="4953000" y="6096000"/>
            <a:ext cx="6858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5" name="Text Box 38"/>
          <p:cNvSpPr txBox="1">
            <a:spLocks noChangeArrowheads="1"/>
          </p:cNvSpPr>
          <p:nvPr/>
        </p:nvSpPr>
        <p:spPr bwMode="auto">
          <a:xfrm>
            <a:off x="5114925" y="6400800"/>
            <a:ext cx="401638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0696" name="Text Box 39"/>
          <p:cNvSpPr txBox="1">
            <a:spLocks noChangeArrowheads="1"/>
          </p:cNvSpPr>
          <p:nvPr/>
        </p:nvSpPr>
        <p:spPr bwMode="auto">
          <a:xfrm>
            <a:off x="5032375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  <p:sp>
        <p:nvSpPr>
          <p:cNvPr id="70697" name="Line 40"/>
          <p:cNvSpPr>
            <a:spLocks noChangeShapeType="1"/>
          </p:cNvSpPr>
          <p:nvPr/>
        </p:nvSpPr>
        <p:spPr bwMode="auto">
          <a:xfrm flipV="1">
            <a:off x="5638800" y="5172075"/>
            <a:ext cx="1588" cy="933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8" name="Line 41"/>
          <p:cNvSpPr>
            <a:spLocks noChangeShapeType="1"/>
          </p:cNvSpPr>
          <p:nvPr/>
        </p:nvSpPr>
        <p:spPr bwMode="auto">
          <a:xfrm>
            <a:off x="5638800" y="5181600"/>
            <a:ext cx="1981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9" name="Text Box 42"/>
          <p:cNvSpPr txBox="1">
            <a:spLocks noChangeArrowheads="1"/>
          </p:cNvSpPr>
          <p:nvPr/>
        </p:nvSpPr>
        <p:spPr bwMode="auto">
          <a:xfrm>
            <a:off x="6315075" y="4832350"/>
            <a:ext cx="6159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256</a:t>
            </a:r>
          </a:p>
        </p:txBody>
      </p:sp>
      <p:sp>
        <p:nvSpPr>
          <p:cNvPr id="70700" name="Text Box 43"/>
          <p:cNvSpPr txBox="1">
            <a:spLocks noChangeArrowheads="1"/>
          </p:cNvSpPr>
          <p:nvPr/>
        </p:nvSpPr>
        <p:spPr bwMode="auto">
          <a:xfrm>
            <a:off x="5854700" y="5327650"/>
            <a:ext cx="3300413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SzPct val="70000"/>
              <a:buFontTx/>
              <a:buNone/>
            </a:pPr>
            <a:r>
              <a:rPr lang="en-US">
                <a:solidFill>
                  <a:srgbClr val="000000"/>
                </a:solidFill>
              </a:rPr>
              <a:t>The system is initially in </a:t>
            </a:r>
          </a:p>
          <a:p>
            <a:pPr eaLnBrk="1" hangingPunct="1">
              <a:spcBef>
                <a:spcPts val="450"/>
              </a:spcBef>
              <a:buClrTx/>
              <a:buSzPct val="70000"/>
              <a:buFontTx/>
              <a:buNone/>
            </a:pPr>
            <a:r>
              <a:rPr lang="en-US">
                <a:solidFill>
                  <a:srgbClr val="000000"/>
                </a:solidFill>
              </a:rPr>
              <a:t>a </a:t>
            </a:r>
            <a:r>
              <a:rPr lang="en-US" b="1" i="1">
                <a:solidFill>
                  <a:srgbClr val="9933FF"/>
                </a:solidFill>
              </a:rPr>
              <a:t>safe</a:t>
            </a:r>
            <a:r>
              <a:rPr lang="en-US">
                <a:solidFill>
                  <a:srgbClr val="000000"/>
                </a:solidFill>
              </a:rPr>
              <a:t> state, since we can </a:t>
            </a:r>
          </a:p>
          <a:p>
            <a:pPr eaLnBrk="1" hangingPunct="1">
              <a:spcBef>
                <a:spcPts val="450"/>
              </a:spcBef>
              <a:buClrTx/>
              <a:buSzPct val="70000"/>
              <a:buFontTx/>
              <a:buNone/>
            </a:pPr>
            <a:r>
              <a:rPr lang="en-US">
                <a:solidFill>
                  <a:srgbClr val="000000"/>
                </a:solidFill>
              </a:rPr>
              <a:t>run 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, P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and then P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>
              <a:buClrTx/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2</a:t>
            </a:r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50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90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696" name="Line 15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7" name="Line 16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8" name="Text Box 17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1699" name="Text Box 18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71700" name="Line 19"/>
          <p:cNvSpPr>
            <a:spLocks noChangeShapeType="1"/>
          </p:cNvSpPr>
          <p:nvPr/>
        </p:nvSpPr>
        <p:spPr bwMode="auto">
          <a:xfrm>
            <a:off x="1752600" y="5703888"/>
            <a:ext cx="457200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1" name="Text Box 20"/>
          <p:cNvSpPr txBox="1">
            <a:spLocks noChangeArrowheads="1"/>
          </p:cNvSpPr>
          <p:nvPr/>
        </p:nvSpPr>
        <p:spPr bwMode="auto">
          <a:xfrm>
            <a:off x="1755775" y="5337175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76</a:t>
            </a:r>
          </a:p>
        </p:txBody>
      </p:sp>
      <p:sp>
        <p:nvSpPr>
          <p:cNvPr id="71702" name="Text Box 21"/>
          <p:cNvSpPr txBox="1">
            <a:spLocks noChangeArrowheads="1"/>
          </p:cNvSpPr>
          <p:nvPr/>
        </p:nvSpPr>
        <p:spPr bwMode="auto">
          <a:xfrm>
            <a:off x="1370013" y="1827213"/>
            <a:ext cx="7773987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 (P</a:t>
            </a:r>
            <a:r>
              <a:rPr lang="en-US" sz="2900" baseline="-33000">
                <a:solidFill>
                  <a:srgbClr val="000000"/>
                </a:solidFill>
              </a:rPr>
              <a:t>1</a:t>
            </a:r>
            <a:r>
              <a:rPr lang="en-US" sz="2900" baseline="33000">
                <a:solidFill>
                  <a:srgbClr val="000000"/>
                </a:solidFill>
              </a:rPr>
              <a:t> </a:t>
            </a:r>
            <a:r>
              <a:rPr lang="en-US" sz="2900">
                <a:solidFill>
                  <a:srgbClr val="000000"/>
                </a:solidFill>
              </a:rPr>
              <a:t>requests 30 MB)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2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60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21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2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3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2724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72725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6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A Classic Example of Deadlocks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Dinning lawyers (philosophers)</a:t>
            </a:r>
          </a:p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Each needs two chopsticks to eat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3581400" y="3429000"/>
            <a:ext cx="2171700" cy="217170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8" r="50638"/>
          <a:stretch>
            <a:fillRect/>
          </a:stretch>
        </p:blipFill>
        <p:spPr bwMode="auto">
          <a:xfrm>
            <a:off x="4652963" y="4837113"/>
            <a:ext cx="42862" cy="677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43138" r="50638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34" b="50612"/>
          <a:stretch>
            <a:fillRect/>
          </a:stretch>
        </p:blipFill>
        <p:spPr bwMode="auto">
          <a:xfrm>
            <a:off x="3692525" y="4725988"/>
            <a:ext cx="677863" cy="4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43134" b="50612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627" b="43134"/>
          <a:stretch>
            <a:fillRect/>
          </a:stretch>
        </p:blipFill>
        <p:spPr bwMode="auto">
          <a:xfrm>
            <a:off x="5000625" y="4718050"/>
            <a:ext cx="677863" cy="4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50627" b="43134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41" b="50639"/>
          <a:stretch>
            <a:fillRect/>
          </a:stretch>
        </p:blipFill>
        <p:spPr bwMode="auto">
          <a:xfrm>
            <a:off x="3879850" y="3954463"/>
            <a:ext cx="677863" cy="4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t="43141" b="50639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5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24" r="43127"/>
          <a:stretch>
            <a:fillRect/>
          </a:stretch>
        </p:blipFill>
        <p:spPr bwMode="auto">
          <a:xfrm>
            <a:off x="5091113" y="3644900"/>
            <a:ext cx="42862" cy="677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50624" r="43127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6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8006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7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8006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8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386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29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5052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230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038600"/>
            <a:ext cx="533400" cy="52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2</a:t>
            </a:r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60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45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6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7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3748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73749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73751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2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3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3754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2</a:t>
            </a:r>
          </a:p>
        </p:txBody>
      </p:sp>
      <p:sp>
        <p:nvSpPr>
          <p:cNvPr id="7475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60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FF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69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0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1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4772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74773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4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74775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6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7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4778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74779" name="Line 26"/>
          <p:cNvSpPr>
            <a:spLocks noChangeShapeType="1"/>
          </p:cNvSpPr>
          <p:nvPr/>
        </p:nvSpPr>
        <p:spPr bwMode="auto">
          <a:xfrm flipV="1">
            <a:off x="2971800" y="6086475"/>
            <a:ext cx="1588" cy="171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0" name="Line 27"/>
          <p:cNvSpPr>
            <a:spLocks noChangeShapeType="1"/>
          </p:cNvSpPr>
          <p:nvPr/>
        </p:nvSpPr>
        <p:spPr bwMode="auto">
          <a:xfrm>
            <a:off x="2971800" y="60960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1" name="Text Box 28"/>
          <p:cNvSpPr txBox="1">
            <a:spLocks noChangeArrowheads="1"/>
          </p:cNvSpPr>
          <p:nvPr/>
        </p:nvSpPr>
        <p:spPr bwMode="auto">
          <a:xfrm>
            <a:off x="3035300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56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2</a:t>
            </a:r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60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793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4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5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5796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75797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8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75799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0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1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5802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75803" name="Line 26"/>
          <p:cNvSpPr>
            <a:spLocks noChangeShapeType="1"/>
          </p:cNvSpPr>
          <p:nvPr/>
        </p:nvSpPr>
        <p:spPr bwMode="auto">
          <a:xfrm flipV="1">
            <a:off x="2971800" y="6086475"/>
            <a:ext cx="1588" cy="171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4" name="Line 27"/>
          <p:cNvSpPr>
            <a:spLocks noChangeShapeType="1"/>
          </p:cNvSpPr>
          <p:nvPr/>
        </p:nvSpPr>
        <p:spPr bwMode="auto">
          <a:xfrm>
            <a:off x="2971800" y="60960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5" name="Text Box 28"/>
          <p:cNvSpPr txBox="1">
            <a:spLocks noChangeArrowheads="1"/>
          </p:cNvSpPr>
          <p:nvPr/>
        </p:nvSpPr>
        <p:spPr bwMode="auto">
          <a:xfrm>
            <a:off x="3035300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56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Example 2</a:t>
            </a:r>
          </a:p>
        </p:txBody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Total RAM 256 MB</a:t>
            </a:r>
          </a:p>
        </p:txBody>
      </p:sp>
      <p:graphicFrame>
        <p:nvGraphicFramePr>
          <p:cNvPr id="2" name="Group 3"/>
          <p:cNvGraphicFramePr>
            <a:graphicFrameLocks noGrp="1"/>
          </p:cNvGraphicFramePr>
          <p:nvPr/>
        </p:nvGraphicFramePr>
        <p:xfrm>
          <a:off x="1752600" y="2514600"/>
          <a:ext cx="6249988" cy="2335214"/>
        </p:xfrm>
        <a:graphic>
          <a:graphicData uri="http://schemas.openxmlformats.org/drawingml/2006/table">
            <a:tbl>
              <a:tblPr/>
              <a:tblGrid>
                <a:gridCol w="2082800"/>
                <a:gridCol w="2084388"/>
                <a:gridCol w="2082800"/>
              </a:tblGrid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endParaRPr kumimoji="0" lang="en-US" sz="25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2" charset="0"/>
                        <a:ea typeface="DejaVu Sans Condensed" charset="0"/>
                        <a:cs typeface="DejaVu Sans Condensed" charset="0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Allocated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Still needed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60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P</a:t>
                      </a:r>
                      <a:r>
                        <a:rPr kumimoji="0" lang="en-US" sz="2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120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4000"/>
                        </a:lnSpc>
                        <a:spcBef>
                          <a:spcPts val="625"/>
                        </a:spcBef>
                        <a:spcAft>
                          <a:spcPct val="0"/>
                        </a:spcAft>
                        <a:buClrTx/>
                        <a:buSzPct val="7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2" charset="0"/>
                          <a:ea typeface="DejaVu Sans Condensed" charset="0"/>
                          <a:cs typeface="DejaVu Sans Condensed" charset="0"/>
                        </a:rPr>
                        <a:t>80 MB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817" name="Line 16"/>
          <p:cNvSpPr>
            <a:spLocks noChangeShapeType="1"/>
          </p:cNvSpPr>
          <p:nvPr/>
        </p:nvSpPr>
        <p:spPr bwMode="auto">
          <a:xfrm>
            <a:off x="1752600" y="6400800"/>
            <a:ext cx="6172200" cy="1588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8" name="Line 17"/>
          <p:cNvSpPr>
            <a:spLocks noChangeShapeType="1"/>
          </p:cNvSpPr>
          <p:nvPr/>
        </p:nvSpPr>
        <p:spPr bwMode="auto">
          <a:xfrm flipV="1">
            <a:off x="1752600" y="5095875"/>
            <a:ext cx="1588" cy="131445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9" name="Text Box 18"/>
          <p:cNvSpPr txBox="1">
            <a:spLocks noChangeArrowheads="1"/>
          </p:cNvSpPr>
          <p:nvPr/>
        </p:nvSpPr>
        <p:spPr bwMode="auto">
          <a:xfrm>
            <a:off x="7164388" y="6491288"/>
            <a:ext cx="692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time</a:t>
            </a:r>
          </a:p>
        </p:txBody>
      </p:sp>
      <p:sp>
        <p:nvSpPr>
          <p:cNvPr id="76820" name="Text Box 19"/>
          <p:cNvSpPr txBox="1">
            <a:spLocks noChangeArrowheads="1"/>
          </p:cNvSpPr>
          <p:nvPr/>
        </p:nvSpPr>
        <p:spPr bwMode="auto">
          <a:xfrm>
            <a:off x="382588" y="5105400"/>
            <a:ext cx="12192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free RAM</a:t>
            </a:r>
          </a:p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(MB)</a:t>
            </a:r>
          </a:p>
        </p:txBody>
      </p:sp>
      <p:sp>
        <p:nvSpPr>
          <p:cNvPr id="76821" name="Line 20"/>
          <p:cNvSpPr>
            <a:spLocks noChangeShapeType="1"/>
          </p:cNvSpPr>
          <p:nvPr/>
        </p:nvSpPr>
        <p:spPr bwMode="auto">
          <a:xfrm>
            <a:off x="1752600" y="6172200"/>
            <a:ext cx="4572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2" name="Text Box 21"/>
          <p:cNvSpPr txBox="1">
            <a:spLocks noChangeArrowheads="1"/>
          </p:cNvSpPr>
          <p:nvPr/>
        </p:nvSpPr>
        <p:spPr bwMode="auto">
          <a:xfrm>
            <a:off x="1755775" y="5805488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46</a:t>
            </a:r>
          </a:p>
        </p:txBody>
      </p:sp>
      <p:sp>
        <p:nvSpPr>
          <p:cNvPr id="76823" name="Line 22"/>
          <p:cNvSpPr>
            <a:spLocks noChangeShapeType="1"/>
          </p:cNvSpPr>
          <p:nvPr/>
        </p:nvSpPr>
        <p:spPr bwMode="auto">
          <a:xfrm>
            <a:off x="2209800" y="6172200"/>
            <a:ext cx="1588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4" name="Line 23"/>
          <p:cNvSpPr>
            <a:spLocks noChangeShapeType="1"/>
          </p:cNvSpPr>
          <p:nvPr/>
        </p:nvSpPr>
        <p:spPr bwMode="auto">
          <a:xfrm>
            <a:off x="2209800" y="6248400"/>
            <a:ext cx="7620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5" name="Text Box 24"/>
          <p:cNvSpPr txBox="1">
            <a:spLocks noChangeArrowheads="1"/>
          </p:cNvSpPr>
          <p:nvPr/>
        </p:nvSpPr>
        <p:spPr bwMode="auto">
          <a:xfrm>
            <a:off x="2430463" y="6432550"/>
            <a:ext cx="401637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76826" name="Text Box 25"/>
          <p:cNvSpPr txBox="1">
            <a:spLocks noChangeArrowheads="1"/>
          </p:cNvSpPr>
          <p:nvPr/>
        </p:nvSpPr>
        <p:spPr bwMode="auto">
          <a:xfrm>
            <a:off x="2349500" y="58991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36</a:t>
            </a:r>
          </a:p>
        </p:txBody>
      </p:sp>
      <p:sp>
        <p:nvSpPr>
          <p:cNvPr id="76827" name="Line 26"/>
          <p:cNvSpPr>
            <a:spLocks noChangeShapeType="1"/>
          </p:cNvSpPr>
          <p:nvPr/>
        </p:nvSpPr>
        <p:spPr bwMode="auto">
          <a:xfrm flipV="1">
            <a:off x="2971800" y="6086475"/>
            <a:ext cx="1588" cy="17145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8" name="Line 27"/>
          <p:cNvSpPr>
            <a:spLocks noChangeShapeType="1"/>
          </p:cNvSpPr>
          <p:nvPr/>
        </p:nvSpPr>
        <p:spPr bwMode="auto">
          <a:xfrm>
            <a:off x="2971800" y="6096000"/>
            <a:ext cx="609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9" name="Text Box 28"/>
          <p:cNvSpPr txBox="1">
            <a:spLocks noChangeArrowheads="1"/>
          </p:cNvSpPr>
          <p:nvPr/>
        </p:nvSpPr>
        <p:spPr bwMode="auto">
          <a:xfrm>
            <a:off x="3035300" y="5746750"/>
            <a:ext cx="46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>
                <a:solidFill>
                  <a:srgbClr val="FF0000"/>
                </a:solidFill>
              </a:rPr>
              <a:t>56</a:t>
            </a:r>
          </a:p>
        </p:txBody>
      </p:sp>
      <p:sp>
        <p:nvSpPr>
          <p:cNvPr id="76830" name="Text Box 29"/>
          <p:cNvSpPr txBox="1">
            <a:spLocks noChangeArrowheads="1"/>
          </p:cNvSpPr>
          <p:nvPr/>
        </p:nvSpPr>
        <p:spPr bwMode="auto">
          <a:xfrm>
            <a:off x="3857625" y="5133975"/>
            <a:ext cx="4676775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SzPct val="70000"/>
              <a:buFontTx/>
              <a:buNone/>
            </a:pPr>
            <a:r>
              <a:rPr lang="en-US">
                <a:solidFill>
                  <a:srgbClr val="000000"/>
                </a:solidFill>
              </a:rPr>
              <a:t>The system is initially in an </a:t>
            </a:r>
            <a:r>
              <a:rPr lang="en-US" b="1" i="1">
                <a:solidFill>
                  <a:srgbClr val="9933FF"/>
                </a:solidFill>
              </a:rPr>
              <a:t>unsafe</a:t>
            </a:r>
            <a:r>
              <a:rPr lang="en-US">
                <a:solidFill>
                  <a:srgbClr val="000000"/>
                </a:solidFill>
              </a:rPr>
              <a:t> state, since we cannot find an execution sequence for P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, P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, and P</a:t>
            </a:r>
            <a:r>
              <a:rPr lang="en-US" baseline="-25000">
                <a:solidFill>
                  <a:srgbClr val="000000"/>
                </a:solidFill>
              </a:rPr>
              <a:t>3</a:t>
            </a:r>
          </a:p>
          <a:p>
            <a:pPr>
              <a:buClrTx/>
              <a:buFontTx/>
              <a:buNone/>
            </a:pPr>
            <a:endParaRPr lang="en-US" baseline="-25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Deadlock Detection and Recovery</a:t>
            </a:r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Scan the resource allocation graph</a:t>
            </a:r>
          </a:p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Detect circular chains of requests</a:t>
            </a:r>
          </a:p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Recover from the deadlock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Resource Allocation Graph</a:t>
            </a:r>
          </a:p>
        </p:txBody>
      </p:sp>
      <p:sp>
        <p:nvSpPr>
          <p:cNvPr id="78851" name="Rectangle 2"/>
          <p:cNvSpPr>
            <a:spLocks noChangeArrowheads="1"/>
          </p:cNvSpPr>
          <p:nvPr/>
        </p:nvSpPr>
        <p:spPr bwMode="auto">
          <a:xfrm>
            <a:off x="381000" y="3505200"/>
            <a:ext cx="1066800" cy="10080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T1</a:t>
            </a:r>
          </a:p>
        </p:txBody>
      </p:sp>
      <p:sp>
        <p:nvSpPr>
          <p:cNvPr id="78852" name="Rectangle 3"/>
          <p:cNvSpPr>
            <a:spLocks noChangeArrowheads="1"/>
          </p:cNvSpPr>
          <p:nvPr/>
        </p:nvSpPr>
        <p:spPr bwMode="auto">
          <a:xfrm>
            <a:off x="3352800" y="3402013"/>
            <a:ext cx="1077913" cy="101758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T2</a:t>
            </a:r>
          </a:p>
        </p:txBody>
      </p:sp>
      <p:sp>
        <p:nvSpPr>
          <p:cNvPr id="78853" name="Line 6"/>
          <p:cNvSpPr>
            <a:spLocks noChangeShapeType="1"/>
          </p:cNvSpPr>
          <p:nvPr/>
        </p:nvSpPr>
        <p:spPr bwMode="auto">
          <a:xfrm flipH="1">
            <a:off x="836613" y="2657475"/>
            <a:ext cx="1055687" cy="847725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4" name="Line 9"/>
          <p:cNvSpPr>
            <a:spLocks noChangeShapeType="1"/>
          </p:cNvSpPr>
          <p:nvPr/>
        </p:nvSpPr>
        <p:spPr bwMode="auto">
          <a:xfrm flipV="1">
            <a:off x="3028950" y="4419600"/>
            <a:ext cx="935038" cy="97472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5" name="Oval 13"/>
          <p:cNvSpPr>
            <a:spLocks noChangeArrowheads="1"/>
          </p:cNvSpPr>
          <p:nvPr/>
        </p:nvSpPr>
        <p:spPr bwMode="auto">
          <a:xfrm>
            <a:off x="1903413" y="2124075"/>
            <a:ext cx="1209675" cy="1125538"/>
          </a:xfrm>
          <a:prstGeom prst="ellips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R1</a:t>
            </a:r>
          </a:p>
        </p:txBody>
      </p:sp>
      <p:sp>
        <p:nvSpPr>
          <p:cNvPr id="78856" name="Line 14"/>
          <p:cNvSpPr>
            <a:spLocks noChangeShapeType="1"/>
          </p:cNvSpPr>
          <p:nvPr/>
        </p:nvSpPr>
        <p:spPr bwMode="auto">
          <a:xfrm flipH="1" flipV="1">
            <a:off x="3109913" y="2644775"/>
            <a:ext cx="928687" cy="765175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7" name="Oval 17"/>
          <p:cNvSpPr>
            <a:spLocks noChangeArrowheads="1"/>
          </p:cNvSpPr>
          <p:nvPr/>
        </p:nvSpPr>
        <p:spPr bwMode="auto">
          <a:xfrm>
            <a:off x="1828800" y="4827588"/>
            <a:ext cx="1209675" cy="1133475"/>
          </a:xfrm>
          <a:prstGeom prst="ellipse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00"/>
                </a:solidFill>
              </a:rPr>
              <a:t>R2</a:t>
            </a:r>
          </a:p>
        </p:txBody>
      </p:sp>
      <p:sp>
        <p:nvSpPr>
          <p:cNvPr id="78858" name="Line 18"/>
          <p:cNvSpPr>
            <a:spLocks noChangeShapeType="1"/>
          </p:cNvSpPr>
          <p:nvPr/>
        </p:nvSpPr>
        <p:spPr bwMode="auto">
          <a:xfrm>
            <a:off x="836613" y="4513263"/>
            <a:ext cx="992187" cy="881062"/>
          </a:xfrm>
          <a:prstGeom prst="line">
            <a:avLst/>
          </a:prstGeom>
          <a:noFill/>
          <a:ln w="38100">
            <a:solidFill>
              <a:srgbClr val="000000"/>
            </a:solidFill>
            <a:prstDash val="dash"/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9" name="Line 6"/>
          <p:cNvSpPr>
            <a:spLocks noChangeShapeType="1"/>
          </p:cNvSpPr>
          <p:nvPr/>
        </p:nvSpPr>
        <p:spPr bwMode="auto">
          <a:xfrm>
            <a:off x="5724525" y="2971800"/>
            <a:ext cx="600075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R1 is held by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860" name="Line 9"/>
          <p:cNvSpPr>
            <a:spLocks noChangeShapeType="1"/>
          </p:cNvSpPr>
          <p:nvPr/>
        </p:nvSpPr>
        <p:spPr bwMode="auto">
          <a:xfrm>
            <a:off x="5724525" y="3937000"/>
            <a:ext cx="600075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     R2 is held by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861" name="Line 14"/>
          <p:cNvSpPr>
            <a:spLocks noChangeShapeType="1"/>
          </p:cNvSpPr>
          <p:nvPr/>
        </p:nvSpPr>
        <p:spPr bwMode="auto">
          <a:xfrm>
            <a:off x="5734050" y="3454400"/>
            <a:ext cx="60325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is waiting for R1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>
            <a:off x="5715000" y="4419600"/>
            <a:ext cx="60325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miter lim="800000"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dirty="0" smtClean="0">
                <a:solidFill>
                  <a:schemeClr val="tx1"/>
                </a:solidFill>
              </a:rPr>
              <a:t>         is waiting for R2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Once A Cycle is Detected…</a:t>
            </a:r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 marL="733425" indent="-27622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 marL="1141413" indent="-227013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Some possible actions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Kill a thread and force it to give up resources</a:t>
            </a:r>
          </a:p>
          <a:p>
            <a:pPr lvl="2" eaLnBrk="1" hangingPunct="1">
              <a:spcBef>
                <a:spcPts val="550"/>
              </a:spcBef>
              <a:buClr>
                <a:srgbClr val="006666"/>
              </a:buClr>
              <a:buSzPct val="65000"/>
              <a:buFont typeface="Wingdings" charset="2"/>
              <a:buChar char=""/>
            </a:pPr>
            <a:r>
              <a:rPr lang="en-US" sz="2200">
                <a:solidFill>
                  <a:srgbClr val="000000"/>
                </a:solidFill>
              </a:rPr>
              <a:t>Remaining system may be in an inconsistent state</a:t>
            </a:r>
          </a:p>
          <a:p>
            <a:pPr lvl="1" eaLnBrk="1" hangingPunct="1">
              <a:spcBef>
                <a:spcPts val="625"/>
              </a:spcBef>
              <a:buClr>
                <a:srgbClr val="99CCCC"/>
              </a:buClr>
              <a:buSzPct val="70000"/>
              <a:buFont typeface="Wingdings" charset="2"/>
              <a:buChar char=""/>
            </a:pPr>
            <a:r>
              <a:rPr lang="en-US" sz="2500">
                <a:solidFill>
                  <a:srgbClr val="000000"/>
                </a:solidFill>
              </a:rPr>
              <a:t>Rollback actions of a deadlocked thread</a:t>
            </a:r>
          </a:p>
          <a:p>
            <a:pPr lvl="2" eaLnBrk="1" hangingPunct="1">
              <a:spcBef>
                <a:spcPts val="550"/>
              </a:spcBef>
              <a:buClr>
                <a:srgbClr val="006666"/>
              </a:buClr>
              <a:buSzPct val="65000"/>
              <a:buFont typeface="Wingdings" charset="2"/>
              <a:buChar char=""/>
            </a:pPr>
            <a:r>
              <a:rPr lang="en-US" sz="2200">
                <a:solidFill>
                  <a:srgbClr val="000000"/>
                </a:solidFill>
              </a:rPr>
              <a:t>Not always possible (a file maybe half-way through modifications)</a:t>
            </a:r>
          </a:p>
          <a:p>
            <a:pPr lvl="2" eaLnBrk="1" hangingPunct="1">
              <a:spcBef>
                <a:spcPts val="550"/>
              </a:spcBef>
              <a:buClr>
                <a:srgbClr val="006666"/>
              </a:buClr>
              <a:buSzPct val="65000"/>
              <a:buFont typeface="Wingdings" charset="2"/>
              <a:buChar char=""/>
            </a:pPr>
            <a:r>
              <a:rPr lang="en-US" sz="2200">
                <a:solidFill>
                  <a:srgbClr val="000000"/>
                </a:solidFill>
              </a:rPr>
              <a:t>Need </a:t>
            </a:r>
            <a:r>
              <a:rPr lang="en-US" sz="2200" b="1" i="1">
                <a:solidFill>
                  <a:srgbClr val="9933FF"/>
                </a:solidFill>
              </a:rPr>
              <a:t>checkpointing</a:t>
            </a:r>
            <a:r>
              <a:rPr lang="en-US" sz="2200">
                <a:solidFill>
                  <a:srgbClr val="000000"/>
                </a:solidFill>
              </a:rPr>
              <a:t>, or taking snapshots of system states from time to time</a:t>
            </a:r>
          </a:p>
          <a:p>
            <a:pPr lvl="2" eaLnBrk="1" hangingPunct="1">
              <a:spcBef>
                <a:spcPts val="550"/>
              </a:spcBef>
              <a:buClrTx/>
              <a:buSzPct val="65000"/>
              <a:buFontTx/>
              <a:buNone/>
            </a:pPr>
            <a:endParaRPr lang="en-US" sz="2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Dining Lawyers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3375" indent="-333375"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spcBef>
                <a:spcPts val="725"/>
              </a:spcBef>
              <a:buClr>
                <a:srgbClr val="006666"/>
              </a:buClr>
              <a:buSzPct val="70000"/>
              <a:buFont typeface="Wingdings" charset="2"/>
              <a:buChar char=""/>
            </a:pPr>
            <a:r>
              <a:rPr lang="en-US" sz="2900">
                <a:solidFill>
                  <a:srgbClr val="000000"/>
                </a:solidFill>
              </a:rPr>
              <a:t>If each first grabs the chopstick on their right before the one on their left, and all grab at the same time, we have a deadlock</a:t>
            </a: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endParaRPr lang="en-US" sz="2900">
              <a:solidFill>
                <a:srgbClr val="000000"/>
              </a:solidFill>
            </a:endParaRPr>
          </a:p>
          <a:p>
            <a:pPr eaLnBrk="1" hangingPunct="1">
              <a:spcBef>
                <a:spcPts val="725"/>
              </a:spcBef>
              <a:buClrTx/>
              <a:buSzPct val="70000"/>
              <a:buFontTx/>
              <a:buNone/>
            </a:pPr>
            <a:r>
              <a:rPr lang="en-US" sz="2900">
                <a:solidFill>
                  <a:srgbClr val="000000"/>
                </a:solidFill>
              </a:rPr>
              <a:t>(Personally, I prefer to starve than share chopsticks…)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sz="3600">
                <a:solidFill>
                  <a:srgbClr val="006666"/>
                </a:solidFill>
                <a:latin typeface="Arial" charset="0"/>
              </a:rPr>
              <a:t>A Dining Lawyer Implementation</a:t>
            </a: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3375"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1pPr>
            <a:lvl2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2pPr>
            <a:lvl3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3pPr>
            <a:lvl4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4pPr>
            <a:lvl5pPr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>
                <a:solidFill>
                  <a:schemeClr val="bg1"/>
                </a:solidFill>
                <a:latin typeface="Verdana" pitchFamily="32" charset="0"/>
                <a:ea typeface="DejaVu Sans Condensed" charset="0"/>
                <a:cs typeface="DejaVu Sans Condensed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semaphore chopstick[5] = {1, 1, 1, 1, 1};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endParaRPr lang="en-US" sz="21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lawyer(int j) {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while (TRUE) {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P(chopstick[j]);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P(chopstick[(j + 1) % 5];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// eat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V(chopstick[(j + 1) % 5];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	V(chopstick[j]);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spcBef>
                <a:spcPts val="525"/>
              </a:spcBef>
              <a:buClrTx/>
              <a:buSzPct val="70000"/>
              <a:buFontTx/>
              <a:buNone/>
            </a:pPr>
            <a:r>
              <a:rPr lang="en-US" sz="2100" b="1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 Condensed"/>
        <a:cs typeface="DejaVu Sans Condensed"/>
      </a:majorFont>
      <a:minorFont>
        <a:latin typeface="Verdana"/>
        <a:ea typeface="DejaVu Sans Condensed"/>
        <a:cs typeface="DejaVu Sans Condense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 Condensed"/>
        <a:cs typeface="DejaVu Sans Condensed"/>
      </a:majorFont>
      <a:minorFont>
        <a:latin typeface="Verdana"/>
        <a:ea typeface="DejaVu Sans Condensed"/>
        <a:cs typeface="DejaVu Sans Condense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34490</TotalTime>
  <Words>2401</Words>
  <Application>Microsoft Office PowerPoint</Application>
  <PresentationFormat>On-screen Show (4:3)</PresentationFormat>
  <Paragraphs>1102</Paragraphs>
  <Slides>76</Slides>
  <Notes>76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76</vt:i4>
      </vt:variant>
    </vt:vector>
  </HeadingPairs>
  <TitlesOfParts>
    <vt:vector size="78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 </cp:lastModifiedBy>
  <cp:revision>9</cp:revision>
  <cp:lastPrinted>1601-01-01T00:00:00Z</cp:lastPrinted>
  <dcterms:created xsi:type="dcterms:W3CDTF">2011-10-11T17:28:42Z</dcterms:created>
  <dcterms:modified xsi:type="dcterms:W3CDTF">2011-10-14T12:54:01Z</dcterms:modified>
</cp:coreProperties>
</file>