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5"/>
  </p:notesMasterIdLst>
  <p:sldIdLst>
    <p:sldId id="256" r:id="rId2"/>
    <p:sldId id="410" r:id="rId3"/>
    <p:sldId id="434" r:id="rId4"/>
    <p:sldId id="414" r:id="rId5"/>
    <p:sldId id="416" r:id="rId6"/>
    <p:sldId id="420" r:id="rId7"/>
    <p:sldId id="421" r:id="rId8"/>
    <p:sldId id="422" r:id="rId9"/>
    <p:sldId id="423" r:id="rId10"/>
    <p:sldId id="435" r:id="rId11"/>
    <p:sldId id="425" r:id="rId12"/>
    <p:sldId id="426" r:id="rId13"/>
    <p:sldId id="437" r:id="rId14"/>
    <p:sldId id="438" r:id="rId15"/>
    <p:sldId id="440" r:id="rId16"/>
    <p:sldId id="441" r:id="rId17"/>
    <p:sldId id="442" r:id="rId18"/>
    <p:sldId id="443" r:id="rId19"/>
    <p:sldId id="444" r:id="rId20"/>
    <p:sldId id="445" r:id="rId21"/>
    <p:sldId id="446" r:id="rId22"/>
    <p:sldId id="447" r:id="rId23"/>
    <p:sldId id="448" r:id="rId24"/>
    <p:sldId id="449" r:id="rId25"/>
    <p:sldId id="450" r:id="rId26"/>
    <p:sldId id="430" r:id="rId27"/>
    <p:sldId id="456" r:id="rId28"/>
    <p:sldId id="457" r:id="rId29"/>
    <p:sldId id="458" r:id="rId30"/>
    <p:sldId id="464" r:id="rId31"/>
    <p:sldId id="465" r:id="rId32"/>
    <p:sldId id="459" r:id="rId33"/>
    <p:sldId id="460" r:id="rId34"/>
    <p:sldId id="461" r:id="rId35"/>
    <p:sldId id="462" r:id="rId36"/>
    <p:sldId id="463" r:id="rId37"/>
    <p:sldId id="453" r:id="rId38"/>
    <p:sldId id="454" r:id="rId39"/>
    <p:sldId id="455" r:id="rId40"/>
    <p:sldId id="466" r:id="rId41"/>
    <p:sldId id="467" r:id="rId42"/>
    <p:sldId id="468" r:id="rId43"/>
    <p:sldId id="469" r:id="rId44"/>
    <p:sldId id="470" r:id="rId45"/>
    <p:sldId id="471" r:id="rId46"/>
    <p:sldId id="472" r:id="rId47"/>
    <p:sldId id="473" r:id="rId48"/>
    <p:sldId id="474" r:id="rId49"/>
    <p:sldId id="475" r:id="rId50"/>
    <p:sldId id="476" r:id="rId51"/>
    <p:sldId id="477" r:id="rId52"/>
    <p:sldId id="479" r:id="rId53"/>
    <p:sldId id="480" r:id="rId54"/>
    <p:sldId id="481" r:id="rId55"/>
    <p:sldId id="482" r:id="rId56"/>
    <p:sldId id="483" r:id="rId57"/>
    <p:sldId id="484" r:id="rId58"/>
    <p:sldId id="485" r:id="rId59"/>
    <p:sldId id="486" r:id="rId60"/>
    <p:sldId id="487" r:id="rId61"/>
    <p:sldId id="488" r:id="rId62"/>
    <p:sldId id="493" r:id="rId63"/>
    <p:sldId id="494" r:id="rId64"/>
    <p:sldId id="495" r:id="rId65"/>
    <p:sldId id="496" r:id="rId66"/>
    <p:sldId id="497" r:id="rId67"/>
    <p:sldId id="498" r:id="rId68"/>
    <p:sldId id="499" r:id="rId69"/>
    <p:sldId id="500" r:id="rId70"/>
    <p:sldId id="501" r:id="rId71"/>
    <p:sldId id="431" r:id="rId72"/>
    <p:sldId id="502" r:id="rId73"/>
    <p:sldId id="506" r:id="rId74"/>
    <p:sldId id="505" r:id="rId75"/>
    <p:sldId id="507" r:id="rId76"/>
    <p:sldId id="508" r:id="rId77"/>
    <p:sldId id="509" r:id="rId78"/>
    <p:sldId id="511" r:id="rId79"/>
    <p:sldId id="512" r:id="rId80"/>
    <p:sldId id="436" r:id="rId81"/>
    <p:sldId id="412" r:id="rId82"/>
    <p:sldId id="439" r:id="rId83"/>
    <p:sldId id="452" r:id="rId8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969"/>
    <a:srgbClr val="333333"/>
    <a:srgbClr val="800000"/>
    <a:srgbClr val="5F5F5F"/>
    <a:srgbClr val="080808"/>
    <a:srgbClr val="33CCFF"/>
    <a:srgbClr val="0066FF"/>
    <a:srgbClr val="3333FF"/>
    <a:srgbClr val="00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17" autoAdjust="0"/>
    <p:restoredTop sz="88889" autoAdjust="0"/>
  </p:normalViewPr>
  <p:slideViewPr>
    <p:cSldViewPr>
      <p:cViewPr>
        <p:scale>
          <a:sx n="100" d="100"/>
          <a:sy n="100" d="100"/>
        </p:scale>
        <p:origin x="-900" y="-9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5" d="100"/>
          <a:sy n="65" d="100"/>
        </p:scale>
        <p:origin x="-3264" y="15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28709-95FF-4922-BF63-5D579C1850AA}" type="datetimeFigureOut">
              <a:rPr lang="zh-CN" altLang="en-US" smtClean="0"/>
              <a:t>2017/11/14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18A103-BD95-4901-A3A0-25E693BAFCC1}" type="slidenum">
              <a:rPr lang="zh-CN" altLang="en-US" smtClean="0"/>
              <a:t>‹#›</a:t>
            </a:fld>
            <a:endParaRPr lang="zh-CN" altLang="en-US"/>
          </a:p>
        </p:txBody>
      </p:sp>
    </p:spTree>
    <p:extLst>
      <p:ext uri="{BB962C8B-B14F-4D97-AF65-F5344CB8AC3E}">
        <p14:creationId xmlns:p14="http://schemas.microsoft.com/office/powerpoint/2010/main" val="119697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1</a:t>
            </a:fld>
            <a:endParaRPr lang="zh-CN" altLang="en-US"/>
          </a:p>
        </p:txBody>
      </p:sp>
    </p:spTree>
    <p:extLst>
      <p:ext uri="{BB962C8B-B14F-4D97-AF65-F5344CB8AC3E}">
        <p14:creationId xmlns:p14="http://schemas.microsoft.com/office/powerpoint/2010/main" val="137656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21</a:t>
            </a:fld>
            <a:endParaRPr lang="zh-CN" altLang="en-US"/>
          </a:p>
        </p:txBody>
      </p:sp>
    </p:spTree>
    <p:extLst>
      <p:ext uri="{BB962C8B-B14F-4D97-AF65-F5344CB8AC3E}">
        <p14:creationId xmlns:p14="http://schemas.microsoft.com/office/powerpoint/2010/main" val="157452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4E18A103-BD95-4901-A3A0-25E693BAFCC1}" type="slidenum">
              <a:rPr lang="zh-CN" altLang="en-US" smtClean="0"/>
              <a:t>22</a:t>
            </a:fld>
            <a:endParaRPr lang="zh-CN" altLang="en-US"/>
          </a:p>
        </p:txBody>
      </p:sp>
    </p:spTree>
    <p:extLst>
      <p:ext uri="{BB962C8B-B14F-4D97-AF65-F5344CB8AC3E}">
        <p14:creationId xmlns:p14="http://schemas.microsoft.com/office/powerpoint/2010/main" val="61788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23</a:t>
            </a:fld>
            <a:endParaRPr lang="zh-CN" altLang="en-US"/>
          </a:p>
        </p:txBody>
      </p:sp>
    </p:spTree>
    <p:extLst>
      <p:ext uri="{BB962C8B-B14F-4D97-AF65-F5344CB8AC3E}">
        <p14:creationId xmlns:p14="http://schemas.microsoft.com/office/powerpoint/2010/main" val="369126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4E18A103-BD95-4901-A3A0-25E693BAFCC1}" type="slidenum">
              <a:rPr lang="zh-CN" altLang="en-US" smtClean="0"/>
              <a:t>24</a:t>
            </a:fld>
            <a:endParaRPr lang="zh-CN" altLang="en-US"/>
          </a:p>
        </p:txBody>
      </p:sp>
    </p:spTree>
    <p:extLst>
      <p:ext uri="{BB962C8B-B14F-4D97-AF65-F5344CB8AC3E}">
        <p14:creationId xmlns:p14="http://schemas.microsoft.com/office/powerpoint/2010/main" val="406739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25</a:t>
            </a:fld>
            <a:endParaRPr lang="zh-CN" altLang="en-US"/>
          </a:p>
        </p:txBody>
      </p:sp>
    </p:spTree>
    <p:extLst>
      <p:ext uri="{BB962C8B-B14F-4D97-AF65-F5344CB8AC3E}">
        <p14:creationId xmlns:p14="http://schemas.microsoft.com/office/powerpoint/2010/main" val="1930347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32</a:t>
            </a:fld>
            <a:endParaRPr lang="zh-CN" altLang="en-US"/>
          </a:p>
        </p:txBody>
      </p:sp>
    </p:spTree>
    <p:extLst>
      <p:ext uri="{BB962C8B-B14F-4D97-AF65-F5344CB8AC3E}">
        <p14:creationId xmlns:p14="http://schemas.microsoft.com/office/powerpoint/2010/main" val="2800900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40</a:t>
            </a:fld>
            <a:endParaRPr lang="zh-CN" altLang="en-US"/>
          </a:p>
        </p:txBody>
      </p:sp>
    </p:spTree>
    <p:extLst>
      <p:ext uri="{BB962C8B-B14F-4D97-AF65-F5344CB8AC3E}">
        <p14:creationId xmlns:p14="http://schemas.microsoft.com/office/powerpoint/2010/main" val="2611780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41</a:t>
            </a:fld>
            <a:endParaRPr lang="zh-CN" altLang="en-US"/>
          </a:p>
        </p:txBody>
      </p:sp>
    </p:spTree>
    <p:extLst>
      <p:ext uri="{BB962C8B-B14F-4D97-AF65-F5344CB8AC3E}">
        <p14:creationId xmlns:p14="http://schemas.microsoft.com/office/powerpoint/2010/main" val="261178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42</a:t>
            </a:fld>
            <a:endParaRPr lang="zh-CN" altLang="en-US"/>
          </a:p>
        </p:txBody>
      </p:sp>
    </p:spTree>
    <p:extLst>
      <p:ext uri="{BB962C8B-B14F-4D97-AF65-F5344CB8AC3E}">
        <p14:creationId xmlns:p14="http://schemas.microsoft.com/office/powerpoint/2010/main" val="2611780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43</a:t>
            </a:fld>
            <a:endParaRPr lang="zh-CN" altLang="en-US"/>
          </a:p>
        </p:txBody>
      </p:sp>
    </p:spTree>
    <p:extLst>
      <p:ext uri="{BB962C8B-B14F-4D97-AF65-F5344CB8AC3E}">
        <p14:creationId xmlns:p14="http://schemas.microsoft.com/office/powerpoint/2010/main" val="389943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One cause of the attack</a:t>
            </a:r>
            <a:r>
              <a:rPr lang="en-US" altLang="zh-CN" baseline="0" dirty="0" smtClean="0"/>
              <a:t> is that the sensitive memory content is stored as plaintext.</a:t>
            </a:r>
          </a:p>
          <a:p>
            <a:endParaRPr lang="en-US" altLang="zh-CN" baseline="0" dirty="0" smtClean="0"/>
          </a:p>
          <a:p>
            <a:r>
              <a:rPr lang="en-US" altLang="zh-CN" baseline="0" dirty="0" smtClean="0"/>
              <a:t>If an attacker transplants the memory to another machine, he can extract the sensitive information directly.</a:t>
            </a:r>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11</a:t>
            </a:fld>
            <a:endParaRPr lang="zh-CN" altLang="en-US"/>
          </a:p>
        </p:txBody>
      </p:sp>
    </p:spTree>
    <p:extLst>
      <p:ext uri="{BB962C8B-B14F-4D97-AF65-F5344CB8AC3E}">
        <p14:creationId xmlns:p14="http://schemas.microsoft.com/office/powerpoint/2010/main" val="1839396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44</a:t>
            </a:fld>
            <a:endParaRPr lang="zh-CN" altLang="en-US"/>
          </a:p>
        </p:txBody>
      </p:sp>
    </p:spTree>
    <p:extLst>
      <p:ext uri="{BB962C8B-B14F-4D97-AF65-F5344CB8AC3E}">
        <p14:creationId xmlns:p14="http://schemas.microsoft.com/office/powerpoint/2010/main" val="2484146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45</a:t>
            </a:fld>
            <a:endParaRPr lang="zh-CN" altLang="en-US"/>
          </a:p>
        </p:txBody>
      </p:sp>
    </p:spTree>
    <p:extLst>
      <p:ext uri="{BB962C8B-B14F-4D97-AF65-F5344CB8AC3E}">
        <p14:creationId xmlns:p14="http://schemas.microsoft.com/office/powerpoint/2010/main" val="4018148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46</a:t>
            </a:fld>
            <a:endParaRPr lang="zh-CN" altLang="en-US"/>
          </a:p>
        </p:txBody>
      </p:sp>
    </p:spTree>
    <p:extLst>
      <p:ext uri="{BB962C8B-B14F-4D97-AF65-F5344CB8AC3E}">
        <p14:creationId xmlns:p14="http://schemas.microsoft.com/office/powerpoint/2010/main" val="3700487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47</a:t>
            </a:fld>
            <a:endParaRPr lang="zh-CN" altLang="en-US"/>
          </a:p>
        </p:txBody>
      </p:sp>
    </p:spTree>
    <p:extLst>
      <p:ext uri="{BB962C8B-B14F-4D97-AF65-F5344CB8AC3E}">
        <p14:creationId xmlns:p14="http://schemas.microsoft.com/office/powerpoint/2010/main" val="3213191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48</a:t>
            </a:fld>
            <a:endParaRPr lang="zh-CN" altLang="en-US"/>
          </a:p>
        </p:txBody>
      </p:sp>
    </p:spTree>
    <p:extLst>
      <p:ext uri="{BB962C8B-B14F-4D97-AF65-F5344CB8AC3E}">
        <p14:creationId xmlns:p14="http://schemas.microsoft.com/office/powerpoint/2010/main" val="3767495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49</a:t>
            </a:fld>
            <a:endParaRPr lang="zh-CN" altLang="en-US"/>
          </a:p>
        </p:txBody>
      </p:sp>
    </p:spTree>
    <p:extLst>
      <p:ext uri="{BB962C8B-B14F-4D97-AF65-F5344CB8AC3E}">
        <p14:creationId xmlns:p14="http://schemas.microsoft.com/office/powerpoint/2010/main" val="331869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50</a:t>
            </a:fld>
            <a:endParaRPr lang="zh-CN" altLang="en-US"/>
          </a:p>
        </p:txBody>
      </p:sp>
    </p:spTree>
    <p:extLst>
      <p:ext uri="{BB962C8B-B14F-4D97-AF65-F5344CB8AC3E}">
        <p14:creationId xmlns:p14="http://schemas.microsoft.com/office/powerpoint/2010/main" val="2917429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51</a:t>
            </a:fld>
            <a:endParaRPr lang="zh-CN" altLang="en-US"/>
          </a:p>
        </p:txBody>
      </p:sp>
    </p:spTree>
    <p:extLst>
      <p:ext uri="{BB962C8B-B14F-4D97-AF65-F5344CB8AC3E}">
        <p14:creationId xmlns:p14="http://schemas.microsoft.com/office/powerpoint/2010/main" val="1072886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52</a:t>
            </a:fld>
            <a:endParaRPr lang="zh-CN" altLang="en-US"/>
          </a:p>
        </p:txBody>
      </p:sp>
    </p:spTree>
    <p:extLst>
      <p:ext uri="{BB962C8B-B14F-4D97-AF65-F5344CB8AC3E}">
        <p14:creationId xmlns:p14="http://schemas.microsoft.com/office/powerpoint/2010/main" val="1212544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53</a:t>
            </a:fld>
            <a:endParaRPr lang="zh-CN" altLang="en-US"/>
          </a:p>
        </p:txBody>
      </p:sp>
    </p:spTree>
    <p:extLst>
      <p:ext uri="{BB962C8B-B14F-4D97-AF65-F5344CB8AC3E}">
        <p14:creationId xmlns:p14="http://schemas.microsoft.com/office/powerpoint/2010/main" val="3982589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However, if we encrypt the memory</a:t>
            </a:r>
            <a:r>
              <a:rPr lang="en-US" altLang="zh-CN" baseline="0" dirty="0" smtClean="0"/>
              <a:t> content, even if the memory is transplanted to another machine, the attacker still CANNOT read it.</a:t>
            </a:r>
          </a:p>
        </p:txBody>
      </p:sp>
      <p:sp>
        <p:nvSpPr>
          <p:cNvPr id="4" name="灯片编号占位符 3"/>
          <p:cNvSpPr>
            <a:spLocks noGrp="1"/>
          </p:cNvSpPr>
          <p:nvPr>
            <p:ph type="sldNum" sz="quarter" idx="10"/>
          </p:nvPr>
        </p:nvSpPr>
        <p:spPr/>
        <p:txBody>
          <a:bodyPr/>
          <a:lstStyle/>
          <a:p>
            <a:fld id="{4E18A103-BD95-4901-A3A0-25E693BAFCC1}" type="slidenum">
              <a:rPr lang="zh-CN" altLang="en-US" smtClean="0"/>
              <a:t>12</a:t>
            </a:fld>
            <a:endParaRPr lang="zh-CN" altLang="en-US"/>
          </a:p>
        </p:txBody>
      </p:sp>
    </p:spTree>
    <p:extLst>
      <p:ext uri="{BB962C8B-B14F-4D97-AF65-F5344CB8AC3E}">
        <p14:creationId xmlns:p14="http://schemas.microsoft.com/office/powerpoint/2010/main" val="87991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54</a:t>
            </a:fld>
            <a:endParaRPr lang="zh-CN" altLang="en-US"/>
          </a:p>
        </p:txBody>
      </p:sp>
    </p:spTree>
    <p:extLst>
      <p:ext uri="{BB962C8B-B14F-4D97-AF65-F5344CB8AC3E}">
        <p14:creationId xmlns:p14="http://schemas.microsoft.com/office/powerpoint/2010/main" val="4103516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55</a:t>
            </a:fld>
            <a:endParaRPr lang="zh-CN" altLang="en-US"/>
          </a:p>
        </p:txBody>
      </p:sp>
    </p:spTree>
    <p:extLst>
      <p:ext uri="{BB962C8B-B14F-4D97-AF65-F5344CB8AC3E}">
        <p14:creationId xmlns:p14="http://schemas.microsoft.com/office/powerpoint/2010/main" val="1996710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56</a:t>
            </a:fld>
            <a:endParaRPr lang="zh-CN" altLang="en-US"/>
          </a:p>
        </p:txBody>
      </p:sp>
    </p:spTree>
    <p:extLst>
      <p:ext uri="{BB962C8B-B14F-4D97-AF65-F5344CB8AC3E}">
        <p14:creationId xmlns:p14="http://schemas.microsoft.com/office/powerpoint/2010/main" val="3693652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57</a:t>
            </a:fld>
            <a:endParaRPr lang="zh-CN" altLang="en-US"/>
          </a:p>
        </p:txBody>
      </p:sp>
    </p:spTree>
    <p:extLst>
      <p:ext uri="{BB962C8B-B14F-4D97-AF65-F5344CB8AC3E}">
        <p14:creationId xmlns:p14="http://schemas.microsoft.com/office/powerpoint/2010/main" val="3612105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58</a:t>
            </a:fld>
            <a:endParaRPr lang="zh-CN" altLang="en-US"/>
          </a:p>
        </p:txBody>
      </p:sp>
    </p:spTree>
    <p:extLst>
      <p:ext uri="{BB962C8B-B14F-4D97-AF65-F5344CB8AC3E}">
        <p14:creationId xmlns:p14="http://schemas.microsoft.com/office/powerpoint/2010/main" val="3713278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59</a:t>
            </a:fld>
            <a:endParaRPr lang="zh-CN" altLang="en-US"/>
          </a:p>
        </p:txBody>
      </p:sp>
    </p:spTree>
    <p:extLst>
      <p:ext uri="{BB962C8B-B14F-4D97-AF65-F5344CB8AC3E}">
        <p14:creationId xmlns:p14="http://schemas.microsoft.com/office/powerpoint/2010/main" val="2341080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60</a:t>
            </a:fld>
            <a:endParaRPr lang="zh-CN" altLang="en-US"/>
          </a:p>
        </p:txBody>
      </p:sp>
    </p:spTree>
    <p:extLst>
      <p:ext uri="{BB962C8B-B14F-4D97-AF65-F5344CB8AC3E}">
        <p14:creationId xmlns:p14="http://schemas.microsoft.com/office/powerpoint/2010/main" val="559612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61</a:t>
            </a:fld>
            <a:endParaRPr lang="zh-CN" altLang="en-US"/>
          </a:p>
        </p:txBody>
      </p:sp>
    </p:spTree>
    <p:extLst>
      <p:ext uri="{BB962C8B-B14F-4D97-AF65-F5344CB8AC3E}">
        <p14:creationId xmlns:p14="http://schemas.microsoft.com/office/powerpoint/2010/main" val="2907556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62</a:t>
            </a:fld>
            <a:endParaRPr lang="zh-CN" altLang="en-US"/>
          </a:p>
        </p:txBody>
      </p:sp>
    </p:spTree>
    <p:extLst>
      <p:ext uri="{BB962C8B-B14F-4D97-AF65-F5344CB8AC3E}">
        <p14:creationId xmlns:p14="http://schemas.microsoft.com/office/powerpoint/2010/main" val="559612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63</a:t>
            </a:fld>
            <a:endParaRPr lang="zh-CN" altLang="en-US"/>
          </a:p>
        </p:txBody>
      </p:sp>
    </p:spTree>
    <p:extLst>
      <p:ext uri="{BB962C8B-B14F-4D97-AF65-F5344CB8AC3E}">
        <p14:creationId xmlns:p14="http://schemas.microsoft.com/office/powerpoint/2010/main" val="404988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15</a:t>
            </a:fld>
            <a:endParaRPr lang="zh-CN" altLang="en-US"/>
          </a:p>
        </p:txBody>
      </p:sp>
    </p:spTree>
    <p:extLst>
      <p:ext uri="{BB962C8B-B14F-4D97-AF65-F5344CB8AC3E}">
        <p14:creationId xmlns:p14="http://schemas.microsoft.com/office/powerpoint/2010/main" val="2647395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64</a:t>
            </a:fld>
            <a:endParaRPr lang="zh-CN" altLang="en-US"/>
          </a:p>
        </p:txBody>
      </p:sp>
    </p:spTree>
    <p:extLst>
      <p:ext uri="{BB962C8B-B14F-4D97-AF65-F5344CB8AC3E}">
        <p14:creationId xmlns:p14="http://schemas.microsoft.com/office/powerpoint/2010/main" val="1838740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65</a:t>
            </a:fld>
            <a:endParaRPr lang="zh-CN" altLang="en-US"/>
          </a:p>
        </p:txBody>
      </p:sp>
    </p:spTree>
    <p:extLst>
      <p:ext uri="{BB962C8B-B14F-4D97-AF65-F5344CB8AC3E}">
        <p14:creationId xmlns:p14="http://schemas.microsoft.com/office/powerpoint/2010/main" val="1388905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66</a:t>
            </a:fld>
            <a:endParaRPr lang="zh-CN" altLang="en-US"/>
          </a:p>
        </p:txBody>
      </p:sp>
    </p:spTree>
    <p:extLst>
      <p:ext uri="{BB962C8B-B14F-4D97-AF65-F5344CB8AC3E}">
        <p14:creationId xmlns:p14="http://schemas.microsoft.com/office/powerpoint/2010/main" val="3898894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67</a:t>
            </a:fld>
            <a:endParaRPr lang="zh-CN" altLang="en-US"/>
          </a:p>
        </p:txBody>
      </p:sp>
    </p:spTree>
    <p:extLst>
      <p:ext uri="{BB962C8B-B14F-4D97-AF65-F5344CB8AC3E}">
        <p14:creationId xmlns:p14="http://schemas.microsoft.com/office/powerpoint/2010/main" val="3998398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68</a:t>
            </a:fld>
            <a:endParaRPr lang="zh-CN" altLang="en-US"/>
          </a:p>
        </p:txBody>
      </p:sp>
    </p:spTree>
    <p:extLst>
      <p:ext uri="{BB962C8B-B14F-4D97-AF65-F5344CB8AC3E}">
        <p14:creationId xmlns:p14="http://schemas.microsoft.com/office/powerpoint/2010/main" val="1230604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69</a:t>
            </a:fld>
            <a:endParaRPr lang="zh-CN" altLang="en-US"/>
          </a:p>
        </p:txBody>
      </p:sp>
    </p:spTree>
    <p:extLst>
      <p:ext uri="{BB962C8B-B14F-4D97-AF65-F5344CB8AC3E}">
        <p14:creationId xmlns:p14="http://schemas.microsoft.com/office/powerpoint/2010/main" val="590136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4E18A103-BD95-4901-A3A0-25E693BAFCC1}" type="slidenum">
              <a:rPr lang="zh-CN" altLang="en-US" smtClean="0"/>
              <a:t>70</a:t>
            </a:fld>
            <a:endParaRPr lang="zh-CN" altLang="en-US"/>
          </a:p>
        </p:txBody>
      </p:sp>
    </p:spTree>
    <p:extLst>
      <p:ext uri="{BB962C8B-B14F-4D97-AF65-F5344CB8AC3E}">
        <p14:creationId xmlns:p14="http://schemas.microsoft.com/office/powerpoint/2010/main" val="20405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16</a:t>
            </a:fld>
            <a:endParaRPr lang="zh-CN" altLang="en-US"/>
          </a:p>
        </p:txBody>
      </p:sp>
    </p:spTree>
    <p:extLst>
      <p:ext uri="{BB962C8B-B14F-4D97-AF65-F5344CB8AC3E}">
        <p14:creationId xmlns:p14="http://schemas.microsoft.com/office/powerpoint/2010/main" val="216746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17</a:t>
            </a:fld>
            <a:endParaRPr lang="zh-CN" altLang="en-US"/>
          </a:p>
        </p:txBody>
      </p:sp>
    </p:spTree>
    <p:extLst>
      <p:ext uri="{BB962C8B-B14F-4D97-AF65-F5344CB8AC3E}">
        <p14:creationId xmlns:p14="http://schemas.microsoft.com/office/powerpoint/2010/main" val="277304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18</a:t>
            </a:fld>
            <a:endParaRPr lang="zh-CN" altLang="en-US"/>
          </a:p>
        </p:txBody>
      </p:sp>
    </p:spTree>
    <p:extLst>
      <p:ext uri="{BB962C8B-B14F-4D97-AF65-F5344CB8AC3E}">
        <p14:creationId xmlns:p14="http://schemas.microsoft.com/office/powerpoint/2010/main" val="359385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19</a:t>
            </a:fld>
            <a:endParaRPr lang="zh-CN" altLang="en-US"/>
          </a:p>
        </p:txBody>
      </p:sp>
    </p:spTree>
    <p:extLst>
      <p:ext uri="{BB962C8B-B14F-4D97-AF65-F5344CB8AC3E}">
        <p14:creationId xmlns:p14="http://schemas.microsoft.com/office/powerpoint/2010/main" val="3323148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18A103-BD95-4901-A3A0-25E693BAFCC1}" type="slidenum">
              <a:rPr lang="zh-CN" altLang="en-US" smtClean="0"/>
              <a:t>20</a:t>
            </a:fld>
            <a:endParaRPr lang="zh-CN" altLang="en-US"/>
          </a:p>
        </p:txBody>
      </p:sp>
    </p:spTree>
    <p:extLst>
      <p:ext uri="{BB962C8B-B14F-4D97-AF65-F5344CB8AC3E}">
        <p14:creationId xmlns:p14="http://schemas.microsoft.com/office/powerpoint/2010/main" val="271029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10EC992-F4C7-4AA4-9168-70333AF72A2E}" type="datetime1">
              <a:rPr lang="zh-CN" altLang="en-US" smtClean="0"/>
              <a:t>2017/11/14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B6D695-64AF-4C67-848E-0B92297E58E6}" type="datetime1">
              <a:rPr lang="zh-CN" altLang="en-US" smtClean="0"/>
              <a:t>2017/11/14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B1BEC7-E777-4A4E-9439-B3B357E1BCFF}" type="datetime1">
              <a:rPr lang="zh-CN" altLang="en-US" smtClean="0"/>
              <a:t>2017/11/14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123478"/>
            <a:ext cx="8229600" cy="576064"/>
          </a:xfrm>
        </p:spPr>
        <p:txBody>
          <a:bodyPr>
            <a:normAutofit/>
          </a:bodyPr>
          <a:lstStyle>
            <a:lvl1pPr algn="ctr">
              <a:defRPr sz="2800" b="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987574"/>
            <a:ext cx="8229600" cy="3535041"/>
          </a:xfrm>
        </p:spPr>
        <p:txBody>
          <a:bodyPr>
            <a:normAutofit/>
          </a:bodyPr>
          <a:lstStyle>
            <a:lvl1pPr>
              <a:defRPr sz="2400"/>
            </a:lvl1pPr>
            <a:lvl2pPr>
              <a:defRPr sz="2000"/>
            </a:lvl2pPr>
            <a:lvl3pPr>
              <a:defRPr sz="1800"/>
            </a:lvl3pPr>
            <a:lvl4pPr>
              <a:defRPr sz="1600"/>
            </a:lvl4pPr>
            <a:lvl5pPr>
              <a:defRPr sz="16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E41AFF0A-0C0A-4564-AC55-A1F58D5AAF85}" type="datetime1">
              <a:rPr lang="zh-CN" altLang="en-US" smtClean="0"/>
              <a:t>2017/11/14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8" name="直接连接符 7"/>
          <p:cNvCxnSpPr/>
          <p:nvPr userDrawn="1"/>
        </p:nvCxnSpPr>
        <p:spPr>
          <a:xfrm>
            <a:off x="0" y="843558"/>
            <a:ext cx="9144000" cy="0"/>
          </a:xfrm>
          <a:prstGeom prst="line">
            <a:avLst/>
          </a:prstGeom>
          <a:ln>
            <a:solidFill>
              <a:srgbClr val="33CCFF"/>
            </a:solidFill>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D71C2B9-B46F-4F2A-B6EC-A22C959A348E}" type="datetime1">
              <a:rPr lang="zh-CN" altLang="en-US" smtClean="0"/>
              <a:t>2017/11/14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237522E-0DB7-496E-B58E-21F1B943419E}" type="datetime1">
              <a:rPr lang="zh-CN" altLang="en-US" smtClean="0"/>
              <a:t>2017/11/14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20BAC00-AF53-4692-80FC-EF1496CD87DE}" type="datetime1">
              <a:rPr lang="zh-CN" altLang="en-US" smtClean="0"/>
              <a:t>2017/11/14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C8F9833-AABB-4D8F-9079-2821C1FFB1E4}" type="datetime1">
              <a:rPr lang="zh-CN" altLang="en-US" smtClean="0"/>
              <a:t>2017/11/14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828FE4-6DC7-4723-8AFA-A00630D49BC5}" type="datetime1">
              <a:rPr lang="zh-CN" altLang="en-US" smtClean="0"/>
              <a:t>2017/11/14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4F87D0F-3A48-46F6-9746-2599F361F3B7}" type="datetime1">
              <a:rPr lang="zh-CN" altLang="en-US" smtClean="0"/>
              <a:t>2017/11/14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8D00714-2452-4409-9D5D-E514A7352C73}" type="datetime1">
              <a:rPr lang="zh-CN" altLang="en-US" smtClean="0"/>
              <a:t>2017/11/14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A052BAB-F372-4954-93FA-15D8EB02FC41}" type="datetime1">
              <a:rPr lang="zh-CN" altLang="en-US" smtClean="0"/>
              <a:t>2017/11/14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yuechen.m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yuechen.me/"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6000" b="-6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79512" y="1563638"/>
            <a:ext cx="8784976" cy="1102519"/>
          </a:xfrm>
        </p:spPr>
        <p:txBody>
          <a:bodyPr>
            <a:normAutofit/>
          </a:bodyPr>
          <a:lstStyle/>
          <a:p>
            <a:r>
              <a:rPr lang="en-US" altLang="zh-CN" sz="2400" b="1" dirty="0"/>
              <a:t>Securing Systems by Threat Mitigation and Adaptive Live </a:t>
            </a:r>
            <a:r>
              <a:rPr lang="en-US" altLang="zh-CN" sz="2400" b="1" dirty="0" smtClean="0"/>
              <a:t>Patching</a:t>
            </a:r>
            <a:endParaRPr lang="zh-CN" altLang="en-US" sz="2400" dirty="0"/>
          </a:p>
        </p:txBody>
      </p:sp>
      <p:sp>
        <p:nvSpPr>
          <p:cNvPr id="3" name="副标题 2"/>
          <p:cNvSpPr>
            <a:spLocks noGrp="1"/>
          </p:cNvSpPr>
          <p:nvPr>
            <p:ph type="subTitle" idx="1"/>
          </p:nvPr>
        </p:nvSpPr>
        <p:spPr>
          <a:xfrm>
            <a:off x="2915816" y="2810173"/>
            <a:ext cx="3312368" cy="792088"/>
          </a:xfrm>
        </p:spPr>
        <p:txBody>
          <a:bodyPr>
            <a:normAutofit/>
          </a:bodyPr>
          <a:lstStyle/>
          <a:p>
            <a:r>
              <a:rPr lang="en-US" altLang="zh-CN" sz="2000" dirty="0">
                <a:solidFill>
                  <a:schemeClr val="tx1"/>
                </a:solidFill>
              </a:rPr>
              <a:t>Yue </a:t>
            </a:r>
            <a:r>
              <a:rPr lang="en-US" altLang="zh-CN" sz="2000" dirty="0" smtClean="0">
                <a:solidFill>
                  <a:schemeClr val="tx1"/>
                </a:solidFill>
              </a:rPr>
              <a:t>Chen</a:t>
            </a:r>
          </a:p>
          <a:p>
            <a:r>
              <a:rPr lang="en-US" altLang="zh-CN" sz="1600" dirty="0" smtClean="0">
                <a:solidFill>
                  <a:schemeClr val="tx1"/>
                </a:solidFill>
                <a:hlinkClick r:id="rId4"/>
              </a:rPr>
              <a:t>http://YueChen.me</a:t>
            </a:r>
            <a:endParaRPr lang="zh-CN" altLang="en-US" sz="1600" dirty="0">
              <a:solidFill>
                <a:schemeClr val="tx1"/>
              </a:solidFill>
            </a:endParaRPr>
          </a:p>
        </p:txBody>
      </p:sp>
      <p:pic>
        <p:nvPicPr>
          <p:cNvPr id="1028" name="Picture 4" descr="http://unicomm.fsu.edu/_/img/fsu-seals/3d/fsu-seal-3d-300x1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560" y="-20538"/>
            <a:ext cx="1959712" cy="1045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1119" y="144964"/>
            <a:ext cx="3861763" cy="338554"/>
          </a:xfrm>
          <a:prstGeom prst="rect">
            <a:avLst/>
          </a:prstGeom>
          <a:noFill/>
        </p:spPr>
        <p:txBody>
          <a:bodyPr wrap="none" rtlCol="0">
            <a:spAutoFit/>
          </a:bodyPr>
          <a:lstStyle/>
          <a:p>
            <a:pPr algn="ctr"/>
            <a:r>
              <a:rPr lang="en-US" altLang="zh-CN" sz="1600" dirty="0"/>
              <a:t>CIS 5935 Introductory Seminar on </a:t>
            </a:r>
            <a:r>
              <a:rPr lang="en-US" altLang="zh-CN" sz="1600" dirty="0" smtClean="0"/>
              <a:t>Research</a:t>
            </a:r>
            <a:endParaRPr lang="zh-CN" altLang="en-US" sz="1600" dirty="0"/>
          </a:p>
        </p:txBody>
      </p:sp>
    </p:spTree>
    <p:extLst>
      <p:ext uri="{BB962C8B-B14F-4D97-AF65-F5344CB8AC3E}">
        <p14:creationId xmlns:p14="http://schemas.microsoft.com/office/powerpoint/2010/main" val="3521457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51671"/>
            <a:ext cx="7772400" cy="1440160"/>
          </a:xfrm>
        </p:spPr>
        <p:txBody>
          <a:bodyPr>
            <a:normAutofit/>
          </a:bodyPr>
          <a:lstStyle/>
          <a:p>
            <a:r>
              <a:rPr lang="en-US" altLang="zh-CN" dirty="0" smtClean="0"/>
              <a:t>Protect your PC</a:t>
            </a:r>
            <a:br>
              <a:rPr lang="en-US" altLang="zh-CN" dirty="0" smtClean="0"/>
            </a:br>
            <a:r>
              <a:rPr lang="en-US" altLang="zh-CN" sz="2800" dirty="0" smtClean="0">
                <a:solidFill>
                  <a:schemeClr val="tx1">
                    <a:lumMod val="50000"/>
                    <a:lumOff val="50000"/>
                  </a:schemeClr>
                </a:solidFill>
              </a:rPr>
              <a:t>technically</a:t>
            </a:r>
            <a:endParaRPr lang="zh-CN" altLang="en-US" sz="2800" dirty="0">
              <a:solidFill>
                <a:schemeClr val="tx1">
                  <a:lumMod val="50000"/>
                  <a:lumOff val="50000"/>
                </a:schemeClr>
              </a:solidFill>
            </a:endParaRPr>
          </a:p>
        </p:txBody>
      </p:sp>
    </p:spTree>
    <p:extLst>
      <p:ext uri="{BB962C8B-B14F-4D97-AF65-F5344CB8AC3E}">
        <p14:creationId xmlns:p14="http://schemas.microsoft.com/office/powerpoint/2010/main" val="3110475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Cold Boot Attack – Protection</a:t>
            </a:r>
            <a:endParaRPr lang="zh-CN" altLang="en-US" dirty="0"/>
          </a:p>
        </p:txBody>
      </p:sp>
      <p:sp>
        <p:nvSpPr>
          <p:cNvPr id="3" name="内容占位符 2"/>
          <p:cNvSpPr>
            <a:spLocks noGrp="1"/>
          </p:cNvSpPr>
          <p:nvPr>
            <p:ph idx="1"/>
          </p:nvPr>
        </p:nvSpPr>
        <p:spPr>
          <a:xfrm>
            <a:off x="457200" y="987575"/>
            <a:ext cx="8229600" cy="576064"/>
          </a:xfrm>
        </p:spPr>
        <p:txBody>
          <a:bodyPr/>
          <a:lstStyle/>
          <a:p>
            <a:r>
              <a:rPr lang="en-US" altLang="zh-CN" dirty="0"/>
              <a:t>Sensitive memory content in plaintext can be extracted easily</a:t>
            </a:r>
            <a:endParaRPr lang="zh-CN" altLang="en-US" dirty="0"/>
          </a:p>
        </p:txBody>
      </p:sp>
      <p:sp>
        <p:nvSpPr>
          <p:cNvPr id="6" name="矩形 5"/>
          <p:cNvSpPr/>
          <p:nvPr/>
        </p:nvSpPr>
        <p:spPr>
          <a:xfrm>
            <a:off x="1604247" y="3507854"/>
            <a:ext cx="2016224" cy="528092"/>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200" dirty="0" smtClean="0">
                <a:solidFill>
                  <a:schemeClr val="tx1"/>
                </a:solidFill>
              </a:rPr>
              <a:t>Memory</a:t>
            </a:r>
            <a:endParaRPr lang="en-US" altLang="zh-CN" dirty="0" smtClean="0">
              <a:solidFill>
                <a:schemeClr val="tx1"/>
              </a:solidFill>
            </a:endParaRPr>
          </a:p>
          <a:p>
            <a:pPr algn="ctr"/>
            <a:r>
              <a:rPr lang="en-US" altLang="zh-CN" dirty="0" smtClean="0">
                <a:solidFill>
                  <a:schemeClr val="tx1"/>
                </a:solidFill>
              </a:rPr>
              <a:t>“Secret Message”</a:t>
            </a:r>
            <a:endParaRPr lang="zh-CN" altLang="en-US" dirty="0">
              <a:solidFill>
                <a:schemeClr val="tx1"/>
              </a:solidFill>
            </a:endParaRPr>
          </a:p>
        </p:txBody>
      </p:sp>
      <p:grpSp>
        <p:nvGrpSpPr>
          <p:cNvPr id="9" name="组合 8"/>
          <p:cNvGrpSpPr/>
          <p:nvPr/>
        </p:nvGrpSpPr>
        <p:grpSpPr>
          <a:xfrm>
            <a:off x="1251064" y="1910034"/>
            <a:ext cx="6641872" cy="1597820"/>
            <a:chOff x="1201338" y="1910034"/>
            <a:chExt cx="6641872" cy="1597820"/>
          </a:xfrm>
        </p:grpSpPr>
        <p:pic>
          <p:nvPicPr>
            <p:cNvPr id="1026" name="Picture 2" descr="https://upload.wikimedia.org/wikipedia/commons/d/d4/Devicetemplates_laptop-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338" y="1910034"/>
              <a:ext cx="2722590" cy="15978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pload.wikimedia.org/wikipedia/commons/d/d4/Devicetemplates_laptop-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620" y="1910034"/>
              <a:ext cx="2722590" cy="159782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矩形 9"/>
          <p:cNvSpPr/>
          <p:nvPr/>
        </p:nvSpPr>
        <p:spPr>
          <a:xfrm>
            <a:off x="5701477" y="2490450"/>
            <a:ext cx="1660326" cy="338554"/>
          </a:xfrm>
          <a:prstGeom prst="rect">
            <a:avLst/>
          </a:prstGeom>
        </p:spPr>
        <p:txBody>
          <a:bodyPr wrap="none">
            <a:spAutoFit/>
          </a:bodyPr>
          <a:lstStyle/>
          <a:p>
            <a:pPr algn="ctr"/>
            <a:r>
              <a:rPr lang="en-US" altLang="zh-CN" sz="1600" dirty="0"/>
              <a:t>“Secret Message”</a:t>
            </a:r>
            <a:endParaRPr lang="zh-CN" altLang="en-US" sz="1600" dirty="0"/>
          </a:p>
        </p:txBody>
      </p:sp>
    </p:spTree>
    <p:extLst>
      <p:ext uri="{BB962C8B-B14F-4D97-AF65-F5344CB8AC3E}">
        <p14:creationId xmlns:p14="http://schemas.microsoft.com/office/powerpoint/2010/main" val="40086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88889E-6 2.93428E-6 L 0.42691 2.93428E-6 " pathEditMode="relative" rAng="0" ptsTypes="AA">
                                      <p:cBhvr>
                                        <p:cTn id="6" dur="2000" fill="hold"/>
                                        <p:tgtEl>
                                          <p:spTgt spid="6"/>
                                        </p:tgtEl>
                                        <p:attrNameLst>
                                          <p:attrName>ppt_x</p:attrName>
                                          <p:attrName>ppt_y</p:attrName>
                                        </p:attrNameLst>
                                      </p:cBhvr>
                                      <p:rCtr x="21337" y="0"/>
                                    </p:animMotion>
                                  </p:childTnLst>
                                </p:cTn>
                              </p:par>
                            </p:childTnLst>
                          </p:cTn>
                        </p:par>
                        <p:par>
                          <p:cTn id="7" fill="hold">
                            <p:stCondLst>
                              <p:cond delay="2000"/>
                            </p:stCondLst>
                            <p:childTnLst>
                              <p:par>
                                <p:cTn id="8" presetID="1" presetClass="entr" presetSubtype="0" fill="hold" grpId="0" nodeType="afterEffect">
                                  <p:stCondLst>
                                    <p:cond delay="75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Our </a:t>
            </a:r>
            <a:r>
              <a:rPr lang="en-US" altLang="zh-CN" dirty="0"/>
              <a:t>Solution – </a:t>
            </a:r>
            <a:r>
              <a:rPr lang="en-US" altLang="zh-CN" dirty="0" smtClean="0"/>
              <a:t>EncExec</a:t>
            </a:r>
            <a:endParaRPr lang="zh-CN" altLang="en-US" dirty="0"/>
          </a:p>
        </p:txBody>
      </p:sp>
      <p:sp>
        <p:nvSpPr>
          <p:cNvPr id="3" name="内容占位符 2"/>
          <p:cNvSpPr>
            <a:spLocks noGrp="1"/>
          </p:cNvSpPr>
          <p:nvPr>
            <p:ph idx="1"/>
          </p:nvPr>
        </p:nvSpPr>
        <p:spPr>
          <a:xfrm>
            <a:off x="457200" y="987575"/>
            <a:ext cx="8229600" cy="576064"/>
          </a:xfrm>
        </p:spPr>
        <p:txBody>
          <a:bodyPr/>
          <a:lstStyle/>
          <a:p>
            <a:r>
              <a:rPr lang="en-US" altLang="zh-CN" dirty="0" smtClean="0"/>
              <a:t>Sensitive memory content cannot be read with encryption</a:t>
            </a:r>
            <a:endParaRPr lang="zh-CN" altLang="en-US" dirty="0"/>
          </a:p>
        </p:txBody>
      </p:sp>
      <p:sp>
        <p:nvSpPr>
          <p:cNvPr id="6" name="矩形 5"/>
          <p:cNvSpPr/>
          <p:nvPr/>
        </p:nvSpPr>
        <p:spPr>
          <a:xfrm>
            <a:off x="1604247" y="3507854"/>
            <a:ext cx="2016224" cy="528092"/>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200" dirty="0" smtClean="0">
                <a:solidFill>
                  <a:schemeClr val="tx1"/>
                </a:solidFill>
              </a:rPr>
              <a:t>Memory</a:t>
            </a:r>
            <a:endParaRPr lang="en-US" altLang="zh-CN" dirty="0" smtClean="0">
              <a:solidFill>
                <a:schemeClr val="tx1"/>
              </a:solidFill>
            </a:endParaRPr>
          </a:p>
          <a:p>
            <a:pPr algn="ctr"/>
            <a:r>
              <a:rPr lang="en-US" altLang="zh-CN" dirty="0" smtClean="0">
                <a:solidFill>
                  <a:schemeClr val="tx1"/>
                </a:solidFill>
              </a:rPr>
              <a:t>“XXXXXXXXXXXX”</a:t>
            </a:r>
            <a:endParaRPr lang="zh-CN" altLang="en-US" dirty="0">
              <a:solidFill>
                <a:schemeClr val="tx1"/>
              </a:solidFill>
            </a:endParaRPr>
          </a:p>
        </p:txBody>
      </p:sp>
      <p:grpSp>
        <p:nvGrpSpPr>
          <p:cNvPr id="9" name="组合 8"/>
          <p:cNvGrpSpPr/>
          <p:nvPr/>
        </p:nvGrpSpPr>
        <p:grpSpPr>
          <a:xfrm>
            <a:off x="1251064" y="1910034"/>
            <a:ext cx="6641872" cy="1597820"/>
            <a:chOff x="1201338" y="1910034"/>
            <a:chExt cx="6641872" cy="1597820"/>
          </a:xfrm>
        </p:grpSpPr>
        <p:pic>
          <p:nvPicPr>
            <p:cNvPr id="1026" name="Picture 2" descr="https://upload.wikimedia.org/wikipedia/commons/d/d4/Devicetemplates_laptop-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338" y="1910034"/>
              <a:ext cx="2722590" cy="15978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pload.wikimedia.org/wikipedia/commons/d/d4/Devicetemplates_laptop-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620" y="1910034"/>
              <a:ext cx="2722590" cy="159782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矩形 9"/>
          <p:cNvSpPr/>
          <p:nvPr/>
        </p:nvSpPr>
        <p:spPr>
          <a:xfrm>
            <a:off x="6210879" y="2490450"/>
            <a:ext cx="641522" cy="338554"/>
          </a:xfrm>
          <a:prstGeom prst="rect">
            <a:avLst/>
          </a:prstGeom>
        </p:spPr>
        <p:txBody>
          <a:bodyPr wrap="none">
            <a:spAutoFit/>
          </a:bodyPr>
          <a:lstStyle/>
          <a:p>
            <a:pPr algn="ct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 ?</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26725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88889E-6 2.93428E-6 L 0.42691 2.93428E-6 " pathEditMode="relative" rAng="0" ptsTypes="AA">
                                      <p:cBhvr>
                                        <p:cTn id="6" dur="2000" fill="hold"/>
                                        <p:tgtEl>
                                          <p:spTgt spid="6"/>
                                        </p:tgtEl>
                                        <p:attrNameLst>
                                          <p:attrName>ppt_x</p:attrName>
                                          <p:attrName>ppt_y</p:attrName>
                                        </p:attrNameLst>
                                      </p:cBhvr>
                                      <p:rCtr x="21337" y="0"/>
                                    </p:animMotion>
                                  </p:childTnLst>
                                </p:cTn>
                              </p:par>
                            </p:childTnLst>
                          </p:cTn>
                        </p:par>
                        <p:par>
                          <p:cTn id="7" fill="hold">
                            <p:stCondLst>
                              <p:cond delay="2000"/>
                            </p:stCondLst>
                            <p:childTnLst>
                              <p:par>
                                <p:cTn id="8" presetID="1" presetClass="entr" presetSubtype="0" fill="hold" grpId="0" nodeType="afterEffect">
                                  <p:stCondLst>
                                    <p:cond delay="75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EncExec – Overview</a:t>
            </a:r>
            <a:endParaRPr lang="zh-CN" altLang="en-US" dirty="0"/>
          </a:p>
        </p:txBody>
      </p:sp>
      <p:sp>
        <p:nvSpPr>
          <p:cNvPr id="3" name="内容占位符 2"/>
          <p:cNvSpPr>
            <a:spLocks noGrp="1"/>
          </p:cNvSpPr>
          <p:nvPr>
            <p:ph idx="1"/>
          </p:nvPr>
        </p:nvSpPr>
        <p:spPr>
          <a:xfrm>
            <a:off x="457200" y="987575"/>
            <a:ext cx="8229600" cy="1512168"/>
          </a:xfrm>
        </p:spPr>
        <p:txBody>
          <a:bodyPr/>
          <a:lstStyle/>
          <a:p>
            <a:r>
              <a:rPr lang="en-US" altLang="zh-CN" sz="2000" dirty="0"/>
              <a:t>Data in memory </a:t>
            </a:r>
            <a:r>
              <a:rPr lang="en-US" altLang="zh-CN" sz="2000" dirty="0">
                <a:solidFill>
                  <a:srgbClr val="0000FF"/>
                </a:solidFill>
              </a:rPr>
              <a:t>always</a:t>
            </a:r>
            <a:r>
              <a:rPr lang="en-US" altLang="zh-CN" sz="2000" dirty="0"/>
              <a:t> </a:t>
            </a:r>
            <a:r>
              <a:rPr lang="en-US" altLang="zh-CN" sz="2000" dirty="0" smtClean="0">
                <a:solidFill>
                  <a:srgbClr val="0000FF"/>
                </a:solidFill>
              </a:rPr>
              <a:t>encrypted</a:t>
            </a:r>
            <a:endParaRPr lang="en-US" altLang="zh-CN" sz="2000" dirty="0"/>
          </a:p>
          <a:p>
            <a:pPr>
              <a:buClr>
                <a:schemeClr val="tx1"/>
              </a:buClr>
            </a:pPr>
            <a:r>
              <a:rPr lang="en-US" altLang="zh-CN" sz="2000" dirty="0">
                <a:solidFill>
                  <a:srgbClr val="0000FF"/>
                </a:solidFill>
              </a:rPr>
              <a:t>Decrypted</a:t>
            </a:r>
            <a:r>
              <a:rPr lang="en-US" altLang="zh-CN" sz="2000" dirty="0" smtClean="0"/>
              <a:t> </a:t>
            </a:r>
            <a:r>
              <a:rPr lang="en-US" altLang="zh-CN" sz="2000" dirty="0"/>
              <a:t>into the </a:t>
            </a:r>
            <a:r>
              <a:rPr lang="en-US" altLang="zh-CN" sz="2000" dirty="0" smtClean="0"/>
              <a:t>cache</a:t>
            </a:r>
            <a:r>
              <a:rPr lang="en-US" altLang="zh-CN" sz="2000" dirty="0" smtClean="0">
                <a:solidFill>
                  <a:srgbClr val="0000FF"/>
                </a:solidFill>
              </a:rPr>
              <a:t> </a:t>
            </a:r>
            <a:r>
              <a:rPr lang="en-US" altLang="zh-CN" sz="2000" dirty="0">
                <a:solidFill>
                  <a:srgbClr val="0000FF"/>
                </a:solidFill>
              </a:rPr>
              <a:t>only when accessed</a:t>
            </a:r>
          </a:p>
          <a:p>
            <a:r>
              <a:rPr lang="en-US" altLang="zh-CN" sz="2000" dirty="0"/>
              <a:t>Use </a:t>
            </a:r>
            <a:r>
              <a:rPr lang="en-US" altLang="zh-CN" sz="2000" dirty="0">
                <a:solidFill>
                  <a:srgbClr val="0000FF"/>
                </a:solidFill>
              </a:rPr>
              <a:t>reserved</a:t>
            </a:r>
            <a:r>
              <a:rPr lang="en-US" altLang="zh-CN" sz="2000" dirty="0"/>
              <a:t> cache as a window over protected data</a:t>
            </a:r>
          </a:p>
          <a:p>
            <a:pPr lvl="1"/>
            <a:r>
              <a:rPr lang="en-US" altLang="zh-CN" sz="1800" dirty="0"/>
              <a:t>Use L3 (instead of L1 or L2) cache to minimize performance impact</a:t>
            </a:r>
          </a:p>
          <a:p>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13</a:t>
            </a:fld>
            <a:endParaRPr lang="zh-CN" alt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578811"/>
            <a:ext cx="3744417" cy="215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158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EncExec – Overview</a:t>
            </a:r>
            <a:endParaRPr lang="zh-CN" altLang="en-US" dirty="0"/>
          </a:p>
        </p:txBody>
      </p:sp>
      <p:sp>
        <p:nvSpPr>
          <p:cNvPr id="3" name="内容占位符 2"/>
          <p:cNvSpPr>
            <a:spLocks noGrp="1"/>
          </p:cNvSpPr>
          <p:nvPr>
            <p:ph idx="1"/>
          </p:nvPr>
        </p:nvSpPr>
        <p:spPr>
          <a:xfrm>
            <a:off x="457200" y="987575"/>
            <a:ext cx="8229600" cy="1512168"/>
          </a:xfrm>
        </p:spPr>
        <p:txBody>
          <a:bodyPr/>
          <a:lstStyle/>
          <a:p>
            <a:pPr marL="342900" lvl="1" indent="-342900">
              <a:buFont typeface="Arial" pitchFamily="34" charset="0"/>
              <a:buChar char="•"/>
            </a:pPr>
            <a:r>
              <a:rPr lang="en-US" altLang="zh-CN" dirty="0"/>
              <a:t>Decrypted data will </a:t>
            </a:r>
            <a:r>
              <a:rPr lang="en-US" altLang="zh-CN" i="1" dirty="0">
                <a:solidFill>
                  <a:srgbClr val="0000FF"/>
                </a:solidFill>
              </a:rPr>
              <a:t>never </a:t>
            </a:r>
            <a:r>
              <a:rPr lang="en-US" altLang="zh-CN" dirty="0">
                <a:solidFill>
                  <a:srgbClr val="0000FF"/>
                </a:solidFill>
              </a:rPr>
              <a:t>be evicted </a:t>
            </a:r>
            <a:r>
              <a:rPr lang="en-US" altLang="zh-CN" dirty="0"/>
              <a:t>to memory (</a:t>
            </a:r>
            <a:r>
              <a:rPr lang="en-US" altLang="zh-CN" sz="1800" dirty="0">
                <a:solidFill>
                  <a:srgbClr val="0000FF"/>
                </a:solidFill>
              </a:rPr>
              <a:t>no cache conflict</a:t>
            </a:r>
            <a:r>
              <a:rPr lang="en-US" altLang="zh-CN" dirty="0"/>
              <a:t>)</a:t>
            </a:r>
          </a:p>
          <a:p>
            <a:pPr lvl="1"/>
            <a:r>
              <a:rPr lang="en-US" altLang="zh-CN" sz="1800" dirty="0"/>
              <a:t>Extend kernel’s virtual memory management to strictly control access</a:t>
            </a:r>
          </a:p>
          <a:p>
            <a:pPr lvl="1"/>
            <a:r>
              <a:rPr lang="en-US" altLang="zh-CN" sz="1800" dirty="0"/>
              <a:t>Only data in the window are mapped in the address space</a:t>
            </a:r>
          </a:p>
          <a:p>
            <a:pPr lvl="1"/>
            <a:r>
              <a:rPr lang="en-US" altLang="zh-CN" sz="1800" dirty="0"/>
              <a:t>If more data than window size -&gt; page </a:t>
            </a:r>
            <a:r>
              <a:rPr lang="en-US" altLang="zh-CN" sz="1800" dirty="0" smtClean="0"/>
              <a:t>replacement</a:t>
            </a:r>
            <a:endParaRPr lang="en-US" altLang="zh-CN" sz="1800"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14</a:t>
            </a:fld>
            <a:endParaRPr lang="zh-CN" alt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578811"/>
            <a:ext cx="3744417" cy="215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713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Design: Key Techniques</a:t>
            </a:r>
            <a:endParaRPr lang="zh-CN" altLang="en-US" dirty="0"/>
          </a:p>
        </p:txBody>
      </p:sp>
      <p:sp>
        <p:nvSpPr>
          <p:cNvPr id="3" name="内容占位符 2"/>
          <p:cNvSpPr>
            <a:spLocks noGrp="1"/>
          </p:cNvSpPr>
          <p:nvPr>
            <p:ph idx="1"/>
          </p:nvPr>
        </p:nvSpPr>
        <p:spPr/>
        <p:txBody>
          <a:bodyPr>
            <a:normAutofit/>
          </a:bodyPr>
          <a:lstStyle/>
          <a:p>
            <a:r>
              <a:rPr lang="en-US" altLang="zh-CN" sz="2000" dirty="0"/>
              <a:t>Spatial </a:t>
            </a:r>
            <a:r>
              <a:rPr lang="en-US" altLang="zh-CN" sz="2000" dirty="0" smtClean="0"/>
              <a:t>cache reservation</a:t>
            </a:r>
          </a:p>
          <a:p>
            <a:pPr lvl="1"/>
            <a:r>
              <a:rPr lang="en-US" altLang="zh-CN" sz="1800" dirty="0"/>
              <a:t>R</a:t>
            </a:r>
            <a:r>
              <a:rPr lang="en-US" altLang="zh-CN" sz="1800" dirty="0" smtClean="0"/>
              <a:t>eserves </a:t>
            </a:r>
            <a:r>
              <a:rPr lang="en-US" altLang="zh-CN" sz="1800" dirty="0"/>
              <a:t>a small part of the L3 cache for its use</a:t>
            </a:r>
            <a:endParaRPr lang="en-US" altLang="zh-CN" sz="1800" dirty="0" smtClean="0"/>
          </a:p>
          <a:p>
            <a:r>
              <a:rPr lang="en-US" altLang="zh-CN" sz="2000" dirty="0"/>
              <a:t>Secure </a:t>
            </a:r>
            <a:r>
              <a:rPr lang="en-US" altLang="zh-CN" sz="2000" dirty="0" smtClean="0"/>
              <a:t>in-cache execution</a:t>
            </a:r>
          </a:p>
          <a:p>
            <a:pPr lvl="1"/>
            <a:r>
              <a:rPr lang="en-US" altLang="zh-CN" sz="1800" dirty="0"/>
              <a:t>D</a:t>
            </a:r>
            <a:r>
              <a:rPr lang="en-US" altLang="zh-CN" sz="1800" dirty="0" smtClean="0"/>
              <a:t>ata encrypted </a:t>
            </a:r>
            <a:r>
              <a:rPr lang="en-US" altLang="zh-CN" sz="1800" dirty="0"/>
              <a:t>in </a:t>
            </a:r>
            <a:r>
              <a:rPr lang="en-US" altLang="zh-CN" sz="1800" dirty="0" smtClean="0"/>
              <a:t>memory</a:t>
            </a:r>
            <a:r>
              <a:rPr lang="en-US" altLang="zh-CN" sz="1800" dirty="0"/>
              <a:t>, </a:t>
            </a:r>
            <a:r>
              <a:rPr lang="en-US" altLang="zh-CN" sz="1800" dirty="0" smtClean="0"/>
              <a:t>plaintext </a:t>
            </a:r>
            <a:r>
              <a:rPr lang="en-US" altLang="zh-CN" sz="1800" dirty="0"/>
              <a:t>view only </a:t>
            </a:r>
            <a:r>
              <a:rPr lang="en-US" altLang="zh-CN" sz="1800" dirty="0" smtClean="0"/>
              <a:t>in cache</a:t>
            </a:r>
            <a:endParaRPr lang="zh-CN" altLang="en-US" sz="1800" dirty="0"/>
          </a:p>
        </p:txBody>
      </p:sp>
    </p:spTree>
    <p:extLst>
      <p:ext uri="{BB962C8B-B14F-4D97-AF65-F5344CB8AC3E}">
        <p14:creationId xmlns:p14="http://schemas.microsoft.com/office/powerpoint/2010/main" val="1096498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CPU Cache </a:t>
            </a:r>
            <a:endParaRPr lang="zh-CN" altLang="en-US" dirty="0"/>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06401" y="1563638"/>
            <a:ext cx="5731198" cy="189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141929" y="3704133"/>
            <a:ext cx="2860142" cy="307777"/>
          </a:xfrm>
          <a:prstGeom prst="rect">
            <a:avLst/>
          </a:prstGeom>
        </p:spPr>
        <p:txBody>
          <a:bodyPr wrap="none">
            <a:spAutoFit/>
          </a:bodyPr>
          <a:lstStyle/>
          <a:p>
            <a:r>
              <a:rPr lang="it-IT" altLang="zh-CN" sz="1400" dirty="0"/>
              <a:t>Intel Core i7 </a:t>
            </a:r>
            <a:r>
              <a:rPr lang="en-US" altLang="zh-CN" sz="1400" dirty="0" smtClean="0"/>
              <a:t>4790 </a:t>
            </a:r>
            <a:r>
              <a:rPr lang="it-IT" altLang="zh-CN" sz="1400" dirty="0" smtClean="0"/>
              <a:t>cache </a:t>
            </a:r>
            <a:r>
              <a:rPr lang="it-IT" altLang="zh-CN" sz="1400" dirty="0"/>
              <a:t>architecture</a:t>
            </a:r>
            <a:endParaRPr lang="zh-CN" altLang="en-US" sz="1400" dirty="0"/>
          </a:p>
        </p:txBody>
      </p:sp>
    </p:spTree>
    <p:extLst>
      <p:ext uri="{BB962C8B-B14F-4D97-AF65-F5344CB8AC3E}">
        <p14:creationId xmlns:p14="http://schemas.microsoft.com/office/powerpoint/2010/main" val="1430646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CPU Cache </a:t>
            </a:r>
            <a:endParaRPr lang="zh-CN" altLang="en-US"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131590"/>
            <a:ext cx="5087282" cy="2874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547664" y="4155926"/>
            <a:ext cx="6048672" cy="307777"/>
          </a:xfrm>
          <a:prstGeom prst="rect">
            <a:avLst/>
          </a:prstGeom>
        </p:spPr>
        <p:txBody>
          <a:bodyPr wrap="square">
            <a:spAutoFit/>
          </a:bodyPr>
          <a:lstStyle/>
          <a:p>
            <a:pPr algn="ctr"/>
            <a:r>
              <a:rPr lang="en-US" altLang="zh-CN" sz="1400" dirty="0"/>
              <a:t>2-way set-associative cache, 8 cache lines in 4 sets. Each cache line </a:t>
            </a:r>
            <a:r>
              <a:rPr lang="en-US" altLang="zh-CN" sz="1400" dirty="0" smtClean="0"/>
              <a:t>has </a:t>
            </a:r>
            <a:r>
              <a:rPr lang="en-US" altLang="zh-CN" sz="1400" dirty="0"/>
              <a:t>16 bytes.</a:t>
            </a:r>
            <a:endParaRPr lang="zh-CN" altLang="en-US" sz="1400" dirty="0"/>
          </a:p>
        </p:txBody>
      </p:sp>
    </p:spTree>
    <p:extLst>
      <p:ext uri="{BB962C8B-B14F-4D97-AF65-F5344CB8AC3E}">
        <p14:creationId xmlns:p14="http://schemas.microsoft.com/office/powerpoint/2010/main" val="2663482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Design: Spatial Cache </a:t>
            </a:r>
            <a:r>
              <a:rPr lang="en-US" altLang="zh-CN" dirty="0"/>
              <a:t>R</a:t>
            </a:r>
            <a:r>
              <a:rPr lang="en-US" altLang="zh-CN" dirty="0" smtClean="0"/>
              <a:t>eservation</a:t>
            </a:r>
            <a:endParaRPr lang="zh-CN" altLang="en-US" dirty="0"/>
          </a:p>
        </p:txBody>
      </p:sp>
      <p:sp>
        <p:nvSpPr>
          <p:cNvPr id="53" name="Rectangle 4"/>
          <p:cNvSpPr>
            <a:spLocks noChangeArrowheads="1"/>
          </p:cNvSpPr>
          <p:nvPr/>
        </p:nvSpPr>
        <p:spPr bwMode="auto">
          <a:xfrm>
            <a:off x="243628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04</a:t>
            </a:r>
          </a:p>
        </p:txBody>
      </p:sp>
      <p:sp>
        <p:nvSpPr>
          <p:cNvPr id="54" name="Rectangle 5"/>
          <p:cNvSpPr>
            <a:spLocks noChangeArrowheads="1"/>
          </p:cNvSpPr>
          <p:nvPr/>
        </p:nvSpPr>
        <p:spPr bwMode="auto">
          <a:xfrm>
            <a:off x="2195643"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00</a:t>
            </a:r>
          </a:p>
        </p:txBody>
      </p:sp>
      <p:sp>
        <p:nvSpPr>
          <p:cNvPr id="55" name="Rectangle 6"/>
          <p:cNvSpPr>
            <a:spLocks noChangeArrowheads="1"/>
          </p:cNvSpPr>
          <p:nvPr/>
        </p:nvSpPr>
        <p:spPr bwMode="auto">
          <a:xfrm>
            <a:off x="26769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08</a:t>
            </a:r>
          </a:p>
        </p:txBody>
      </p:sp>
      <p:sp>
        <p:nvSpPr>
          <p:cNvPr id="56" name="Rectangle 7"/>
          <p:cNvSpPr>
            <a:spLocks noChangeArrowheads="1"/>
          </p:cNvSpPr>
          <p:nvPr/>
        </p:nvSpPr>
        <p:spPr bwMode="auto">
          <a:xfrm>
            <a:off x="29175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0C</a:t>
            </a:r>
          </a:p>
        </p:txBody>
      </p:sp>
      <p:sp>
        <p:nvSpPr>
          <p:cNvPr id="57" name="Rectangle 8"/>
          <p:cNvSpPr>
            <a:spLocks noChangeArrowheads="1"/>
          </p:cNvSpPr>
          <p:nvPr/>
        </p:nvSpPr>
        <p:spPr bwMode="auto">
          <a:xfrm>
            <a:off x="3158218"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10</a:t>
            </a:r>
          </a:p>
        </p:txBody>
      </p:sp>
      <p:sp>
        <p:nvSpPr>
          <p:cNvPr id="58" name="Rectangle 9"/>
          <p:cNvSpPr>
            <a:spLocks noChangeArrowheads="1"/>
          </p:cNvSpPr>
          <p:nvPr/>
        </p:nvSpPr>
        <p:spPr bwMode="auto">
          <a:xfrm>
            <a:off x="3398862"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14</a:t>
            </a:r>
          </a:p>
        </p:txBody>
      </p:sp>
      <p:sp>
        <p:nvSpPr>
          <p:cNvPr id="59" name="Rectangle 10"/>
          <p:cNvSpPr>
            <a:spLocks noChangeArrowheads="1"/>
          </p:cNvSpPr>
          <p:nvPr/>
        </p:nvSpPr>
        <p:spPr bwMode="auto">
          <a:xfrm>
            <a:off x="363950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18</a:t>
            </a:r>
          </a:p>
        </p:txBody>
      </p:sp>
      <p:sp>
        <p:nvSpPr>
          <p:cNvPr id="60" name="Rectangle 11"/>
          <p:cNvSpPr>
            <a:spLocks noChangeArrowheads="1"/>
          </p:cNvSpPr>
          <p:nvPr/>
        </p:nvSpPr>
        <p:spPr bwMode="auto">
          <a:xfrm>
            <a:off x="388015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1C</a:t>
            </a:r>
          </a:p>
        </p:txBody>
      </p:sp>
      <p:sp>
        <p:nvSpPr>
          <p:cNvPr id="61" name="Rectangle 12"/>
          <p:cNvSpPr>
            <a:spLocks noChangeArrowheads="1"/>
          </p:cNvSpPr>
          <p:nvPr/>
        </p:nvSpPr>
        <p:spPr bwMode="auto">
          <a:xfrm>
            <a:off x="412079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20</a:t>
            </a:r>
          </a:p>
        </p:txBody>
      </p:sp>
      <p:sp>
        <p:nvSpPr>
          <p:cNvPr id="62" name="Rectangle 13"/>
          <p:cNvSpPr>
            <a:spLocks noChangeArrowheads="1"/>
          </p:cNvSpPr>
          <p:nvPr/>
        </p:nvSpPr>
        <p:spPr bwMode="auto">
          <a:xfrm>
            <a:off x="436143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24</a:t>
            </a:r>
          </a:p>
        </p:txBody>
      </p:sp>
      <p:sp>
        <p:nvSpPr>
          <p:cNvPr id="63" name="Rectangle 14"/>
          <p:cNvSpPr>
            <a:spLocks noChangeArrowheads="1"/>
          </p:cNvSpPr>
          <p:nvPr/>
        </p:nvSpPr>
        <p:spPr bwMode="auto">
          <a:xfrm>
            <a:off x="460208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28</a:t>
            </a:r>
          </a:p>
        </p:txBody>
      </p:sp>
      <p:sp>
        <p:nvSpPr>
          <p:cNvPr id="64" name="Rectangle 15"/>
          <p:cNvSpPr>
            <a:spLocks noChangeArrowheads="1"/>
          </p:cNvSpPr>
          <p:nvPr/>
        </p:nvSpPr>
        <p:spPr bwMode="auto">
          <a:xfrm>
            <a:off x="484272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2C</a:t>
            </a:r>
          </a:p>
        </p:txBody>
      </p:sp>
      <p:sp>
        <p:nvSpPr>
          <p:cNvPr id="65" name="Rectangle 16"/>
          <p:cNvSpPr>
            <a:spLocks noChangeArrowheads="1"/>
          </p:cNvSpPr>
          <p:nvPr/>
        </p:nvSpPr>
        <p:spPr bwMode="auto">
          <a:xfrm>
            <a:off x="5083369"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30</a:t>
            </a:r>
          </a:p>
        </p:txBody>
      </p:sp>
      <p:sp>
        <p:nvSpPr>
          <p:cNvPr id="66" name="Rectangle 17"/>
          <p:cNvSpPr>
            <a:spLocks noChangeArrowheads="1"/>
          </p:cNvSpPr>
          <p:nvPr/>
        </p:nvSpPr>
        <p:spPr bwMode="auto">
          <a:xfrm>
            <a:off x="5324013"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34</a:t>
            </a:r>
          </a:p>
        </p:txBody>
      </p:sp>
      <p:sp>
        <p:nvSpPr>
          <p:cNvPr id="67" name="Rectangle 18"/>
          <p:cNvSpPr>
            <a:spLocks noChangeArrowheads="1"/>
          </p:cNvSpPr>
          <p:nvPr/>
        </p:nvSpPr>
        <p:spPr bwMode="auto">
          <a:xfrm>
            <a:off x="556465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38</a:t>
            </a:r>
          </a:p>
        </p:txBody>
      </p:sp>
      <p:sp>
        <p:nvSpPr>
          <p:cNvPr id="68" name="Rectangle 19"/>
          <p:cNvSpPr>
            <a:spLocks noChangeArrowheads="1"/>
          </p:cNvSpPr>
          <p:nvPr/>
        </p:nvSpPr>
        <p:spPr bwMode="auto">
          <a:xfrm>
            <a:off x="580530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3C</a:t>
            </a:r>
          </a:p>
        </p:txBody>
      </p:sp>
      <p:sp>
        <p:nvSpPr>
          <p:cNvPr id="69" name="Rectangle 20"/>
          <p:cNvSpPr>
            <a:spLocks noChangeArrowheads="1"/>
          </p:cNvSpPr>
          <p:nvPr/>
        </p:nvSpPr>
        <p:spPr bwMode="auto">
          <a:xfrm>
            <a:off x="2737092"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70" name="Rectangle 21"/>
          <p:cNvSpPr>
            <a:spLocks noChangeArrowheads="1"/>
          </p:cNvSpPr>
          <p:nvPr/>
        </p:nvSpPr>
        <p:spPr bwMode="auto">
          <a:xfrm>
            <a:off x="2496448"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71" name="Rectangle 22"/>
          <p:cNvSpPr>
            <a:spLocks noChangeArrowheads="1"/>
          </p:cNvSpPr>
          <p:nvPr/>
        </p:nvSpPr>
        <p:spPr bwMode="auto">
          <a:xfrm>
            <a:off x="3218379"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72" name="Rectangle 23"/>
          <p:cNvSpPr>
            <a:spLocks noChangeArrowheads="1"/>
          </p:cNvSpPr>
          <p:nvPr/>
        </p:nvSpPr>
        <p:spPr bwMode="auto">
          <a:xfrm>
            <a:off x="3699667"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73" name="Rectangle 24"/>
          <p:cNvSpPr>
            <a:spLocks noChangeArrowheads="1"/>
          </p:cNvSpPr>
          <p:nvPr/>
        </p:nvSpPr>
        <p:spPr bwMode="auto">
          <a:xfrm>
            <a:off x="604594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40</a:t>
            </a:r>
          </a:p>
        </p:txBody>
      </p:sp>
      <p:sp>
        <p:nvSpPr>
          <p:cNvPr id="74" name="Rectangle 25"/>
          <p:cNvSpPr>
            <a:spLocks noChangeArrowheads="1"/>
          </p:cNvSpPr>
          <p:nvPr/>
        </p:nvSpPr>
        <p:spPr bwMode="auto">
          <a:xfrm>
            <a:off x="6286588"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44</a:t>
            </a:r>
          </a:p>
        </p:txBody>
      </p:sp>
      <p:sp>
        <p:nvSpPr>
          <p:cNvPr id="75" name="Rectangle 26"/>
          <p:cNvSpPr>
            <a:spLocks noChangeArrowheads="1"/>
          </p:cNvSpPr>
          <p:nvPr/>
        </p:nvSpPr>
        <p:spPr bwMode="auto">
          <a:xfrm>
            <a:off x="65272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48</a:t>
            </a:r>
          </a:p>
        </p:txBody>
      </p:sp>
      <p:sp>
        <p:nvSpPr>
          <p:cNvPr id="76" name="Rectangle 27"/>
          <p:cNvSpPr>
            <a:spLocks noChangeArrowheads="1"/>
          </p:cNvSpPr>
          <p:nvPr/>
        </p:nvSpPr>
        <p:spPr bwMode="auto">
          <a:xfrm>
            <a:off x="67678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4C</a:t>
            </a:r>
          </a:p>
        </p:txBody>
      </p:sp>
      <p:sp>
        <p:nvSpPr>
          <p:cNvPr id="77" name="Text Box 28"/>
          <p:cNvSpPr txBox="1">
            <a:spLocks noChangeArrowheads="1"/>
          </p:cNvSpPr>
          <p:nvPr/>
        </p:nvSpPr>
        <p:spPr bwMode="auto">
          <a:xfrm>
            <a:off x="2150974" y="1002963"/>
            <a:ext cx="776175"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dirty="0">
                <a:latin typeface="Helvetica" pitchFamily="34" charset="0"/>
              </a:rPr>
              <a:t>Cache</a:t>
            </a:r>
            <a:endParaRPr lang="en-US" altLang="en-US" dirty="0">
              <a:latin typeface="Helvetica" pitchFamily="34" charset="0"/>
            </a:endParaRPr>
          </a:p>
        </p:txBody>
      </p:sp>
      <p:sp>
        <p:nvSpPr>
          <p:cNvPr id="78" name="Text Box 29"/>
          <p:cNvSpPr txBox="1">
            <a:spLocks noChangeArrowheads="1"/>
          </p:cNvSpPr>
          <p:nvPr/>
        </p:nvSpPr>
        <p:spPr bwMode="auto">
          <a:xfrm>
            <a:off x="2111039" y="4225666"/>
            <a:ext cx="926857"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sz="1600" dirty="0">
                <a:latin typeface="Helvetica" pitchFamily="34" charset="0"/>
              </a:rPr>
              <a:t>Memory</a:t>
            </a:r>
          </a:p>
        </p:txBody>
      </p:sp>
      <p:sp>
        <p:nvSpPr>
          <p:cNvPr id="82" name="Rectangle 33"/>
          <p:cNvSpPr>
            <a:spLocks noChangeArrowheads="1"/>
          </p:cNvSpPr>
          <p:nvPr/>
        </p:nvSpPr>
        <p:spPr bwMode="auto">
          <a:xfrm>
            <a:off x="2255804"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83" name="Rectangle 34"/>
          <p:cNvSpPr>
            <a:spLocks noChangeArrowheads="1"/>
          </p:cNvSpPr>
          <p:nvPr/>
        </p:nvSpPr>
        <p:spPr bwMode="auto">
          <a:xfrm>
            <a:off x="2977736"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84" name="Rectangle 35"/>
          <p:cNvSpPr>
            <a:spLocks noChangeArrowheads="1"/>
          </p:cNvSpPr>
          <p:nvPr/>
        </p:nvSpPr>
        <p:spPr bwMode="auto">
          <a:xfrm>
            <a:off x="3459023"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85" name="Rectangle 36"/>
          <p:cNvSpPr>
            <a:spLocks noChangeArrowheads="1"/>
          </p:cNvSpPr>
          <p:nvPr/>
        </p:nvSpPr>
        <p:spPr bwMode="auto">
          <a:xfrm>
            <a:off x="3940311"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86" name="AutoShape 37"/>
          <p:cNvSpPr>
            <a:spLocks/>
          </p:cNvSpPr>
          <p:nvPr/>
        </p:nvSpPr>
        <p:spPr bwMode="auto">
          <a:xfrm rot="16200000" flipH="1" flipV="1">
            <a:off x="3933253" y="2234789"/>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7" name="AutoShape 38"/>
          <p:cNvSpPr>
            <a:spLocks/>
          </p:cNvSpPr>
          <p:nvPr/>
        </p:nvSpPr>
        <p:spPr bwMode="auto">
          <a:xfrm rot="16200000" flipH="1" flipV="1">
            <a:off x="3428943"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8" name="AutoShape 39"/>
          <p:cNvSpPr>
            <a:spLocks/>
          </p:cNvSpPr>
          <p:nvPr/>
        </p:nvSpPr>
        <p:spPr bwMode="auto">
          <a:xfrm rot="16200000" flipH="1" flipV="1">
            <a:off x="2947655"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9" name="AutoShape 40"/>
          <p:cNvSpPr>
            <a:spLocks/>
          </p:cNvSpPr>
          <p:nvPr/>
        </p:nvSpPr>
        <p:spPr bwMode="auto">
          <a:xfrm rot="16200000" flipH="1" flipV="1">
            <a:off x="2466368"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0" name="Text Box 41"/>
          <p:cNvSpPr txBox="1">
            <a:spLocks noChangeArrowheads="1"/>
          </p:cNvSpPr>
          <p:nvPr/>
        </p:nvSpPr>
        <p:spPr bwMode="auto">
          <a:xfrm>
            <a:off x="2247031" y="2400226"/>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0</a:t>
            </a:r>
          </a:p>
        </p:txBody>
      </p:sp>
      <p:sp>
        <p:nvSpPr>
          <p:cNvPr id="91" name="Text Box 42"/>
          <p:cNvSpPr txBox="1">
            <a:spLocks noChangeArrowheads="1"/>
          </p:cNvSpPr>
          <p:nvPr/>
        </p:nvSpPr>
        <p:spPr bwMode="auto">
          <a:xfrm>
            <a:off x="2696985" y="2391453"/>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1</a:t>
            </a:r>
          </a:p>
        </p:txBody>
      </p:sp>
      <p:sp>
        <p:nvSpPr>
          <p:cNvPr id="93" name="Text Box 44"/>
          <p:cNvSpPr txBox="1">
            <a:spLocks noChangeArrowheads="1"/>
          </p:cNvSpPr>
          <p:nvPr/>
        </p:nvSpPr>
        <p:spPr bwMode="auto">
          <a:xfrm>
            <a:off x="3714708" y="2382678"/>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3</a:t>
            </a:r>
          </a:p>
        </p:txBody>
      </p:sp>
      <p:sp>
        <p:nvSpPr>
          <p:cNvPr id="92" name="Text Box 43"/>
          <p:cNvSpPr txBox="1">
            <a:spLocks noChangeArrowheads="1"/>
          </p:cNvSpPr>
          <p:nvPr/>
        </p:nvSpPr>
        <p:spPr bwMode="auto">
          <a:xfrm>
            <a:off x="3238433" y="2382679"/>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2</a:t>
            </a:r>
          </a:p>
        </p:txBody>
      </p:sp>
      <p:sp>
        <p:nvSpPr>
          <p:cNvPr id="94" name="Rectangle 45"/>
          <p:cNvSpPr>
            <a:spLocks noChangeArrowheads="1"/>
          </p:cNvSpPr>
          <p:nvPr/>
        </p:nvSpPr>
        <p:spPr bwMode="auto">
          <a:xfrm>
            <a:off x="2255804"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 name="Rectangle 46"/>
          <p:cNvSpPr>
            <a:spLocks noChangeArrowheads="1"/>
          </p:cNvSpPr>
          <p:nvPr/>
        </p:nvSpPr>
        <p:spPr bwMode="auto">
          <a:xfrm>
            <a:off x="2737092"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 name="Rectangle 47"/>
          <p:cNvSpPr>
            <a:spLocks noChangeArrowheads="1"/>
          </p:cNvSpPr>
          <p:nvPr/>
        </p:nvSpPr>
        <p:spPr bwMode="auto">
          <a:xfrm>
            <a:off x="3218379"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7" name="Rectangle 48"/>
          <p:cNvSpPr>
            <a:spLocks noChangeArrowheads="1"/>
          </p:cNvSpPr>
          <p:nvPr/>
        </p:nvSpPr>
        <p:spPr bwMode="auto">
          <a:xfrm>
            <a:off x="3699667"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3713919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Design: Spatial Cache Reservation</a:t>
            </a:r>
            <a:endParaRPr lang="zh-CN" altLang="en-US" dirty="0"/>
          </a:p>
        </p:txBody>
      </p:sp>
      <p:sp>
        <p:nvSpPr>
          <p:cNvPr id="53" name="Rectangle 4"/>
          <p:cNvSpPr>
            <a:spLocks noChangeArrowheads="1"/>
          </p:cNvSpPr>
          <p:nvPr/>
        </p:nvSpPr>
        <p:spPr bwMode="auto">
          <a:xfrm>
            <a:off x="243628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04</a:t>
            </a:r>
          </a:p>
        </p:txBody>
      </p:sp>
      <p:sp>
        <p:nvSpPr>
          <p:cNvPr id="54" name="Rectangle 5"/>
          <p:cNvSpPr>
            <a:spLocks noChangeArrowheads="1"/>
          </p:cNvSpPr>
          <p:nvPr/>
        </p:nvSpPr>
        <p:spPr bwMode="auto">
          <a:xfrm>
            <a:off x="2195643"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00</a:t>
            </a:r>
          </a:p>
        </p:txBody>
      </p:sp>
      <p:sp>
        <p:nvSpPr>
          <p:cNvPr id="55" name="Rectangle 6"/>
          <p:cNvSpPr>
            <a:spLocks noChangeArrowheads="1"/>
          </p:cNvSpPr>
          <p:nvPr/>
        </p:nvSpPr>
        <p:spPr bwMode="auto">
          <a:xfrm>
            <a:off x="26769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08</a:t>
            </a:r>
          </a:p>
        </p:txBody>
      </p:sp>
      <p:sp>
        <p:nvSpPr>
          <p:cNvPr id="56" name="Rectangle 7"/>
          <p:cNvSpPr>
            <a:spLocks noChangeArrowheads="1"/>
          </p:cNvSpPr>
          <p:nvPr/>
        </p:nvSpPr>
        <p:spPr bwMode="auto">
          <a:xfrm>
            <a:off x="29175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0C</a:t>
            </a:r>
          </a:p>
        </p:txBody>
      </p:sp>
      <p:sp>
        <p:nvSpPr>
          <p:cNvPr id="57" name="Rectangle 8"/>
          <p:cNvSpPr>
            <a:spLocks noChangeArrowheads="1"/>
          </p:cNvSpPr>
          <p:nvPr/>
        </p:nvSpPr>
        <p:spPr bwMode="auto">
          <a:xfrm>
            <a:off x="3158218"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10</a:t>
            </a:r>
          </a:p>
        </p:txBody>
      </p:sp>
      <p:sp>
        <p:nvSpPr>
          <p:cNvPr id="58" name="Rectangle 9"/>
          <p:cNvSpPr>
            <a:spLocks noChangeArrowheads="1"/>
          </p:cNvSpPr>
          <p:nvPr/>
        </p:nvSpPr>
        <p:spPr bwMode="auto">
          <a:xfrm>
            <a:off x="3398862"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14</a:t>
            </a:r>
          </a:p>
        </p:txBody>
      </p:sp>
      <p:sp>
        <p:nvSpPr>
          <p:cNvPr id="59" name="Rectangle 10"/>
          <p:cNvSpPr>
            <a:spLocks noChangeArrowheads="1"/>
          </p:cNvSpPr>
          <p:nvPr/>
        </p:nvSpPr>
        <p:spPr bwMode="auto">
          <a:xfrm>
            <a:off x="363950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18</a:t>
            </a:r>
          </a:p>
        </p:txBody>
      </p:sp>
      <p:sp>
        <p:nvSpPr>
          <p:cNvPr id="60" name="Rectangle 11"/>
          <p:cNvSpPr>
            <a:spLocks noChangeArrowheads="1"/>
          </p:cNvSpPr>
          <p:nvPr/>
        </p:nvSpPr>
        <p:spPr bwMode="auto">
          <a:xfrm>
            <a:off x="388015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1C</a:t>
            </a:r>
          </a:p>
        </p:txBody>
      </p:sp>
      <p:sp>
        <p:nvSpPr>
          <p:cNvPr id="61" name="Rectangle 12"/>
          <p:cNvSpPr>
            <a:spLocks noChangeArrowheads="1"/>
          </p:cNvSpPr>
          <p:nvPr/>
        </p:nvSpPr>
        <p:spPr bwMode="auto">
          <a:xfrm>
            <a:off x="412079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20</a:t>
            </a:r>
          </a:p>
        </p:txBody>
      </p:sp>
      <p:sp>
        <p:nvSpPr>
          <p:cNvPr id="62" name="Rectangle 13"/>
          <p:cNvSpPr>
            <a:spLocks noChangeArrowheads="1"/>
          </p:cNvSpPr>
          <p:nvPr/>
        </p:nvSpPr>
        <p:spPr bwMode="auto">
          <a:xfrm>
            <a:off x="436143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24</a:t>
            </a:r>
          </a:p>
        </p:txBody>
      </p:sp>
      <p:sp>
        <p:nvSpPr>
          <p:cNvPr id="63" name="Rectangle 14"/>
          <p:cNvSpPr>
            <a:spLocks noChangeArrowheads="1"/>
          </p:cNvSpPr>
          <p:nvPr/>
        </p:nvSpPr>
        <p:spPr bwMode="auto">
          <a:xfrm>
            <a:off x="460208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28</a:t>
            </a:r>
          </a:p>
        </p:txBody>
      </p:sp>
      <p:sp>
        <p:nvSpPr>
          <p:cNvPr id="64" name="Rectangle 15"/>
          <p:cNvSpPr>
            <a:spLocks noChangeArrowheads="1"/>
          </p:cNvSpPr>
          <p:nvPr/>
        </p:nvSpPr>
        <p:spPr bwMode="auto">
          <a:xfrm>
            <a:off x="484272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2C</a:t>
            </a:r>
          </a:p>
        </p:txBody>
      </p:sp>
      <p:sp>
        <p:nvSpPr>
          <p:cNvPr id="65" name="Rectangle 16"/>
          <p:cNvSpPr>
            <a:spLocks noChangeArrowheads="1"/>
          </p:cNvSpPr>
          <p:nvPr/>
        </p:nvSpPr>
        <p:spPr bwMode="auto">
          <a:xfrm>
            <a:off x="5083369"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30</a:t>
            </a:r>
          </a:p>
        </p:txBody>
      </p:sp>
      <p:sp>
        <p:nvSpPr>
          <p:cNvPr id="66" name="Rectangle 17"/>
          <p:cNvSpPr>
            <a:spLocks noChangeArrowheads="1"/>
          </p:cNvSpPr>
          <p:nvPr/>
        </p:nvSpPr>
        <p:spPr bwMode="auto">
          <a:xfrm>
            <a:off x="5324013"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34</a:t>
            </a:r>
          </a:p>
        </p:txBody>
      </p:sp>
      <p:sp>
        <p:nvSpPr>
          <p:cNvPr id="67" name="Rectangle 18"/>
          <p:cNvSpPr>
            <a:spLocks noChangeArrowheads="1"/>
          </p:cNvSpPr>
          <p:nvPr/>
        </p:nvSpPr>
        <p:spPr bwMode="auto">
          <a:xfrm>
            <a:off x="556465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38</a:t>
            </a:r>
          </a:p>
        </p:txBody>
      </p:sp>
      <p:sp>
        <p:nvSpPr>
          <p:cNvPr id="68" name="Rectangle 19"/>
          <p:cNvSpPr>
            <a:spLocks noChangeArrowheads="1"/>
          </p:cNvSpPr>
          <p:nvPr/>
        </p:nvSpPr>
        <p:spPr bwMode="auto">
          <a:xfrm>
            <a:off x="580530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3C</a:t>
            </a:r>
          </a:p>
        </p:txBody>
      </p:sp>
      <p:sp>
        <p:nvSpPr>
          <p:cNvPr id="69" name="Rectangle 20"/>
          <p:cNvSpPr>
            <a:spLocks noChangeArrowheads="1"/>
          </p:cNvSpPr>
          <p:nvPr/>
        </p:nvSpPr>
        <p:spPr bwMode="auto">
          <a:xfrm>
            <a:off x="2737092"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70" name="Rectangle 21"/>
          <p:cNvSpPr>
            <a:spLocks noChangeArrowheads="1"/>
          </p:cNvSpPr>
          <p:nvPr/>
        </p:nvSpPr>
        <p:spPr bwMode="auto">
          <a:xfrm>
            <a:off x="2496448"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71" name="Rectangle 22"/>
          <p:cNvSpPr>
            <a:spLocks noChangeArrowheads="1"/>
          </p:cNvSpPr>
          <p:nvPr/>
        </p:nvSpPr>
        <p:spPr bwMode="auto">
          <a:xfrm>
            <a:off x="3218379"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72" name="Rectangle 23"/>
          <p:cNvSpPr>
            <a:spLocks noChangeArrowheads="1"/>
          </p:cNvSpPr>
          <p:nvPr/>
        </p:nvSpPr>
        <p:spPr bwMode="auto">
          <a:xfrm>
            <a:off x="3699667"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73" name="Rectangle 24"/>
          <p:cNvSpPr>
            <a:spLocks noChangeArrowheads="1"/>
          </p:cNvSpPr>
          <p:nvPr/>
        </p:nvSpPr>
        <p:spPr bwMode="auto">
          <a:xfrm>
            <a:off x="604594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40</a:t>
            </a:r>
          </a:p>
        </p:txBody>
      </p:sp>
      <p:sp>
        <p:nvSpPr>
          <p:cNvPr id="74" name="Rectangle 25"/>
          <p:cNvSpPr>
            <a:spLocks noChangeArrowheads="1"/>
          </p:cNvSpPr>
          <p:nvPr/>
        </p:nvSpPr>
        <p:spPr bwMode="auto">
          <a:xfrm>
            <a:off x="6286588"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44</a:t>
            </a:r>
          </a:p>
        </p:txBody>
      </p:sp>
      <p:sp>
        <p:nvSpPr>
          <p:cNvPr id="75" name="Rectangle 26"/>
          <p:cNvSpPr>
            <a:spLocks noChangeArrowheads="1"/>
          </p:cNvSpPr>
          <p:nvPr/>
        </p:nvSpPr>
        <p:spPr bwMode="auto">
          <a:xfrm>
            <a:off x="65272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48</a:t>
            </a:r>
          </a:p>
        </p:txBody>
      </p:sp>
      <p:sp>
        <p:nvSpPr>
          <p:cNvPr id="76" name="Rectangle 27"/>
          <p:cNvSpPr>
            <a:spLocks noChangeArrowheads="1"/>
          </p:cNvSpPr>
          <p:nvPr/>
        </p:nvSpPr>
        <p:spPr bwMode="auto">
          <a:xfrm>
            <a:off x="67678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4C</a:t>
            </a:r>
          </a:p>
        </p:txBody>
      </p:sp>
      <p:sp>
        <p:nvSpPr>
          <p:cNvPr id="77" name="Text Box 28"/>
          <p:cNvSpPr txBox="1">
            <a:spLocks noChangeArrowheads="1"/>
          </p:cNvSpPr>
          <p:nvPr/>
        </p:nvSpPr>
        <p:spPr bwMode="auto">
          <a:xfrm>
            <a:off x="2150974" y="1002963"/>
            <a:ext cx="776175"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dirty="0">
                <a:latin typeface="Helvetica" pitchFamily="34" charset="0"/>
              </a:rPr>
              <a:t>Cache</a:t>
            </a:r>
            <a:endParaRPr lang="en-US" altLang="en-US" dirty="0">
              <a:latin typeface="Helvetica" pitchFamily="34" charset="0"/>
            </a:endParaRPr>
          </a:p>
        </p:txBody>
      </p:sp>
      <p:sp>
        <p:nvSpPr>
          <p:cNvPr id="78" name="Text Box 29"/>
          <p:cNvSpPr txBox="1">
            <a:spLocks noChangeArrowheads="1"/>
          </p:cNvSpPr>
          <p:nvPr/>
        </p:nvSpPr>
        <p:spPr bwMode="auto">
          <a:xfrm>
            <a:off x="2111039" y="4225666"/>
            <a:ext cx="926857"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sz="1600" dirty="0">
                <a:latin typeface="Helvetica" pitchFamily="34" charset="0"/>
              </a:rPr>
              <a:t>Memory</a:t>
            </a:r>
          </a:p>
        </p:txBody>
      </p:sp>
      <p:sp>
        <p:nvSpPr>
          <p:cNvPr id="82" name="Rectangle 33"/>
          <p:cNvSpPr>
            <a:spLocks noChangeArrowheads="1"/>
          </p:cNvSpPr>
          <p:nvPr/>
        </p:nvSpPr>
        <p:spPr bwMode="auto">
          <a:xfrm>
            <a:off x="2255804"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83" name="Rectangle 34"/>
          <p:cNvSpPr>
            <a:spLocks noChangeArrowheads="1"/>
          </p:cNvSpPr>
          <p:nvPr/>
        </p:nvSpPr>
        <p:spPr bwMode="auto">
          <a:xfrm>
            <a:off x="2977736"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84" name="Rectangle 35"/>
          <p:cNvSpPr>
            <a:spLocks noChangeArrowheads="1"/>
          </p:cNvSpPr>
          <p:nvPr/>
        </p:nvSpPr>
        <p:spPr bwMode="auto">
          <a:xfrm>
            <a:off x="3459023"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85" name="Rectangle 36"/>
          <p:cNvSpPr>
            <a:spLocks noChangeArrowheads="1"/>
          </p:cNvSpPr>
          <p:nvPr/>
        </p:nvSpPr>
        <p:spPr bwMode="auto">
          <a:xfrm>
            <a:off x="3940311"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86" name="AutoShape 37"/>
          <p:cNvSpPr>
            <a:spLocks/>
          </p:cNvSpPr>
          <p:nvPr/>
        </p:nvSpPr>
        <p:spPr bwMode="auto">
          <a:xfrm rot="16200000" flipH="1" flipV="1">
            <a:off x="3933253" y="2234789"/>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7" name="AutoShape 38"/>
          <p:cNvSpPr>
            <a:spLocks/>
          </p:cNvSpPr>
          <p:nvPr/>
        </p:nvSpPr>
        <p:spPr bwMode="auto">
          <a:xfrm rot="16200000" flipH="1" flipV="1">
            <a:off x="3428943"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8" name="AutoShape 39"/>
          <p:cNvSpPr>
            <a:spLocks/>
          </p:cNvSpPr>
          <p:nvPr/>
        </p:nvSpPr>
        <p:spPr bwMode="auto">
          <a:xfrm rot="16200000" flipH="1" flipV="1">
            <a:off x="2947655"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9" name="AutoShape 40"/>
          <p:cNvSpPr>
            <a:spLocks/>
          </p:cNvSpPr>
          <p:nvPr/>
        </p:nvSpPr>
        <p:spPr bwMode="auto">
          <a:xfrm rot="16200000" flipH="1" flipV="1">
            <a:off x="2466368"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0" name="Text Box 41"/>
          <p:cNvSpPr txBox="1">
            <a:spLocks noChangeArrowheads="1"/>
          </p:cNvSpPr>
          <p:nvPr/>
        </p:nvSpPr>
        <p:spPr bwMode="auto">
          <a:xfrm>
            <a:off x="2247031" y="2400226"/>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0</a:t>
            </a:r>
          </a:p>
        </p:txBody>
      </p:sp>
      <p:sp>
        <p:nvSpPr>
          <p:cNvPr id="91" name="Text Box 42"/>
          <p:cNvSpPr txBox="1">
            <a:spLocks noChangeArrowheads="1"/>
          </p:cNvSpPr>
          <p:nvPr/>
        </p:nvSpPr>
        <p:spPr bwMode="auto">
          <a:xfrm>
            <a:off x="2696985" y="2391453"/>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1</a:t>
            </a:r>
          </a:p>
        </p:txBody>
      </p:sp>
      <p:sp>
        <p:nvSpPr>
          <p:cNvPr id="93" name="Text Box 44"/>
          <p:cNvSpPr txBox="1">
            <a:spLocks noChangeArrowheads="1"/>
          </p:cNvSpPr>
          <p:nvPr/>
        </p:nvSpPr>
        <p:spPr bwMode="auto">
          <a:xfrm>
            <a:off x="3714708" y="2382678"/>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3</a:t>
            </a:r>
          </a:p>
        </p:txBody>
      </p:sp>
      <p:sp>
        <p:nvSpPr>
          <p:cNvPr id="92" name="Text Box 43"/>
          <p:cNvSpPr txBox="1">
            <a:spLocks noChangeArrowheads="1"/>
          </p:cNvSpPr>
          <p:nvPr/>
        </p:nvSpPr>
        <p:spPr bwMode="auto">
          <a:xfrm>
            <a:off x="3238433" y="2382679"/>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2</a:t>
            </a:r>
          </a:p>
        </p:txBody>
      </p:sp>
      <p:sp>
        <p:nvSpPr>
          <p:cNvPr id="94" name="Rectangle 45"/>
          <p:cNvSpPr>
            <a:spLocks noChangeArrowheads="1"/>
          </p:cNvSpPr>
          <p:nvPr/>
        </p:nvSpPr>
        <p:spPr bwMode="auto">
          <a:xfrm>
            <a:off x="2255804"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 name="Rectangle 46"/>
          <p:cNvSpPr>
            <a:spLocks noChangeArrowheads="1"/>
          </p:cNvSpPr>
          <p:nvPr/>
        </p:nvSpPr>
        <p:spPr bwMode="auto">
          <a:xfrm>
            <a:off x="2737092"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 name="Rectangle 47"/>
          <p:cNvSpPr>
            <a:spLocks noChangeArrowheads="1"/>
          </p:cNvSpPr>
          <p:nvPr/>
        </p:nvSpPr>
        <p:spPr bwMode="auto">
          <a:xfrm>
            <a:off x="3218379"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7" name="Rectangle 48"/>
          <p:cNvSpPr>
            <a:spLocks noChangeArrowheads="1"/>
          </p:cNvSpPr>
          <p:nvPr/>
        </p:nvSpPr>
        <p:spPr bwMode="auto">
          <a:xfrm>
            <a:off x="3699667"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 name="矩形 2"/>
          <p:cNvSpPr/>
          <p:nvPr/>
        </p:nvSpPr>
        <p:spPr>
          <a:xfrm>
            <a:off x="2190517" y="3287604"/>
            <a:ext cx="481289" cy="846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6012160" y="1635646"/>
            <a:ext cx="2149225" cy="601612"/>
            <a:chOff x="6084168" y="1779662"/>
            <a:chExt cx="2149225" cy="601612"/>
          </a:xfrm>
        </p:grpSpPr>
        <p:sp>
          <p:nvSpPr>
            <p:cNvPr id="80" name="矩形 79"/>
            <p:cNvSpPr/>
            <p:nvPr/>
          </p:nvSpPr>
          <p:spPr>
            <a:xfrm>
              <a:off x="6204490" y="1904655"/>
              <a:ext cx="240644" cy="3869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6403405" y="2050822"/>
              <a:ext cx="1829988" cy="307777"/>
            </a:xfrm>
            <a:prstGeom prst="rect">
              <a:avLst/>
            </a:prstGeom>
            <a:noFill/>
          </p:spPr>
          <p:txBody>
            <a:bodyPr wrap="none" rtlCol="0">
              <a:spAutoFit/>
            </a:bodyPr>
            <a:lstStyle/>
            <a:p>
              <a:r>
                <a:rPr lang="en-US" altLang="zh-CN" sz="1400" dirty="0" smtClean="0"/>
                <a:t>: Needs to be reserved</a:t>
              </a:r>
              <a:endParaRPr lang="zh-CN" altLang="en-US" sz="1400" dirty="0"/>
            </a:p>
          </p:txBody>
        </p:sp>
        <p:sp>
          <p:nvSpPr>
            <p:cNvPr id="14" name="矩形 13"/>
            <p:cNvSpPr/>
            <p:nvPr/>
          </p:nvSpPr>
          <p:spPr>
            <a:xfrm>
              <a:off x="6084168" y="1779662"/>
              <a:ext cx="2077217" cy="601612"/>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990023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Outline</a:t>
            </a:r>
            <a:endParaRPr lang="zh-CN" altLang="en-US" dirty="0"/>
          </a:p>
        </p:txBody>
      </p:sp>
      <p:sp>
        <p:nvSpPr>
          <p:cNvPr id="3" name="内容占位符 2"/>
          <p:cNvSpPr>
            <a:spLocks noGrp="1"/>
          </p:cNvSpPr>
          <p:nvPr>
            <p:ph idx="1"/>
          </p:nvPr>
        </p:nvSpPr>
        <p:spPr>
          <a:xfrm>
            <a:off x="457200" y="1059582"/>
            <a:ext cx="4042792" cy="3535041"/>
          </a:xfrm>
        </p:spPr>
        <p:txBody>
          <a:bodyPr/>
          <a:lstStyle/>
          <a:p>
            <a:r>
              <a:rPr lang="en-US" altLang="zh-CN" dirty="0" smtClean="0"/>
              <a:t>Hack your PC</a:t>
            </a:r>
          </a:p>
          <a:p>
            <a:r>
              <a:rPr lang="en-US" altLang="zh-CN" dirty="0" smtClean="0"/>
              <a:t>Hack your phone</a:t>
            </a:r>
          </a:p>
          <a:p>
            <a:r>
              <a:rPr lang="en-US" altLang="zh-CN" dirty="0" smtClean="0"/>
              <a:t>Hack your server</a:t>
            </a:r>
          </a:p>
          <a:p>
            <a:pPr marL="457200" lvl="1" indent="0">
              <a:buNone/>
            </a:pPr>
            <a:endParaRPr lang="en-US" altLang="zh-CN" dirty="0" smtClean="0"/>
          </a:p>
          <a:p>
            <a:pPr marL="457200" lvl="1" indent="0">
              <a:buNone/>
            </a:pPr>
            <a:endParaRPr lang="en-US" altLang="zh-CN" sz="1100" dirty="0"/>
          </a:p>
          <a:p>
            <a:pPr marL="457200" lvl="1" indent="0">
              <a:buNone/>
            </a:pPr>
            <a:r>
              <a:rPr lang="en-US" altLang="zh-CN" dirty="0" smtClean="0"/>
              <a:t>And how to protect them…</a:t>
            </a:r>
          </a:p>
          <a:p>
            <a:pPr marL="457200" lvl="1" indent="0">
              <a:buNone/>
            </a:pPr>
            <a:r>
              <a:rPr lang="en-US" altLang="zh-CN" dirty="0" smtClean="0"/>
              <a:t>                      and win </a:t>
            </a:r>
            <a:r>
              <a:rPr lang="en-US" altLang="zh-CN" dirty="0" smtClean="0">
                <a:effectLst>
                  <a:outerShdw blurRad="38100" dist="38100" dir="2700000" algn="tl">
                    <a:srgbClr val="000000">
                      <a:alpha val="43137"/>
                    </a:srgbClr>
                  </a:outerShdw>
                </a:effectLst>
              </a:rPr>
              <a:t>cash</a:t>
            </a:r>
            <a:r>
              <a:rPr lang="en-US" altLang="zh-CN" dirty="0" smtClean="0"/>
              <a:t>.</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2</a:t>
            </a:fld>
            <a:endParaRPr lang="zh-CN" altLang="en-US"/>
          </a:p>
        </p:txBody>
      </p:sp>
      <p:pic>
        <p:nvPicPr>
          <p:cNvPr id="2050" name="Picture 2" descr="C:\Users\CY\Desktop\cold_cash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2912440"/>
            <a:ext cx="1979712" cy="2234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pixabay.com/photo/2017/03/08/19/39/hacked-2127635_960_7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2013">
            <a:off x="4647128" y="774672"/>
            <a:ext cx="1945198" cy="194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680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Design: Spatial Cache Reservation</a:t>
            </a:r>
            <a:endParaRPr lang="zh-CN" altLang="en-US" dirty="0"/>
          </a:p>
        </p:txBody>
      </p:sp>
      <p:sp>
        <p:nvSpPr>
          <p:cNvPr id="53" name="Rectangle 4"/>
          <p:cNvSpPr>
            <a:spLocks noChangeArrowheads="1"/>
          </p:cNvSpPr>
          <p:nvPr/>
        </p:nvSpPr>
        <p:spPr bwMode="auto">
          <a:xfrm>
            <a:off x="243628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04</a:t>
            </a:r>
          </a:p>
        </p:txBody>
      </p:sp>
      <p:sp>
        <p:nvSpPr>
          <p:cNvPr id="54" name="Rectangle 5"/>
          <p:cNvSpPr>
            <a:spLocks noChangeArrowheads="1"/>
          </p:cNvSpPr>
          <p:nvPr/>
        </p:nvSpPr>
        <p:spPr bwMode="auto">
          <a:xfrm>
            <a:off x="2195643"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00</a:t>
            </a:r>
          </a:p>
        </p:txBody>
      </p:sp>
      <p:sp>
        <p:nvSpPr>
          <p:cNvPr id="55" name="Rectangle 6"/>
          <p:cNvSpPr>
            <a:spLocks noChangeArrowheads="1"/>
          </p:cNvSpPr>
          <p:nvPr/>
        </p:nvSpPr>
        <p:spPr bwMode="auto">
          <a:xfrm>
            <a:off x="26769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08</a:t>
            </a:r>
          </a:p>
        </p:txBody>
      </p:sp>
      <p:sp>
        <p:nvSpPr>
          <p:cNvPr id="56" name="Rectangle 7"/>
          <p:cNvSpPr>
            <a:spLocks noChangeArrowheads="1"/>
          </p:cNvSpPr>
          <p:nvPr/>
        </p:nvSpPr>
        <p:spPr bwMode="auto">
          <a:xfrm>
            <a:off x="29175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0C</a:t>
            </a:r>
          </a:p>
        </p:txBody>
      </p:sp>
      <p:sp>
        <p:nvSpPr>
          <p:cNvPr id="57" name="Rectangle 8"/>
          <p:cNvSpPr>
            <a:spLocks noChangeArrowheads="1"/>
          </p:cNvSpPr>
          <p:nvPr/>
        </p:nvSpPr>
        <p:spPr bwMode="auto">
          <a:xfrm>
            <a:off x="3158218"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10</a:t>
            </a:r>
          </a:p>
        </p:txBody>
      </p:sp>
      <p:sp>
        <p:nvSpPr>
          <p:cNvPr id="58" name="Rectangle 9"/>
          <p:cNvSpPr>
            <a:spLocks noChangeArrowheads="1"/>
          </p:cNvSpPr>
          <p:nvPr/>
        </p:nvSpPr>
        <p:spPr bwMode="auto">
          <a:xfrm>
            <a:off x="3398862"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14</a:t>
            </a:r>
          </a:p>
        </p:txBody>
      </p:sp>
      <p:sp>
        <p:nvSpPr>
          <p:cNvPr id="59" name="Rectangle 10"/>
          <p:cNvSpPr>
            <a:spLocks noChangeArrowheads="1"/>
          </p:cNvSpPr>
          <p:nvPr/>
        </p:nvSpPr>
        <p:spPr bwMode="auto">
          <a:xfrm>
            <a:off x="363950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18</a:t>
            </a:r>
          </a:p>
        </p:txBody>
      </p:sp>
      <p:sp>
        <p:nvSpPr>
          <p:cNvPr id="60" name="Rectangle 11"/>
          <p:cNvSpPr>
            <a:spLocks noChangeArrowheads="1"/>
          </p:cNvSpPr>
          <p:nvPr/>
        </p:nvSpPr>
        <p:spPr bwMode="auto">
          <a:xfrm>
            <a:off x="388015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1C</a:t>
            </a:r>
          </a:p>
        </p:txBody>
      </p:sp>
      <p:sp>
        <p:nvSpPr>
          <p:cNvPr id="61" name="Rectangle 12"/>
          <p:cNvSpPr>
            <a:spLocks noChangeArrowheads="1"/>
          </p:cNvSpPr>
          <p:nvPr/>
        </p:nvSpPr>
        <p:spPr bwMode="auto">
          <a:xfrm>
            <a:off x="412079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20</a:t>
            </a:r>
          </a:p>
        </p:txBody>
      </p:sp>
      <p:sp>
        <p:nvSpPr>
          <p:cNvPr id="62" name="Rectangle 13"/>
          <p:cNvSpPr>
            <a:spLocks noChangeArrowheads="1"/>
          </p:cNvSpPr>
          <p:nvPr/>
        </p:nvSpPr>
        <p:spPr bwMode="auto">
          <a:xfrm>
            <a:off x="436143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24</a:t>
            </a:r>
          </a:p>
        </p:txBody>
      </p:sp>
      <p:sp>
        <p:nvSpPr>
          <p:cNvPr id="63" name="Rectangle 14"/>
          <p:cNvSpPr>
            <a:spLocks noChangeArrowheads="1"/>
          </p:cNvSpPr>
          <p:nvPr/>
        </p:nvSpPr>
        <p:spPr bwMode="auto">
          <a:xfrm>
            <a:off x="460208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28</a:t>
            </a:r>
          </a:p>
        </p:txBody>
      </p:sp>
      <p:sp>
        <p:nvSpPr>
          <p:cNvPr id="64" name="Rectangle 15"/>
          <p:cNvSpPr>
            <a:spLocks noChangeArrowheads="1"/>
          </p:cNvSpPr>
          <p:nvPr/>
        </p:nvSpPr>
        <p:spPr bwMode="auto">
          <a:xfrm>
            <a:off x="484272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2C</a:t>
            </a:r>
          </a:p>
        </p:txBody>
      </p:sp>
      <p:sp>
        <p:nvSpPr>
          <p:cNvPr id="65" name="Rectangle 16"/>
          <p:cNvSpPr>
            <a:spLocks noChangeArrowheads="1"/>
          </p:cNvSpPr>
          <p:nvPr/>
        </p:nvSpPr>
        <p:spPr bwMode="auto">
          <a:xfrm>
            <a:off x="5083369"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30</a:t>
            </a:r>
          </a:p>
        </p:txBody>
      </p:sp>
      <p:sp>
        <p:nvSpPr>
          <p:cNvPr id="66" name="Rectangle 17"/>
          <p:cNvSpPr>
            <a:spLocks noChangeArrowheads="1"/>
          </p:cNvSpPr>
          <p:nvPr/>
        </p:nvSpPr>
        <p:spPr bwMode="auto">
          <a:xfrm>
            <a:off x="5324013"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34</a:t>
            </a:r>
          </a:p>
        </p:txBody>
      </p:sp>
      <p:sp>
        <p:nvSpPr>
          <p:cNvPr id="67" name="Rectangle 18"/>
          <p:cNvSpPr>
            <a:spLocks noChangeArrowheads="1"/>
          </p:cNvSpPr>
          <p:nvPr/>
        </p:nvSpPr>
        <p:spPr bwMode="auto">
          <a:xfrm>
            <a:off x="556465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38</a:t>
            </a:r>
          </a:p>
        </p:txBody>
      </p:sp>
      <p:sp>
        <p:nvSpPr>
          <p:cNvPr id="68" name="Rectangle 19"/>
          <p:cNvSpPr>
            <a:spLocks noChangeArrowheads="1"/>
          </p:cNvSpPr>
          <p:nvPr/>
        </p:nvSpPr>
        <p:spPr bwMode="auto">
          <a:xfrm>
            <a:off x="580530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3C</a:t>
            </a:r>
          </a:p>
        </p:txBody>
      </p:sp>
      <p:sp>
        <p:nvSpPr>
          <p:cNvPr id="69" name="Rectangle 20"/>
          <p:cNvSpPr>
            <a:spLocks noChangeArrowheads="1"/>
          </p:cNvSpPr>
          <p:nvPr/>
        </p:nvSpPr>
        <p:spPr bwMode="auto">
          <a:xfrm>
            <a:off x="2737092"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70" name="Rectangle 21"/>
          <p:cNvSpPr>
            <a:spLocks noChangeArrowheads="1"/>
          </p:cNvSpPr>
          <p:nvPr/>
        </p:nvSpPr>
        <p:spPr bwMode="auto">
          <a:xfrm>
            <a:off x="2496448"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71" name="Rectangle 22"/>
          <p:cNvSpPr>
            <a:spLocks noChangeArrowheads="1"/>
          </p:cNvSpPr>
          <p:nvPr/>
        </p:nvSpPr>
        <p:spPr bwMode="auto">
          <a:xfrm>
            <a:off x="3218379"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72" name="Rectangle 23"/>
          <p:cNvSpPr>
            <a:spLocks noChangeArrowheads="1"/>
          </p:cNvSpPr>
          <p:nvPr/>
        </p:nvSpPr>
        <p:spPr bwMode="auto">
          <a:xfrm>
            <a:off x="3699667"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73" name="Rectangle 24"/>
          <p:cNvSpPr>
            <a:spLocks noChangeArrowheads="1"/>
          </p:cNvSpPr>
          <p:nvPr/>
        </p:nvSpPr>
        <p:spPr bwMode="auto">
          <a:xfrm>
            <a:off x="604594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40</a:t>
            </a:r>
          </a:p>
        </p:txBody>
      </p:sp>
      <p:sp>
        <p:nvSpPr>
          <p:cNvPr id="74" name="Rectangle 25"/>
          <p:cNvSpPr>
            <a:spLocks noChangeArrowheads="1"/>
          </p:cNvSpPr>
          <p:nvPr/>
        </p:nvSpPr>
        <p:spPr bwMode="auto">
          <a:xfrm>
            <a:off x="6286588"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44</a:t>
            </a:r>
          </a:p>
        </p:txBody>
      </p:sp>
      <p:sp>
        <p:nvSpPr>
          <p:cNvPr id="75" name="Rectangle 26"/>
          <p:cNvSpPr>
            <a:spLocks noChangeArrowheads="1"/>
          </p:cNvSpPr>
          <p:nvPr/>
        </p:nvSpPr>
        <p:spPr bwMode="auto">
          <a:xfrm>
            <a:off x="65272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48</a:t>
            </a:r>
          </a:p>
        </p:txBody>
      </p:sp>
      <p:sp>
        <p:nvSpPr>
          <p:cNvPr id="76" name="Rectangle 27"/>
          <p:cNvSpPr>
            <a:spLocks noChangeArrowheads="1"/>
          </p:cNvSpPr>
          <p:nvPr/>
        </p:nvSpPr>
        <p:spPr bwMode="auto">
          <a:xfrm>
            <a:off x="67678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4C</a:t>
            </a:r>
          </a:p>
        </p:txBody>
      </p:sp>
      <p:sp>
        <p:nvSpPr>
          <p:cNvPr id="77" name="Text Box 28"/>
          <p:cNvSpPr txBox="1">
            <a:spLocks noChangeArrowheads="1"/>
          </p:cNvSpPr>
          <p:nvPr/>
        </p:nvSpPr>
        <p:spPr bwMode="auto">
          <a:xfrm>
            <a:off x="2150974" y="1002963"/>
            <a:ext cx="776175"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dirty="0">
                <a:latin typeface="Helvetica" pitchFamily="34" charset="0"/>
              </a:rPr>
              <a:t>Cache</a:t>
            </a:r>
            <a:endParaRPr lang="en-US" altLang="en-US" dirty="0">
              <a:latin typeface="Helvetica" pitchFamily="34" charset="0"/>
            </a:endParaRPr>
          </a:p>
        </p:txBody>
      </p:sp>
      <p:sp>
        <p:nvSpPr>
          <p:cNvPr id="78" name="Text Box 29"/>
          <p:cNvSpPr txBox="1">
            <a:spLocks noChangeArrowheads="1"/>
          </p:cNvSpPr>
          <p:nvPr/>
        </p:nvSpPr>
        <p:spPr bwMode="auto">
          <a:xfrm>
            <a:off x="2111039" y="4225666"/>
            <a:ext cx="926857"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sz="1600" dirty="0">
                <a:latin typeface="Helvetica" pitchFamily="34" charset="0"/>
              </a:rPr>
              <a:t>Memory</a:t>
            </a:r>
          </a:p>
        </p:txBody>
      </p:sp>
      <p:sp>
        <p:nvSpPr>
          <p:cNvPr id="82" name="Rectangle 33"/>
          <p:cNvSpPr>
            <a:spLocks noChangeArrowheads="1"/>
          </p:cNvSpPr>
          <p:nvPr/>
        </p:nvSpPr>
        <p:spPr bwMode="auto">
          <a:xfrm>
            <a:off x="2255804"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83" name="Rectangle 34"/>
          <p:cNvSpPr>
            <a:spLocks noChangeArrowheads="1"/>
          </p:cNvSpPr>
          <p:nvPr/>
        </p:nvSpPr>
        <p:spPr bwMode="auto">
          <a:xfrm>
            <a:off x="2977736"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84" name="Rectangle 35"/>
          <p:cNvSpPr>
            <a:spLocks noChangeArrowheads="1"/>
          </p:cNvSpPr>
          <p:nvPr/>
        </p:nvSpPr>
        <p:spPr bwMode="auto">
          <a:xfrm>
            <a:off x="3459023"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85" name="Rectangle 36"/>
          <p:cNvSpPr>
            <a:spLocks noChangeArrowheads="1"/>
          </p:cNvSpPr>
          <p:nvPr/>
        </p:nvSpPr>
        <p:spPr bwMode="auto">
          <a:xfrm>
            <a:off x="3940311"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86" name="AutoShape 37"/>
          <p:cNvSpPr>
            <a:spLocks/>
          </p:cNvSpPr>
          <p:nvPr/>
        </p:nvSpPr>
        <p:spPr bwMode="auto">
          <a:xfrm rot="16200000" flipH="1" flipV="1">
            <a:off x="3933253" y="2234789"/>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7" name="AutoShape 38"/>
          <p:cNvSpPr>
            <a:spLocks/>
          </p:cNvSpPr>
          <p:nvPr/>
        </p:nvSpPr>
        <p:spPr bwMode="auto">
          <a:xfrm rot="16200000" flipH="1" flipV="1">
            <a:off x="3428943"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8" name="AutoShape 39"/>
          <p:cNvSpPr>
            <a:spLocks/>
          </p:cNvSpPr>
          <p:nvPr/>
        </p:nvSpPr>
        <p:spPr bwMode="auto">
          <a:xfrm rot="16200000" flipH="1" flipV="1">
            <a:off x="2947655"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9" name="AutoShape 40"/>
          <p:cNvSpPr>
            <a:spLocks/>
          </p:cNvSpPr>
          <p:nvPr/>
        </p:nvSpPr>
        <p:spPr bwMode="auto">
          <a:xfrm rot="16200000" flipH="1" flipV="1">
            <a:off x="2466368"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0" name="Text Box 41"/>
          <p:cNvSpPr txBox="1">
            <a:spLocks noChangeArrowheads="1"/>
          </p:cNvSpPr>
          <p:nvPr/>
        </p:nvSpPr>
        <p:spPr bwMode="auto">
          <a:xfrm>
            <a:off x="2247031" y="2400226"/>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0</a:t>
            </a:r>
          </a:p>
        </p:txBody>
      </p:sp>
      <p:sp>
        <p:nvSpPr>
          <p:cNvPr id="91" name="Text Box 42"/>
          <p:cNvSpPr txBox="1">
            <a:spLocks noChangeArrowheads="1"/>
          </p:cNvSpPr>
          <p:nvPr/>
        </p:nvSpPr>
        <p:spPr bwMode="auto">
          <a:xfrm>
            <a:off x="2696985" y="2391453"/>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1</a:t>
            </a:r>
          </a:p>
        </p:txBody>
      </p:sp>
      <p:sp>
        <p:nvSpPr>
          <p:cNvPr id="93" name="Text Box 44"/>
          <p:cNvSpPr txBox="1">
            <a:spLocks noChangeArrowheads="1"/>
          </p:cNvSpPr>
          <p:nvPr/>
        </p:nvSpPr>
        <p:spPr bwMode="auto">
          <a:xfrm>
            <a:off x="3714708" y="2382678"/>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3</a:t>
            </a:r>
          </a:p>
        </p:txBody>
      </p:sp>
      <p:sp>
        <p:nvSpPr>
          <p:cNvPr id="92" name="Text Box 43"/>
          <p:cNvSpPr txBox="1">
            <a:spLocks noChangeArrowheads="1"/>
          </p:cNvSpPr>
          <p:nvPr/>
        </p:nvSpPr>
        <p:spPr bwMode="auto">
          <a:xfrm>
            <a:off x="3238433" y="2382679"/>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2</a:t>
            </a:r>
          </a:p>
        </p:txBody>
      </p:sp>
      <p:sp>
        <p:nvSpPr>
          <p:cNvPr id="94" name="Rectangle 45"/>
          <p:cNvSpPr>
            <a:spLocks noChangeArrowheads="1"/>
          </p:cNvSpPr>
          <p:nvPr/>
        </p:nvSpPr>
        <p:spPr bwMode="auto">
          <a:xfrm>
            <a:off x="2255804"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 name="Rectangle 46"/>
          <p:cNvSpPr>
            <a:spLocks noChangeArrowheads="1"/>
          </p:cNvSpPr>
          <p:nvPr/>
        </p:nvSpPr>
        <p:spPr bwMode="auto">
          <a:xfrm>
            <a:off x="2737092"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 name="Rectangle 47"/>
          <p:cNvSpPr>
            <a:spLocks noChangeArrowheads="1"/>
          </p:cNvSpPr>
          <p:nvPr/>
        </p:nvSpPr>
        <p:spPr bwMode="auto">
          <a:xfrm>
            <a:off x="3218379"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7" name="Rectangle 48"/>
          <p:cNvSpPr>
            <a:spLocks noChangeArrowheads="1"/>
          </p:cNvSpPr>
          <p:nvPr/>
        </p:nvSpPr>
        <p:spPr bwMode="auto">
          <a:xfrm>
            <a:off x="3699667"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 name="矩形 2"/>
          <p:cNvSpPr/>
          <p:nvPr/>
        </p:nvSpPr>
        <p:spPr>
          <a:xfrm>
            <a:off x="2190517" y="3287604"/>
            <a:ext cx="481289" cy="846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247031" y="1411693"/>
            <a:ext cx="971349" cy="8640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6012160" y="1635646"/>
            <a:ext cx="2149225" cy="601612"/>
            <a:chOff x="6084168" y="1779662"/>
            <a:chExt cx="2149225" cy="601612"/>
          </a:xfrm>
        </p:grpSpPr>
        <p:sp>
          <p:nvSpPr>
            <p:cNvPr id="79" name="矩形 78"/>
            <p:cNvSpPr/>
            <p:nvPr/>
          </p:nvSpPr>
          <p:spPr>
            <a:xfrm>
              <a:off x="6204490" y="1904655"/>
              <a:ext cx="240644" cy="3869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79"/>
            <p:cNvSpPr txBox="1"/>
            <p:nvPr/>
          </p:nvSpPr>
          <p:spPr>
            <a:xfrm>
              <a:off x="6403405" y="2050822"/>
              <a:ext cx="1829988" cy="307777"/>
            </a:xfrm>
            <a:prstGeom prst="rect">
              <a:avLst/>
            </a:prstGeom>
            <a:noFill/>
          </p:spPr>
          <p:txBody>
            <a:bodyPr wrap="none" rtlCol="0">
              <a:spAutoFit/>
            </a:bodyPr>
            <a:lstStyle/>
            <a:p>
              <a:r>
                <a:rPr lang="en-US" altLang="zh-CN" sz="1400" dirty="0" smtClean="0"/>
                <a:t>: Needs to be reserved</a:t>
              </a:r>
              <a:endParaRPr lang="zh-CN" altLang="en-US" sz="1400" dirty="0"/>
            </a:p>
          </p:txBody>
        </p:sp>
        <p:sp>
          <p:nvSpPr>
            <p:cNvPr id="81" name="矩形 80"/>
            <p:cNvSpPr/>
            <p:nvPr/>
          </p:nvSpPr>
          <p:spPr>
            <a:xfrm>
              <a:off x="6084168" y="1779662"/>
              <a:ext cx="2077217" cy="601612"/>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3860795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Design: Spatial Cache Reservation</a:t>
            </a:r>
            <a:endParaRPr lang="zh-CN" altLang="en-US" dirty="0"/>
          </a:p>
        </p:txBody>
      </p:sp>
      <p:sp>
        <p:nvSpPr>
          <p:cNvPr id="53" name="Rectangle 4"/>
          <p:cNvSpPr>
            <a:spLocks noChangeArrowheads="1"/>
          </p:cNvSpPr>
          <p:nvPr/>
        </p:nvSpPr>
        <p:spPr bwMode="auto">
          <a:xfrm>
            <a:off x="243628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04</a:t>
            </a:r>
          </a:p>
        </p:txBody>
      </p:sp>
      <p:sp>
        <p:nvSpPr>
          <p:cNvPr id="54" name="Rectangle 5"/>
          <p:cNvSpPr>
            <a:spLocks noChangeArrowheads="1"/>
          </p:cNvSpPr>
          <p:nvPr/>
        </p:nvSpPr>
        <p:spPr bwMode="auto">
          <a:xfrm>
            <a:off x="2195643"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00</a:t>
            </a:r>
          </a:p>
        </p:txBody>
      </p:sp>
      <p:sp>
        <p:nvSpPr>
          <p:cNvPr id="55" name="Rectangle 6"/>
          <p:cNvSpPr>
            <a:spLocks noChangeArrowheads="1"/>
          </p:cNvSpPr>
          <p:nvPr/>
        </p:nvSpPr>
        <p:spPr bwMode="auto">
          <a:xfrm>
            <a:off x="26769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08</a:t>
            </a:r>
          </a:p>
        </p:txBody>
      </p:sp>
      <p:sp>
        <p:nvSpPr>
          <p:cNvPr id="56" name="Rectangle 7"/>
          <p:cNvSpPr>
            <a:spLocks noChangeArrowheads="1"/>
          </p:cNvSpPr>
          <p:nvPr/>
        </p:nvSpPr>
        <p:spPr bwMode="auto">
          <a:xfrm>
            <a:off x="29175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0C</a:t>
            </a:r>
          </a:p>
        </p:txBody>
      </p:sp>
      <p:sp>
        <p:nvSpPr>
          <p:cNvPr id="57" name="Rectangle 8"/>
          <p:cNvSpPr>
            <a:spLocks noChangeArrowheads="1"/>
          </p:cNvSpPr>
          <p:nvPr/>
        </p:nvSpPr>
        <p:spPr bwMode="auto">
          <a:xfrm>
            <a:off x="3158218"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10</a:t>
            </a:r>
          </a:p>
        </p:txBody>
      </p:sp>
      <p:sp>
        <p:nvSpPr>
          <p:cNvPr id="58" name="Rectangle 9"/>
          <p:cNvSpPr>
            <a:spLocks noChangeArrowheads="1"/>
          </p:cNvSpPr>
          <p:nvPr/>
        </p:nvSpPr>
        <p:spPr bwMode="auto">
          <a:xfrm>
            <a:off x="3398862"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14</a:t>
            </a:r>
          </a:p>
        </p:txBody>
      </p:sp>
      <p:sp>
        <p:nvSpPr>
          <p:cNvPr id="59" name="Rectangle 10"/>
          <p:cNvSpPr>
            <a:spLocks noChangeArrowheads="1"/>
          </p:cNvSpPr>
          <p:nvPr/>
        </p:nvSpPr>
        <p:spPr bwMode="auto">
          <a:xfrm>
            <a:off x="363950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18</a:t>
            </a:r>
          </a:p>
        </p:txBody>
      </p:sp>
      <p:sp>
        <p:nvSpPr>
          <p:cNvPr id="60" name="Rectangle 11"/>
          <p:cNvSpPr>
            <a:spLocks noChangeArrowheads="1"/>
          </p:cNvSpPr>
          <p:nvPr/>
        </p:nvSpPr>
        <p:spPr bwMode="auto">
          <a:xfrm>
            <a:off x="388015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1C</a:t>
            </a:r>
          </a:p>
        </p:txBody>
      </p:sp>
      <p:sp>
        <p:nvSpPr>
          <p:cNvPr id="61" name="Rectangle 12"/>
          <p:cNvSpPr>
            <a:spLocks noChangeArrowheads="1"/>
          </p:cNvSpPr>
          <p:nvPr/>
        </p:nvSpPr>
        <p:spPr bwMode="auto">
          <a:xfrm>
            <a:off x="412079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20</a:t>
            </a:r>
          </a:p>
        </p:txBody>
      </p:sp>
      <p:sp>
        <p:nvSpPr>
          <p:cNvPr id="62" name="Rectangle 13"/>
          <p:cNvSpPr>
            <a:spLocks noChangeArrowheads="1"/>
          </p:cNvSpPr>
          <p:nvPr/>
        </p:nvSpPr>
        <p:spPr bwMode="auto">
          <a:xfrm>
            <a:off x="4361437"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24</a:t>
            </a:r>
          </a:p>
        </p:txBody>
      </p:sp>
      <p:sp>
        <p:nvSpPr>
          <p:cNvPr id="63" name="Rectangle 14"/>
          <p:cNvSpPr>
            <a:spLocks noChangeArrowheads="1"/>
          </p:cNvSpPr>
          <p:nvPr/>
        </p:nvSpPr>
        <p:spPr bwMode="auto">
          <a:xfrm>
            <a:off x="460208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28</a:t>
            </a:r>
          </a:p>
        </p:txBody>
      </p:sp>
      <p:sp>
        <p:nvSpPr>
          <p:cNvPr id="64" name="Rectangle 15"/>
          <p:cNvSpPr>
            <a:spLocks noChangeArrowheads="1"/>
          </p:cNvSpPr>
          <p:nvPr/>
        </p:nvSpPr>
        <p:spPr bwMode="auto">
          <a:xfrm>
            <a:off x="484272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2C</a:t>
            </a:r>
          </a:p>
        </p:txBody>
      </p:sp>
      <p:sp>
        <p:nvSpPr>
          <p:cNvPr id="65" name="Rectangle 16"/>
          <p:cNvSpPr>
            <a:spLocks noChangeArrowheads="1"/>
          </p:cNvSpPr>
          <p:nvPr/>
        </p:nvSpPr>
        <p:spPr bwMode="auto">
          <a:xfrm>
            <a:off x="5083369"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30</a:t>
            </a:r>
          </a:p>
        </p:txBody>
      </p:sp>
      <p:sp>
        <p:nvSpPr>
          <p:cNvPr id="66" name="Rectangle 17"/>
          <p:cNvSpPr>
            <a:spLocks noChangeArrowheads="1"/>
          </p:cNvSpPr>
          <p:nvPr/>
        </p:nvSpPr>
        <p:spPr bwMode="auto">
          <a:xfrm>
            <a:off x="5324013"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34</a:t>
            </a:r>
          </a:p>
        </p:txBody>
      </p:sp>
      <p:sp>
        <p:nvSpPr>
          <p:cNvPr id="67" name="Rectangle 18"/>
          <p:cNvSpPr>
            <a:spLocks noChangeArrowheads="1"/>
          </p:cNvSpPr>
          <p:nvPr/>
        </p:nvSpPr>
        <p:spPr bwMode="auto">
          <a:xfrm>
            <a:off x="5564656"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38</a:t>
            </a:r>
          </a:p>
        </p:txBody>
      </p:sp>
      <p:sp>
        <p:nvSpPr>
          <p:cNvPr id="68" name="Rectangle 19"/>
          <p:cNvSpPr>
            <a:spLocks noChangeArrowheads="1"/>
          </p:cNvSpPr>
          <p:nvPr/>
        </p:nvSpPr>
        <p:spPr bwMode="auto">
          <a:xfrm>
            <a:off x="5805300"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3C</a:t>
            </a:r>
          </a:p>
        </p:txBody>
      </p:sp>
      <p:sp>
        <p:nvSpPr>
          <p:cNvPr id="69" name="Rectangle 20"/>
          <p:cNvSpPr>
            <a:spLocks noChangeArrowheads="1"/>
          </p:cNvSpPr>
          <p:nvPr/>
        </p:nvSpPr>
        <p:spPr bwMode="auto">
          <a:xfrm>
            <a:off x="2737092"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70" name="Rectangle 21"/>
          <p:cNvSpPr>
            <a:spLocks noChangeArrowheads="1"/>
          </p:cNvSpPr>
          <p:nvPr/>
        </p:nvSpPr>
        <p:spPr bwMode="auto">
          <a:xfrm>
            <a:off x="2496448"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71" name="Rectangle 22"/>
          <p:cNvSpPr>
            <a:spLocks noChangeArrowheads="1"/>
          </p:cNvSpPr>
          <p:nvPr/>
        </p:nvSpPr>
        <p:spPr bwMode="auto">
          <a:xfrm>
            <a:off x="3218379"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72" name="Rectangle 23"/>
          <p:cNvSpPr>
            <a:spLocks noChangeArrowheads="1"/>
          </p:cNvSpPr>
          <p:nvPr/>
        </p:nvSpPr>
        <p:spPr bwMode="auto">
          <a:xfrm>
            <a:off x="3699667"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73" name="Rectangle 24"/>
          <p:cNvSpPr>
            <a:spLocks noChangeArrowheads="1"/>
          </p:cNvSpPr>
          <p:nvPr/>
        </p:nvSpPr>
        <p:spPr bwMode="auto">
          <a:xfrm>
            <a:off x="6045944" y="328760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40</a:t>
            </a:r>
          </a:p>
        </p:txBody>
      </p:sp>
      <p:sp>
        <p:nvSpPr>
          <p:cNvPr id="74" name="Rectangle 25"/>
          <p:cNvSpPr>
            <a:spLocks noChangeArrowheads="1"/>
          </p:cNvSpPr>
          <p:nvPr/>
        </p:nvSpPr>
        <p:spPr bwMode="auto">
          <a:xfrm>
            <a:off x="6286588" y="328760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44</a:t>
            </a:r>
          </a:p>
        </p:txBody>
      </p:sp>
      <p:sp>
        <p:nvSpPr>
          <p:cNvPr id="75" name="Rectangle 26"/>
          <p:cNvSpPr>
            <a:spLocks noChangeArrowheads="1"/>
          </p:cNvSpPr>
          <p:nvPr/>
        </p:nvSpPr>
        <p:spPr bwMode="auto">
          <a:xfrm>
            <a:off x="6527231" y="328760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48</a:t>
            </a:r>
          </a:p>
        </p:txBody>
      </p:sp>
      <p:sp>
        <p:nvSpPr>
          <p:cNvPr id="76" name="Rectangle 27"/>
          <p:cNvSpPr>
            <a:spLocks noChangeArrowheads="1"/>
          </p:cNvSpPr>
          <p:nvPr/>
        </p:nvSpPr>
        <p:spPr bwMode="auto">
          <a:xfrm>
            <a:off x="6767875" y="328760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4C</a:t>
            </a:r>
          </a:p>
        </p:txBody>
      </p:sp>
      <p:sp>
        <p:nvSpPr>
          <p:cNvPr id="77" name="Text Box 28"/>
          <p:cNvSpPr txBox="1">
            <a:spLocks noChangeArrowheads="1"/>
          </p:cNvSpPr>
          <p:nvPr/>
        </p:nvSpPr>
        <p:spPr bwMode="auto">
          <a:xfrm>
            <a:off x="2150974" y="1002963"/>
            <a:ext cx="776175"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600" dirty="0">
                <a:latin typeface="Helvetica" pitchFamily="34" charset="0"/>
              </a:rPr>
              <a:t>Cache</a:t>
            </a:r>
            <a:endParaRPr lang="en-US" altLang="en-US" dirty="0">
              <a:latin typeface="Helvetica" pitchFamily="34" charset="0"/>
            </a:endParaRPr>
          </a:p>
        </p:txBody>
      </p:sp>
      <p:sp>
        <p:nvSpPr>
          <p:cNvPr id="78" name="Text Box 29"/>
          <p:cNvSpPr txBox="1">
            <a:spLocks noChangeArrowheads="1"/>
          </p:cNvSpPr>
          <p:nvPr/>
        </p:nvSpPr>
        <p:spPr bwMode="auto">
          <a:xfrm>
            <a:off x="2111039" y="4225666"/>
            <a:ext cx="926857" cy="3385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sz="1600" dirty="0">
                <a:latin typeface="Helvetica" pitchFamily="34" charset="0"/>
              </a:rPr>
              <a:t>Memory</a:t>
            </a:r>
          </a:p>
        </p:txBody>
      </p:sp>
      <p:sp>
        <p:nvSpPr>
          <p:cNvPr id="82" name="Rectangle 33"/>
          <p:cNvSpPr>
            <a:spLocks noChangeArrowheads="1"/>
          </p:cNvSpPr>
          <p:nvPr/>
        </p:nvSpPr>
        <p:spPr bwMode="auto">
          <a:xfrm>
            <a:off x="2255804" y="1422615"/>
            <a:ext cx="240644" cy="842253"/>
          </a:xfrm>
          <a:prstGeom prst="rect">
            <a:avLst/>
          </a:prstGeom>
          <a:solidFill>
            <a:srgbClr val="CCE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*0</a:t>
            </a:r>
          </a:p>
        </p:txBody>
      </p:sp>
      <p:sp>
        <p:nvSpPr>
          <p:cNvPr id="83" name="Rectangle 34"/>
          <p:cNvSpPr>
            <a:spLocks noChangeArrowheads="1"/>
          </p:cNvSpPr>
          <p:nvPr/>
        </p:nvSpPr>
        <p:spPr bwMode="auto">
          <a:xfrm>
            <a:off x="2977736" y="1422615"/>
            <a:ext cx="240644" cy="842253"/>
          </a:xfrm>
          <a:prstGeom prst="rect">
            <a:avLst/>
          </a:prstGeom>
          <a:solidFill>
            <a:srgbClr val="66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*4</a:t>
            </a:r>
          </a:p>
        </p:txBody>
      </p:sp>
      <p:sp>
        <p:nvSpPr>
          <p:cNvPr id="84" name="Rectangle 35"/>
          <p:cNvSpPr>
            <a:spLocks noChangeArrowheads="1"/>
          </p:cNvSpPr>
          <p:nvPr/>
        </p:nvSpPr>
        <p:spPr bwMode="auto">
          <a:xfrm>
            <a:off x="3459023" y="1422615"/>
            <a:ext cx="240644" cy="842253"/>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*8</a:t>
            </a:r>
          </a:p>
        </p:txBody>
      </p:sp>
      <p:sp>
        <p:nvSpPr>
          <p:cNvPr id="85" name="Rectangle 36"/>
          <p:cNvSpPr>
            <a:spLocks noChangeArrowheads="1"/>
          </p:cNvSpPr>
          <p:nvPr/>
        </p:nvSpPr>
        <p:spPr bwMode="auto">
          <a:xfrm>
            <a:off x="3940311" y="1422615"/>
            <a:ext cx="240644" cy="842253"/>
          </a:xfrm>
          <a:prstGeom prst="rect">
            <a:avLst/>
          </a:prstGeom>
          <a:solidFill>
            <a:srgbClr val="FF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dirty="0">
                <a:latin typeface="Courier New" pitchFamily="49" charset="0"/>
              </a:rPr>
              <a:t>*C</a:t>
            </a:r>
          </a:p>
        </p:txBody>
      </p:sp>
      <p:sp>
        <p:nvSpPr>
          <p:cNvPr id="86" name="AutoShape 37"/>
          <p:cNvSpPr>
            <a:spLocks/>
          </p:cNvSpPr>
          <p:nvPr/>
        </p:nvSpPr>
        <p:spPr bwMode="auto">
          <a:xfrm rot="16200000" flipH="1" flipV="1">
            <a:off x="3933253" y="2234789"/>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7" name="AutoShape 38"/>
          <p:cNvSpPr>
            <a:spLocks/>
          </p:cNvSpPr>
          <p:nvPr/>
        </p:nvSpPr>
        <p:spPr bwMode="auto">
          <a:xfrm rot="16200000" flipH="1" flipV="1">
            <a:off x="3428943"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8" name="AutoShape 39"/>
          <p:cNvSpPr>
            <a:spLocks/>
          </p:cNvSpPr>
          <p:nvPr/>
        </p:nvSpPr>
        <p:spPr bwMode="auto">
          <a:xfrm rot="16200000" flipH="1" flipV="1">
            <a:off x="2947655"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9" name="AutoShape 40"/>
          <p:cNvSpPr>
            <a:spLocks/>
          </p:cNvSpPr>
          <p:nvPr/>
        </p:nvSpPr>
        <p:spPr bwMode="auto">
          <a:xfrm rot="16200000" flipH="1" flipV="1">
            <a:off x="2466368" y="2234788"/>
            <a:ext cx="60161" cy="360966"/>
          </a:xfrm>
          <a:prstGeom prst="righ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0" name="Text Box 41"/>
          <p:cNvSpPr txBox="1">
            <a:spLocks noChangeArrowheads="1"/>
          </p:cNvSpPr>
          <p:nvPr/>
        </p:nvSpPr>
        <p:spPr bwMode="auto">
          <a:xfrm>
            <a:off x="2247031" y="2400226"/>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0</a:t>
            </a:r>
          </a:p>
        </p:txBody>
      </p:sp>
      <p:sp>
        <p:nvSpPr>
          <p:cNvPr id="91" name="Text Box 42"/>
          <p:cNvSpPr txBox="1">
            <a:spLocks noChangeArrowheads="1"/>
          </p:cNvSpPr>
          <p:nvPr/>
        </p:nvSpPr>
        <p:spPr bwMode="auto">
          <a:xfrm>
            <a:off x="2696985" y="2391453"/>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1</a:t>
            </a:r>
          </a:p>
        </p:txBody>
      </p:sp>
      <p:sp>
        <p:nvSpPr>
          <p:cNvPr id="93" name="Text Box 44"/>
          <p:cNvSpPr txBox="1">
            <a:spLocks noChangeArrowheads="1"/>
          </p:cNvSpPr>
          <p:nvPr/>
        </p:nvSpPr>
        <p:spPr bwMode="auto">
          <a:xfrm>
            <a:off x="3714708" y="2382678"/>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3</a:t>
            </a:r>
          </a:p>
        </p:txBody>
      </p:sp>
      <p:sp>
        <p:nvSpPr>
          <p:cNvPr id="92" name="Text Box 43"/>
          <p:cNvSpPr txBox="1">
            <a:spLocks noChangeArrowheads="1"/>
          </p:cNvSpPr>
          <p:nvPr/>
        </p:nvSpPr>
        <p:spPr bwMode="auto">
          <a:xfrm>
            <a:off x="3238433" y="2382679"/>
            <a:ext cx="497252" cy="27699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Times New Roman" pitchFamily="18" charset="0"/>
              </a:rPr>
              <a:t>Set 2</a:t>
            </a:r>
          </a:p>
        </p:txBody>
      </p:sp>
      <p:sp>
        <p:nvSpPr>
          <p:cNvPr id="94" name="Rectangle 45"/>
          <p:cNvSpPr>
            <a:spLocks noChangeArrowheads="1"/>
          </p:cNvSpPr>
          <p:nvPr/>
        </p:nvSpPr>
        <p:spPr bwMode="auto">
          <a:xfrm>
            <a:off x="2255804"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5" name="Rectangle 46"/>
          <p:cNvSpPr>
            <a:spLocks noChangeArrowheads="1"/>
          </p:cNvSpPr>
          <p:nvPr/>
        </p:nvSpPr>
        <p:spPr bwMode="auto">
          <a:xfrm>
            <a:off x="2737092"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 name="Rectangle 47"/>
          <p:cNvSpPr>
            <a:spLocks noChangeArrowheads="1"/>
          </p:cNvSpPr>
          <p:nvPr/>
        </p:nvSpPr>
        <p:spPr bwMode="auto">
          <a:xfrm>
            <a:off x="3218379"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7" name="Rectangle 48"/>
          <p:cNvSpPr>
            <a:spLocks noChangeArrowheads="1"/>
          </p:cNvSpPr>
          <p:nvPr/>
        </p:nvSpPr>
        <p:spPr bwMode="auto">
          <a:xfrm>
            <a:off x="3699667" y="1422615"/>
            <a:ext cx="481288" cy="84225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 name="矩形 2"/>
          <p:cNvSpPr/>
          <p:nvPr/>
        </p:nvSpPr>
        <p:spPr>
          <a:xfrm>
            <a:off x="2190517" y="3287604"/>
            <a:ext cx="481289" cy="846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247031" y="1411693"/>
            <a:ext cx="971349" cy="8640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3154607" y="3285910"/>
            <a:ext cx="481289" cy="8481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4127169" y="3285909"/>
            <a:ext cx="481289" cy="8481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5076054" y="3285909"/>
            <a:ext cx="481289" cy="8481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6045944" y="3285909"/>
            <a:ext cx="481289" cy="8481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6012160" y="1635646"/>
            <a:ext cx="2149225" cy="601612"/>
            <a:chOff x="6084168" y="1779662"/>
            <a:chExt cx="2149225" cy="601612"/>
          </a:xfrm>
        </p:grpSpPr>
        <p:sp>
          <p:nvSpPr>
            <p:cNvPr id="79" name="矩形 78"/>
            <p:cNvSpPr/>
            <p:nvPr/>
          </p:nvSpPr>
          <p:spPr>
            <a:xfrm>
              <a:off x="6204490" y="1904655"/>
              <a:ext cx="240644" cy="3869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79"/>
            <p:cNvSpPr txBox="1"/>
            <p:nvPr/>
          </p:nvSpPr>
          <p:spPr>
            <a:xfrm>
              <a:off x="6403405" y="2050822"/>
              <a:ext cx="1829988" cy="307777"/>
            </a:xfrm>
            <a:prstGeom prst="rect">
              <a:avLst/>
            </a:prstGeom>
            <a:noFill/>
          </p:spPr>
          <p:txBody>
            <a:bodyPr wrap="none" rtlCol="0">
              <a:spAutoFit/>
            </a:bodyPr>
            <a:lstStyle/>
            <a:p>
              <a:r>
                <a:rPr lang="en-US" altLang="zh-CN" sz="1400" dirty="0" smtClean="0"/>
                <a:t>: Needs to be reserved</a:t>
              </a:r>
              <a:endParaRPr lang="zh-CN" altLang="en-US" sz="1400" dirty="0"/>
            </a:p>
          </p:txBody>
        </p:sp>
        <p:sp>
          <p:nvSpPr>
            <p:cNvPr id="81" name="矩形 80"/>
            <p:cNvSpPr/>
            <p:nvPr/>
          </p:nvSpPr>
          <p:spPr>
            <a:xfrm>
              <a:off x="6084168" y="1779662"/>
              <a:ext cx="2077217" cy="601612"/>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3101305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Design: </a:t>
            </a:r>
            <a:r>
              <a:rPr lang="en-US" altLang="zh-CN" dirty="0" smtClean="0"/>
              <a:t>Secure In-Cache Execution</a:t>
            </a:r>
            <a:endParaRPr lang="zh-CN" altLang="en-US" dirty="0"/>
          </a:p>
        </p:txBody>
      </p:sp>
      <p:sp>
        <p:nvSpPr>
          <p:cNvPr id="3" name="内容占位符 2"/>
          <p:cNvSpPr>
            <a:spLocks noGrp="1"/>
          </p:cNvSpPr>
          <p:nvPr>
            <p:ph idx="1"/>
          </p:nvPr>
        </p:nvSpPr>
        <p:spPr/>
        <p:txBody>
          <a:bodyPr/>
          <a:lstStyle/>
          <a:p>
            <a:pPr marL="0" indent="0">
              <a:buNone/>
            </a:pPr>
            <a:r>
              <a:rPr lang="en-US" altLang="zh-CN" sz="2000" dirty="0"/>
              <a:t>D</a:t>
            </a:r>
            <a:r>
              <a:rPr lang="en-US" altLang="zh-CN" sz="2000" dirty="0" smtClean="0"/>
              <a:t>esynchronize memory (encrypted) and cache (plaintext)</a:t>
            </a:r>
          </a:p>
          <a:p>
            <a:pPr marL="0" indent="0">
              <a:buNone/>
            </a:pPr>
            <a:endParaRPr lang="en-US" altLang="zh-CN" sz="900" dirty="0" smtClean="0"/>
          </a:p>
          <a:p>
            <a:r>
              <a:rPr lang="en-US" altLang="zh-CN" sz="2000" dirty="0" smtClean="0"/>
              <a:t>Cache in write-back mode</a:t>
            </a:r>
          </a:p>
          <a:p>
            <a:pPr lvl="1"/>
            <a:r>
              <a:rPr lang="en-US" altLang="zh-CN" sz="1800" dirty="0" smtClean="0"/>
              <a:t>Guaranteed </a:t>
            </a:r>
            <a:r>
              <a:rPr lang="en-US" altLang="zh-CN" sz="1800" dirty="0"/>
              <a:t>by </a:t>
            </a:r>
            <a:r>
              <a:rPr lang="en-US" altLang="zh-CN" sz="1800" dirty="0" smtClean="0"/>
              <a:t>hardware </a:t>
            </a:r>
            <a:r>
              <a:rPr lang="en-US" altLang="zh-CN" sz="1800" dirty="0"/>
              <a:t>and </a:t>
            </a:r>
            <a:r>
              <a:rPr lang="en-US" altLang="zh-CN" sz="1800" dirty="0" smtClean="0"/>
              <a:t>existing kernels (in most </a:t>
            </a:r>
            <a:r>
              <a:rPr lang="en-US" altLang="zh-CN" sz="1800" dirty="0" err="1" smtClean="0"/>
              <a:t>OS’es</a:t>
            </a:r>
            <a:r>
              <a:rPr lang="en-US" altLang="zh-CN" sz="1800" dirty="0" smtClean="0"/>
              <a:t>)</a:t>
            </a:r>
          </a:p>
          <a:p>
            <a:r>
              <a:rPr lang="en-US" altLang="zh-CN" sz="2000" dirty="0" smtClean="0"/>
              <a:t>L3 cache is inclusive of L1 and L2 caches</a:t>
            </a:r>
          </a:p>
          <a:p>
            <a:pPr lvl="1"/>
            <a:r>
              <a:rPr lang="en-US" altLang="zh-CN" sz="1800" dirty="0"/>
              <a:t>G</a:t>
            </a:r>
            <a:r>
              <a:rPr lang="en-US" altLang="zh-CN" sz="1800" dirty="0" smtClean="0"/>
              <a:t>uaranteed by hardware </a:t>
            </a:r>
            <a:r>
              <a:rPr lang="en-US" altLang="zh-CN" sz="1800" dirty="0"/>
              <a:t>and </a:t>
            </a:r>
            <a:r>
              <a:rPr lang="en-US" altLang="zh-CN" sz="1800" dirty="0" smtClean="0"/>
              <a:t>existing </a:t>
            </a:r>
            <a:r>
              <a:rPr lang="en-US" altLang="zh-CN" sz="1800" dirty="0"/>
              <a:t>kernels</a:t>
            </a:r>
            <a:endParaRPr lang="en-US" altLang="zh-CN" sz="1800" dirty="0" smtClean="0"/>
          </a:p>
          <a:p>
            <a:r>
              <a:rPr lang="en-US" altLang="zh-CN" sz="2000" dirty="0" smtClean="0"/>
              <a:t>No conflict in the reserved cache</a:t>
            </a:r>
          </a:p>
          <a:p>
            <a:pPr lvl="1"/>
            <a:r>
              <a:rPr lang="en-US" altLang="zh-CN" sz="1800" dirty="0" smtClean="0"/>
              <a:t>No </a:t>
            </a:r>
            <a:r>
              <a:rPr lang="en-US" altLang="zh-CN" sz="1800" dirty="0"/>
              <a:t>more protected data </a:t>
            </a:r>
            <a:r>
              <a:rPr lang="en-US" altLang="zh-CN" sz="1800" dirty="0" smtClean="0"/>
              <a:t>at a time than the reserved cache size</a:t>
            </a:r>
          </a:p>
          <a:p>
            <a:endParaRPr lang="zh-CN" altLang="en-US" dirty="0"/>
          </a:p>
        </p:txBody>
      </p:sp>
    </p:spTree>
    <p:extLst>
      <p:ext uri="{BB962C8B-B14F-4D97-AF65-F5344CB8AC3E}">
        <p14:creationId xmlns:p14="http://schemas.microsoft.com/office/powerpoint/2010/main" val="915583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Design: Secure In-Cache Execution</a:t>
            </a:r>
            <a:endParaRPr lang="zh-CN" altLang="en-US" dirty="0"/>
          </a:p>
        </p:txBody>
      </p:sp>
      <p:sp>
        <p:nvSpPr>
          <p:cNvPr id="3" name="内容占位符 2"/>
          <p:cNvSpPr>
            <a:spLocks noGrp="1"/>
          </p:cNvSpPr>
          <p:nvPr>
            <p:ph idx="1"/>
          </p:nvPr>
        </p:nvSpPr>
        <p:spPr/>
        <p:txBody>
          <a:bodyPr>
            <a:normAutofit/>
          </a:bodyPr>
          <a:lstStyle/>
          <a:p>
            <a:pPr marL="0" indent="0">
              <a:buNone/>
            </a:pPr>
            <a:r>
              <a:rPr lang="en-US" altLang="zh-CN" sz="2000" dirty="0" smtClean="0"/>
              <a:t>More data to protect?</a:t>
            </a:r>
          </a:p>
          <a:p>
            <a:pPr marL="0" indent="0">
              <a:buNone/>
            </a:pPr>
            <a:endParaRPr lang="en-US" altLang="zh-CN" sz="900" dirty="0" smtClean="0"/>
          </a:p>
          <a:p>
            <a:r>
              <a:rPr lang="en-US" altLang="zh-CN" sz="2000" dirty="0" smtClean="0"/>
              <a:t>Demand paging</a:t>
            </a:r>
          </a:p>
          <a:p>
            <a:pPr lvl="1"/>
            <a:r>
              <a:rPr lang="en-US" altLang="zh-CN" sz="1800" dirty="0" smtClean="0"/>
              <a:t>Access unmapped data -&gt; page fault</a:t>
            </a:r>
          </a:p>
          <a:p>
            <a:pPr lvl="1"/>
            <a:r>
              <a:rPr lang="en-US" altLang="zh-CN" sz="1800" dirty="0" smtClean="0"/>
              <a:t>Allocate </a:t>
            </a:r>
            <a:r>
              <a:rPr lang="en-US" altLang="zh-CN" sz="1800" dirty="0"/>
              <a:t>a plaintext </a:t>
            </a:r>
            <a:r>
              <a:rPr lang="en-US" altLang="zh-CN" sz="1800" dirty="0" smtClean="0"/>
              <a:t>page (for securing data)</a:t>
            </a:r>
          </a:p>
          <a:p>
            <a:pPr lvl="1"/>
            <a:r>
              <a:rPr lang="en-US" altLang="zh-CN" sz="1800" dirty="0" smtClean="0"/>
              <a:t>If no page available, select one for replacement</a:t>
            </a:r>
          </a:p>
          <a:p>
            <a:pPr lvl="2"/>
            <a:r>
              <a:rPr lang="en-US" altLang="zh-CN" sz="1600" dirty="0" smtClean="0"/>
              <a:t>Encrypt the plaintext page, copy it back</a:t>
            </a:r>
          </a:p>
          <a:p>
            <a:pPr lvl="2"/>
            <a:r>
              <a:rPr lang="en-US" altLang="zh-CN" sz="1600" dirty="0" smtClean="0"/>
              <a:t>Decrypt faulting page into plaintext, update page table if necessary</a:t>
            </a:r>
          </a:p>
          <a:p>
            <a:endParaRPr lang="zh-CN" altLang="en-US" dirty="0"/>
          </a:p>
        </p:txBody>
      </p:sp>
    </p:spTree>
    <p:extLst>
      <p:ext uri="{BB962C8B-B14F-4D97-AF65-F5344CB8AC3E}">
        <p14:creationId xmlns:p14="http://schemas.microsoft.com/office/powerpoint/2010/main" val="2250845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Performance Evaluation</a:t>
            </a:r>
            <a:endParaRPr lang="zh-CN" alt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7744" y="1131590"/>
            <a:ext cx="4752528" cy="276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2555776" y="4033396"/>
            <a:ext cx="4032448" cy="307777"/>
          </a:xfrm>
          <a:prstGeom prst="rect">
            <a:avLst/>
          </a:prstGeom>
        </p:spPr>
        <p:txBody>
          <a:bodyPr wrap="square">
            <a:spAutoFit/>
          </a:bodyPr>
          <a:lstStyle/>
          <a:p>
            <a:pPr algn="ctr"/>
            <a:r>
              <a:rPr lang="en-US" altLang="zh-CN" sz="1400" dirty="0"/>
              <a:t>Overhead of common </a:t>
            </a:r>
            <a:r>
              <a:rPr lang="en-US" altLang="zh-CN" sz="1400" dirty="0" smtClean="0"/>
              <a:t>cryptographic algorithms</a:t>
            </a:r>
            <a:endParaRPr lang="zh-CN" altLang="en-US" sz="1400" dirty="0"/>
          </a:p>
        </p:txBody>
      </p:sp>
      <p:sp>
        <p:nvSpPr>
          <p:cNvPr id="8" name="TextBox 7"/>
          <p:cNvSpPr txBox="1"/>
          <p:nvPr/>
        </p:nvSpPr>
        <p:spPr>
          <a:xfrm>
            <a:off x="6792353" y="1851670"/>
            <a:ext cx="2117887" cy="769441"/>
          </a:xfrm>
          <a:prstGeom prst="rect">
            <a:avLst/>
          </a:prstGeom>
          <a:noFill/>
          <a:ln w="9525"/>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100" dirty="0" smtClean="0"/>
              <a:t>Mode 1: Choose data to encrypt</a:t>
            </a:r>
          </a:p>
          <a:p>
            <a:r>
              <a:rPr lang="en-US" altLang="zh-CN" sz="1100" dirty="0" smtClean="0"/>
              <a:t>Mode 2: Encrypt all the data</a:t>
            </a:r>
          </a:p>
          <a:p>
            <a:endParaRPr lang="en-US" altLang="zh-CN" sz="1100" dirty="0"/>
          </a:p>
          <a:p>
            <a:r>
              <a:rPr lang="en-US" altLang="zh-CN" sz="1100" dirty="0" smtClean="0"/>
              <a:t>Test with 15 or 31 plaintext pages</a:t>
            </a:r>
            <a:endParaRPr lang="zh-CN" altLang="en-US" sz="1100" dirty="0"/>
          </a:p>
        </p:txBody>
      </p:sp>
    </p:spTree>
    <p:extLst>
      <p:ext uri="{BB962C8B-B14F-4D97-AF65-F5344CB8AC3E}">
        <p14:creationId xmlns:p14="http://schemas.microsoft.com/office/powerpoint/2010/main" val="1248642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Performance Evaluation</a:t>
            </a:r>
            <a:endParaRPr lang="zh-CN" altLang="en-US" dirty="0"/>
          </a:p>
        </p:txBody>
      </p:sp>
      <p:sp>
        <p:nvSpPr>
          <p:cNvPr id="5" name="矩形 4"/>
          <p:cNvSpPr/>
          <p:nvPr/>
        </p:nvSpPr>
        <p:spPr>
          <a:xfrm>
            <a:off x="2555776" y="4033396"/>
            <a:ext cx="4032448" cy="307777"/>
          </a:xfrm>
          <a:prstGeom prst="rect">
            <a:avLst/>
          </a:prstGeom>
        </p:spPr>
        <p:txBody>
          <a:bodyPr wrap="square">
            <a:spAutoFit/>
          </a:bodyPr>
          <a:lstStyle/>
          <a:p>
            <a:pPr algn="ctr"/>
            <a:r>
              <a:rPr lang="en-US" altLang="zh-CN" sz="1400" dirty="0"/>
              <a:t>Overhead of RSA and DH handshakes</a:t>
            </a:r>
            <a:endParaRPr lang="zh-CN" altLang="en-US" sz="14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131590"/>
            <a:ext cx="4714888" cy="282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792353" y="1851670"/>
            <a:ext cx="2117887" cy="769441"/>
          </a:xfrm>
          <a:prstGeom prst="rect">
            <a:avLst/>
          </a:prstGeom>
          <a:noFill/>
          <a:ln w="9525"/>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100" dirty="0" smtClean="0"/>
              <a:t>Mode 1: Choose data to encrypt</a:t>
            </a:r>
          </a:p>
          <a:p>
            <a:r>
              <a:rPr lang="en-US" altLang="zh-CN" sz="1100" dirty="0" smtClean="0"/>
              <a:t>Mode 2: Encrypt all the data</a:t>
            </a:r>
          </a:p>
          <a:p>
            <a:endParaRPr lang="en-US" altLang="zh-CN" sz="1100" dirty="0"/>
          </a:p>
          <a:p>
            <a:r>
              <a:rPr lang="en-US" altLang="zh-CN" sz="1100" dirty="0" smtClean="0"/>
              <a:t>Test with 15 or 31 plaintext pages</a:t>
            </a:r>
            <a:endParaRPr lang="zh-CN" altLang="en-US" sz="1100" dirty="0"/>
          </a:p>
        </p:txBody>
      </p:sp>
    </p:spTree>
    <p:extLst>
      <p:ext uri="{BB962C8B-B14F-4D97-AF65-F5344CB8AC3E}">
        <p14:creationId xmlns:p14="http://schemas.microsoft.com/office/powerpoint/2010/main" val="167586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020491"/>
            <a:ext cx="7772400" cy="1102519"/>
          </a:xfrm>
        </p:spPr>
        <p:txBody>
          <a:bodyPr/>
          <a:lstStyle/>
          <a:p>
            <a:r>
              <a:rPr lang="en-US" altLang="zh-CN" strike="sngStrike" dirty="0" smtClean="0"/>
              <a:t>Hack</a:t>
            </a:r>
            <a:r>
              <a:rPr lang="en-US" altLang="zh-CN" dirty="0" smtClean="0"/>
              <a:t> Protect your phone</a:t>
            </a:r>
            <a:endParaRPr lang="zh-CN" altLang="en-US" dirty="0"/>
          </a:p>
        </p:txBody>
      </p:sp>
    </p:spTree>
    <p:extLst>
      <p:ext uri="{BB962C8B-B14F-4D97-AF65-F5344CB8AC3E}">
        <p14:creationId xmlns:p14="http://schemas.microsoft.com/office/powerpoint/2010/main" val="3260675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a:t>
            </a:r>
            <a:endParaRPr lang="zh-CN" altLang="en-US" dirty="0"/>
          </a:p>
        </p:txBody>
      </p:sp>
      <p:sp>
        <p:nvSpPr>
          <p:cNvPr id="3" name="内容占位符 2"/>
          <p:cNvSpPr>
            <a:spLocks noGrp="1"/>
          </p:cNvSpPr>
          <p:nvPr>
            <p:ph idx="1"/>
          </p:nvPr>
        </p:nvSpPr>
        <p:spPr/>
        <p:txBody>
          <a:bodyPr>
            <a:normAutofit/>
          </a:bodyPr>
          <a:lstStyle/>
          <a:p>
            <a:r>
              <a:rPr lang="en-US" altLang="zh-CN" sz="2000" dirty="0" err="1" smtClean="0"/>
              <a:t>Dogspectus</a:t>
            </a:r>
            <a:r>
              <a:rPr lang="en-US" altLang="zh-CN" sz="2000" dirty="0" smtClean="0"/>
              <a:t> ransomware reported on April</a:t>
            </a:r>
            <a:r>
              <a:rPr lang="en-US" altLang="zh-CN" sz="2000" dirty="0" smtClean="0">
                <a:solidFill>
                  <a:srgbClr val="FF0000"/>
                </a:solidFill>
              </a:rPr>
              <a:t> </a:t>
            </a:r>
            <a:r>
              <a:rPr lang="en-US" altLang="zh-CN" sz="2000" b="1" dirty="0" smtClean="0">
                <a:solidFill>
                  <a:srgbClr val="FF0000"/>
                </a:solidFill>
              </a:rPr>
              <a:t>2016</a:t>
            </a:r>
          </a:p>
          <a:p>
            <a:r>
              <a:rPr lang="en-US" altLang="zh-CN" sz="2000" dirty="0" smtClean="0"/>
              <a:t>It contains </a:t>
            </a:r>
            <a:r>
              <a:rPr lang="en-US" altLang="zh-CN" sz="2000" dirty="0"/>
              <a:t>the code for the </a:t>
            </a:r>
            <a:r>
              <a:rPr lang="en-US" altLang="zh-CN" sz="2000" dirty="0" err="1"/>
              <a:t>futex</a:t>
            </a:r>
            <a:r>
              <a:rPr lang="en-US" altLang="zh-CN" sz="2000" dirty="0"/>
              <a:t> or </a:t>
            </a:r>
            <a:r>
              <a:rPr lang="en-US" altLang="zh-CN" sz="2000" dirty="0" err="1"/>
              <a:t>Towelroot</a:t>
            </a:r>
            <a:r>
              <a:rPr lang="en-US" altLang="zh-CN" sz="2000" dirty="0"/>
              <a:t> exploit that was first disclosed at the end of </a:t>
            </a:r>
            <a:r>
              <a:rPr lang="en-US" altLang="zh-CN" sz="2000" b="1" dirty="0" smtClean="0">
                <a:solidFill>
                  <a:srgbClr val="FF0000"/>
                </a:solidFill>
              </a:rPr>
              <a:t>2014</a:t>
            </a:r>
            <a:endParaRPr lang="zh-CN" altLang="en-US" sz="2000" dirty="0">
              <a:solidFill>
                <a:srgbClr val="FF0000"/>
              </a:solidFill>
            </a:endParaRPr>
          </a:p>
        </p:txBody>
      </p:sp>
      <p:pic>
        <p:nvPicPr>
          <p:cNvPr id="2050" name="Picture 2" descr="http://zdnet4.cbsistatic.com/hub/i/r/2016/04/25/891f9f45-310c-419c-ab4d-0d791c68877a/resize/770xauto/d4b6d5883d88702436483f3bd6e74c7d/screen-shot-2016-04-25-at-15-18-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499742"/>
            <a:ext cx="3472860" cy="223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618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Problem</a:t>
            </a:r>
            <a:endParaRPr lang="zh-CN" altLang="en-US" dirty="0"/>
          </a:p>
        </p:txBody>
      </p:sp>
      <p:sp>
        <p:nvSpPr>
          <p:cNvPr id="3" name="内容占位符 2"/>
          <p:cNvSpPr>
            <a:spLocks noGrp="1"/>
          </p:cNvSpPr>
          <p:nvPr>
            <p:ph idx="1"/>
          </p:nvPr>
        </p:nvSpPr>
        <p:spPr>
          <a:xfrm>
            <a:off x="457200" y="1059583"/>
            <a:ext cx="8229600" cy="2088232"/>
          </a:xfrm>
        </p:spPr>
        <p:txBody>
          <a:bodyPr>
            <a:normAutofit/>
          </a:bodyPr>
          <a:lstStyle/>
          <a:p>
            <a:r>
              <a:rPr lang="en-US" altLang="zh-CN" sz="2000" dirty="0"/>
              <a:t>Ghost </a:t>
            </a:r>
            <a:r>
              <a:rPr lang="en-US" altLang="zh-CN" sz="2000" dirty="0" smtClean="0"/>
              <a:t>Push</a:t>
            </a:r>
            <a:r>
              <a:rPr lang="zh-CN" altLang="en-US" sz="2000" dirty="0" smtClean="0"/>
              <a:t> </a:t>
            </a:r>
            <a:r>
              <a:rPr lang="en-US" altLang="zh-CN" sz="2000" dirty="0" smtClean="0"/>
              <a:t>malware still a major threat in October </a:t>
            </a:r>
            <a:r>
              <a:rPr lang="en-US" altLang="zh-CN" sz="2000" b="1" dirty="0" smtClean="0">
                <a:solidFill>
                  <a:srgbClr val="FF0000"/>
                </a:solidFill>
              </a:rPr>
              <a:t>2016</a:t>
            </a:r>
          </a:p>
          <a:p>
            <a:r>
              <a:rPr lang="en-US" altLang="zh-CN" sz="2000" dirty="0" smtClean="0"/>
              <a:t>Over 600,000 Android user affected per day</a:t>
            </a:r>
          </a:p>
          <a:p>
            <a:r>
              <a:rPr lang="en-US" altLang="zh-CN" sz="2000" dirty="0" smtClean="0"/>
              <a:t>Affected </a:t>
            </a:r>
            <a:r>
              <a:rPr lang="en-US" altLang="zh-CN" sz="2000" dirty="0"/>
              <a:t>14,847 phone types and 3,658 </a:t>
            </a:r>
            <a:r>
              <a:rPr lang="en-US" altLang="zh-CN" sz="2000" dirty="0" smtClean="0"/>
              <a:t>brands</a:t>
            </a:r>
          </a:p>
          <a:p>
            <a:r>
              <a:rPr lang="en-US" altLang="zh-CN" sz="2000" dirty="0"/>
              <a:t>K</a:t>
            </a:r>
            <a:r>
              <a:rPr lang="en-US" altLang="zh-CN" sz="2000" dirty="0" smtClean="0"/>
              <a:t>nown </a:t>
            </a:r>
            <a:r>
              <a:rPr lang="en-US" altLang="zh-CN" sz="2000" dirty="0"/>
              <a:t>to use VROOT (</a:t>
            </a:r>
            <a:r>
              <a:rPr lang="en-US" altLang="zh-CN" sz="2000" dirty="0" smtClean="0"/>
              <a:t>CVE-</a:t>
            </a:r>
            <a:r>
              <a:rPr lang="en-US" altLang="zh-CN" sz="2000" b="1" dirty="0" smtClean="0">
                <a:solidFill>
                  <a:srgbClr val="FF0000"/>
                </a:solidFill>
              </a:rPr>
              <a:t>2013</a:t>
            </a:r>
            <a:r>
              <a:rPr lang="en-US" altLang="zh-CN" sz="2000" dirty="0" smtClean="0"/>
              <a:t>-6282) and </a:t>
            </a:r>
            <a:r>
              <a:rPr lang="en-US" altLang="zh-CN" sz="2000" dirty="0" err="1"/>
              <a:t>Towelroot</a:t>
            </a:r>
            <a:r>
              <a:rPr lang="en-US" altLang="zh-CN" sz="2000" dirty="0"/>
              <a:t> (CVE-</a:t>
            </a:r>
            <a:r>
              <a:rPr lang="en-US" altLang="zh-CN" sz="2000" b="1" dirty="0">
                <a:solidFill>
                  <a:srgbClr val="FF0000"/>
                </a:solidFill>
              </a:rPr>
              <a:t>2014</a:t>
            </a:r>
            <a:r>
              <a:rPr lang="en-US" altLang="zh-CN" sz="2000" dirty="0"/>
              <a:t>-3153)</a:t>
            </a:r>
          </a:p>
        </p:txBody>
      </p:sp>
      <p:grpSp>
        <p:nvGrpSpPr>
          <p:cNvPr id="7" name="组合 6"/>
          <p:cNvGrpSpPr/>
          <p:nvPr/>
        </p:nvGrpSpPr>
        <p:grpSpPr>
          <a:xfrm>
            <a:off x="1475184" y="3147814"/>
            <a:ext cx="6193632" cy="981706"/>
            <a:chOff x="1587353" y="3219822"/>
            <a:chExt cx="6193632" cy="981706"/>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225" y="3219822"/>
              <a:ext cx="6183760" cy="96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587353" y="3952774"/>
              <a:ext cx="864096" cy="24875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solidFill>
                  <a:srgbClr val="FF0000"/>
                </a:solidFill>
              </a:endParaRPr>
            </a:p>
          </p:txBody>
        </p:sp>
      </p:grpSp>
    </p:spTree>
    <p:extLst>
      <p:ext uri="{BB962C8B-B14F-4D97-AF65-F5344CB8AC3E}">
        <p14:creationId xmlns:p14="http://schemas.microsoft.com/office/powerpoint/2010/main" val="1621225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4607" y="2139702"/>
            <a:ext cx="1153457" cy="584775"/>
          </a:xfrm>
          <a:prstGeom prst="rect">
            <a:avLst/>
          </a:prstGeom>
          <a:noFill/>
        </p:spPr>
        <p:txBody>
          <a:bodyPr wrap="none" rtlCol="0">
            <a:spAutoFit/>
          </a:bodyPr>
          <a:lstStyle/>
          <a:p>
            <a:r>
              <a:rPr lang="en-US" altLang="zh-CN" sz="3200" dirty="0" smtClean="0"/>
              <a:t>Why?</a:t>
            </a:r>
            <a:endParaRPr lang="zh-CN" altLang="en-US" sz="3200" dirty="0"/>
          </a:p>
        </p:txBody>
      </p:sp>
    </p:spTree>
    <p:extLst>
      <p:ext uri="{BB962C8B-B14F-4D97-AF65-F5344CB8AC3E}">
        <p14:creationId xmlns:p14="http://schemas.microsoft.com/office/powerpoint/2010/main" val="2405810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51671"/>
            <a:ext cx="7772400" cy="1440160"/>
          </a:xfrm>
        </p:spPr>
        <p:txBody>
          <a:bodyPr>
            <a:normAutofit/>
          </a:bodyPr>
          <a:lstStyle/>
          <a:p>
            <a:r>
              <a:rPr lang="en-US" altLang="zh-CN" dirty="0" smtClean="0"/>
              <a:t>Hack your PC</a:t>
            </a:r>
            <a:br>
              <a:rPr lang="en-US" altLang="zh-CN" dirty="0" smtClean="0"/>
            </a:br>
            <a:r>
              <a:rPr lang="en-US" altLang="zh-CN" sz="2800" dirty="0" smtClean="0">
                <a:solidFill>
                  <a:schemeClr val="tx1">
                    <a:lumMod val="50000"/>
                    <a:lumOff val="50000"/>
                  </a:schemeClr>
                </a:solidFill>
              </a:rPr>
              <a:t>physically</a:t>
            </a:r>
            <a:endParaRPr lang="zh-CN" altLang="en-US" sz="2800" dirty="0">
              <a:solidFill>
                <a:schemeClr val="tx1">
                  <a:lumMod val="50000"/>
                  <a:lumOff val="50000"/>
                </a:schemeClr>
              </a:solidFill>
            </a:endParaRPr>
          </a:p>
        </p:txBody>
      </p:sp>
    </p:spTree>
    <p:extLst>
      <p:ext uri="{BB962C8B-B14F-4D97-AF65-F5344CB8AC3E}">
        <p14:creationId xmlns:p14="http://schemas.microsoft.com/office/powerpoint/2010/main" val="1503094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Y\Desktop\upd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6675" y="411171"/>
            <a:ext cx="2430650" cy="4321158"/>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356675" y="4083918"/>
            <a:ext cx="121532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3419872" y="1741190"/>
            <a:ext cx="1800200" cy="254496"/>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72171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57282" y="411171"/>
            <a:ext cx="2429436" cy="4321158"/>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a:off x="3923928" y="2098576"/>
            <a:ext cx="57606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450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Exploits m</a:t>
            </a:r>
            <a:r>
              <a:rPr lang="en-US" altLang="zh-CN" dirty="0" smtClean="0"/>
              <a:t>ade </a:t>
            </a:r>
            <a:r>
              <a:rPr lang="en-US" altLang="zh-CN" dirty="0"/>
              <a:t>p</a:t>
            </a:r>
            <a:r>
              <a:rPr lang="en-US" altLang="zh-CN" dirty="0" smtClean="0"/>
              <a:t>ublic </a:t>
            </a:r>
            <a:r>
              <a:rPr lang="en-US" altLang="zh-CN" dirty="0"/>
              <a:t>but </a:t>
            </a:r>
            <a:r>
              <a:rPr lang="en-US" altLang="zh-CN" b="1" dirty="0" smtClean="0"/>
              <a:t>not</a:t>
            </a:r>
            <a:r>
              <a:rPr lang="en-US" altLang="zh-CN" dirty="0" smtClean="0"/>
              <a:t> reported</a:t>
            </a:r>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356788"/>
            <a:ext cx="6786894" cy="2784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650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Exploits d</a:t>
            </a:r>
            <a:r>
              <a:rPr lang="en-US" altLang="zh-CN" dirty="0" smtClean="0"/>
              <a:t>isclosed </a:t>
            </a:r>
            <a:r>
              <a:rPr lang="en-US" altLang="zh-CN" dirty="0"/>
              <a:t>but </a:t>
            </a:r>
            <a:r>
              <a:rPr lang="en-US" altLang="zh-CN" b="1" dirty="0"/>
              <a:t>not</a:t>
            </a:r>
            <a:r>
              <a:rPr lang="en-US" altLang="zh-CN" dirty="0"/>
              <a:t> t</a:t>
            </a:r>
            <a:r>
              <a:rPr lang="en-US" altLang="zh-CN" dirty="0" smtClean="0"/>
              <a:t>imely </a:t>
            </a:r>
            <a:r>
              <a:rPr lang="en-US" altLang="zh-CN" dirty="0"/>
              <a:t>p</a:t>
            </a:r>
            <a:r>
              <a:rPr lang="en-US" altLang="zh-CN" dirty="0" smtClean="0"/>
              <a:t>atched</a:t>
            </a:r>
            <a:endParaRPr lang="zh-CN" altLang="en-US" dirty="0"/>
          </a:p>
        </p:txBody>
      </p:sp>
      <p:sp>
        <p:nvSpPr>
          <p:cNvPr id="4" name="Rectangle 1"/>
          <p:cNvSpPr>
            <a:spLocks noChangeArrowheads="1"/>
          </p:cNvSpPr>
          <p:nvPr/>
        </p:nvSpPr>
        <p:spPr bwMode="auto">
          <a:xfrm>
            <a:off x="935596" y="1721008"/>
            <a:ext cx="7272808" cy="1200329"/>
          </a:xfrm>
          <a:prstGeom prst="rect">
            <a:avLst/>
          </a:prstGeom>
          <a:no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zh-CN" b="1" i="0" u="none" strike="noStrike" cap="none" normalizeH="0" baseline="0" dirty="0" smtClean="0">
                <a:ln>
                  <a:noFill/>
                </a:ln>
                <a:solidFill>
                  <a:srgbClr val="000000"/>
                </a:solidFill>
                <a:effectLst/>
                <a:ea typeface="Courier New" pitchFamily="49" charset="0"/>
                <a:cs typeface="宋体" pitchFamily="2" charset="-122"/>
              </a:rPr>
              <a:t>Note that this patch was not applied to all msm branches at the time of the patch release (July 2015) and no security bulletin was issued, so the majority of Android kernels based on 3.4 or 3.10 are still affected despite the patch being available for </a:t>
            </a:r>
            <a:r>
              <a:rPr kumimoji="0" lang="zh-CN" altLang="zh-CN" b="1" i="0" u="none" strike="noStrike" cap="none" normalizeH="0" baseline="0" dirty="0" smtClean="0">
                <a:ln>
                  <a:noFill/>
                </a:ln>
                <a:solidFill>
                  <a:srgbClr val="FF0000"/>
                </a:solidFill>
                <a:effectLst/>
                <a:ea typeface="Courier New" pitchFamily="49" charset="0"/>
                <a:cs typeface="宋体" pitchFamily="2" charset="-122"/>
              </a:rPr>
              <a:t>6 months</a:t>
            </a:r>
            <a:r>
              <a:rPr kumimoji="0" lang="zh-CN" altLang="zh-CN" b="1" i="0" u="none" strike="noStrike" cap="none" normalizeH="0" baseline="0" dirty="0" smtClean="0">
                <a:ln>
                  <a:noFill/>
                </a:ln>
                <a:solidFill>
                  <a:srgbClr val="000000"/>
                </a:solidFill>
                <a:effectLst/>
                <a:ea typeface="Courier New" pitchFamily="49" charset="0"/>
                <a:cs typeface="宋体" pitchFamily="2" charset="-122"/>
              </a:rPr>
              <a:t>.</a:t>
            </a:r>
            <a:r>
              <a:rPr kumimoji="0" lang="zh-CN" altLang="zh-CN" b="1" i="0" u="none" strike="noStrike" cap="none" normalizeH="0" baseline="0" dirty="0" smtClean="0">
                <a:ln>
                  <a:noFill/>
                </a:ln>
                <a:solidFill>
                  <a:schemeClr val="tx1"/>
                </a:solidFill>
                <a:effectLst/>
                <a:ea typeface="宋体" pitchFamily="2" charset="-122"/>
                <a:cs typeface="宋体" pitchFamily="2" charset="-122"/>
              </a:rPr>
              <a:t> </a:t>
            </a:r>
          </a:p>
        </p:txBody>
      </p:sp>
      <p:sp>
        <p:nvSpPr>
          <p:cNvPr id="5" name="矩形 4"/>
          <p:cNvSpPr/>
          <p:nvPr/>
        </p:nvSpPr>
        <p:spPr>
          <a:xfrm>
            <a:off x="1043608" y="3054316"/>
            <a:ext cx="7272808" cy="276999"/>
          </a:xfrm>
          <a:prstGeom prst="rect">
            <a:avLst/>
          </a:prstGeom>
        </p:spPr>
        <p:txBody>
          <a:bodyPr wrap="square">
            <a:spAutoFit/>
          </a:bodyPr>
          <a:lstStyle/>
          <a:p>
            <a:pPr algn="r"/>
            <a:r>
              <a:rPr lang="en-US" altLang="zh-CN" sz="1200" dirty="0"/>
              <a:t>https://bugs.chromium.org/p/project-zero/issues/detail?id=734</a:t>
            </a:r>
            <a:endParaRPr lang="zh-CN" altLang="en-US" sz="1200" dirty="0"/>
          </a:p>
        </p:txBody>
      </p:sp>
    </p:spTree>
    <p:extLst>
      <p:ext uri="{BB962C8B-B14F-4D97-AF65-F5344CB8AC3E}">
        <p14:creationId xmlns:p14="http://schemas.microsoft.com/office/powerpoint/2010/main" val="2988921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Exploits p</a:t>
            </a:r>
            <a:r>
              <a:rPr lang="en-US" altLang="zh-CN" dirty="0" smtClean="0"/>
              <a:t>atched </a:t>
            </a:r>
            <a:r>
              <a:rPr lang="en-US" altLang="zh-CN" dirty="0"/>
              <a:t>but </a:t>
            </a:r>
            <a:r>
              <a:rPr lang="en-US" altLang="zh-CN" b="1" dirty="0"/>
              <a:t>d</a:t>
            </a:r>
            <a:r>
              <a:rPr lang="en-US" altLang="zh-CN" b="1" dirty="0" smtClean="0"/>
              <a:t>elayed</a:t>
            </a:r>
            <a:r>
              <a:rPr lang="en-US" altLang="zh-CN" dirty="0" smtClean="0"/>
              <a:t> </a:t>
            </a:r>
            <a:r>
              <a:rPr lang="en-US" altLang="zh-CN" dirty="0"/>
              <a:t>by c</a:t>
            </a:r>
            <a:r>
              <a:rPr lang="en-US" altLang="zh-CN" dirty="0" smtClean="0"/>
              <a:t>arriers</a:t>
            </a:r>
            <a:endParaRPr lang="zh-CN" altLang="en-US" dirty="0"/>
          </a:p>
        </p:txBody>
      </p:sp>
      <p:sp>
        <p:nvSpPr>
          <p:cNvPr id="4" name="矩形 3"/>
          <p:cNvSpPr/>
          <p:nvPr/>
        </p:nvSpPr>
        <p:spPr>
          <a:xfrm>
            <a:off x="1259632" y="1779662"/>
            <a:ext cx="6624736" cy="923330"/>
          </a:xfrm>
          <a:prstGeom prst="rect">
            <a:avLst/>
          </a:prstGeom>
          <a:noFill/>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altLang="zh-CN" b="1" dirty="0" smtClean="0"/>
              <a:t>It’s </a:t>
            </a:r>
            <a:r>
              <a:rPr lang="en-US" altLang="zh-CN" b="1" dirty="0"/>
              <a:t>each carrier’s job to test all the different updates for all their different smartphones, and they may take </a:t>
            </a:r>
            <a:r>
              <a:rPr lang="en-US" altLang="zh-CN" b="1" dirty="0">
                <a:solidFill>
                  <a:srgbClr val="FF0000"/>
                </a:solidFill>
              </a:rPr>
              <a:t>many months</a:t>
            </a:r>
            <a:r>
              <a:rPr lang="en-US" altLang="zh-CN" b="1" dirty="0"/>
              <a:t> to do so. They may even </a:t>
            </a:r>
            <a:r>
              <a:rPr lang="en-US" altLang="zh-CN" b="1" dirty="0">
                <a:solidFill>
                  <a:srgbClr val="FF0000"/>
                </a:solidFill>
              </a:rPr>
              <a:t>decline</a:t>
            </a:r>
            <a:r>
              <a:rPr lang="en-US" altLang="zh-CN" b="1" dirty="0"/>
              <a:t> to do the work and </a:t>
            </a:r>
            <a:r>
              <a:rPr lang="en-US" altLang="zh-CN" b="1" dirty="0">
                <a:solidFill>
                  <a:srgbClr val="FF0000"/>
                </a:solidFill>
              </a:rPr>
              <a:t>never</a:t>
            </a:r>
            <a:r>
              <a:rPr lang="en-US" altLang="zh-CN" b="1" dirty="0"/>
              <a:t> release the update.</a:t>
            </a:r>
            <a:endParaRPr lang="zh-CN" altLang="en-US" b="1" dirty="0"/>
          </a:p>
        </p:txBody>
      </p:sp>
      <p:sp>
        <p:nvSpPr>
          <p:cNvPr id="5" name="矩形 4"/>
          <p:cNvSpPr/>
          <p:nvPr/>
        </p:nvSpPr>
        <p:spPr>
          <a:xfrm>
            <a:off x="1763688" y="2844669"/>
            <a:ext cx="6336704" cy="276999"/>
          </a:xfrm>
          <a:prstGeom prst="rect">
            <a:avLst/>
          </a:prstGeom>
        </p:spPr>
        <p:txBody>
          <a:bodyPr wrap="square">
            <a:spAutoFit/>
          </a:bodyPr>
          <a:lstStyle/>
          <a:p>
            <a:r>
              <a:rPr lang="en-US" altLang="zh-CN" sz="1200" dirty="0"/>
              <a:t>https://</a:t>
            </a:r>
            <a:r>
              <a:rPr lang="en-US" altLang="zh-CN" sz="1200" dirty="0" smtClean="0"/>
              <a:t>www.howtogeek.com/163958/why-do-carriers-delay-updates-for-android-but-not-iphone</a:t>
            </a:r>
            <a:endParaRPr lang="zh-CN" altLang="en-US" sz="1200" dirty="0"/>
          </a:p>
        </p:txBody>
      </p:sp>
    </p:spTree>
    <p:extLst>
      <p:ext uri="{BB962C8B-B14F-4D97-AF65-F5344CB8AC3E}">
        <p14:creationId xmlns:p14="http://schemas.microsoft.com/office/powerpoint/2010/main" val="2405722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123478"/>
            <a:ext cx="8640960" cy="648072"/>
          </a:xfrm>
        </p:spPr>
        <p:txBody>
          <a:bodyPr>
            <a:noAutofit/>
          </a:bodyPr>
          <a:lstStyle/>
          <a:p>
            <a:r>
              <a:rPr lang="en-US" altLang="zh-CN" sz="2600" dirty="0" smtClean="0"/>
              <a:t>Monthly disclosed </a:t>
            </a:r>
            <a:r>
              <a:rPr lang="en-US" altLang="zh-CN" sz="2600" dirty="0"/>
              <a:t>n</a:t>
            </a:r>
            <a:r>
              <a:rPr lang="en-US" altLang="zh-CN" sz="2600" dirty="0" smtClean="0"/>
              <a:t>umber of Android kernel </a:t>
            </a:r>
            <a:r>
              <a:rPr lang="en-US" altLang="zh-CN" sz="2600" dirty="0"/>
              <a:t>v</a:t>
            </a:r>
            <a:r>
              <a:rPr lang="en-US" altLang="zh-CN" sz="2600" dirty="0" smtClean="0"/>
              <a:t>ulnerabilities</a:t>
            </a:r>
            <a:endParaRPr lang="zh-CN" altLang="en-US" sz="26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09625"/>
            <a:ext cx="8229600" cy="323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806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PoC</a:t>
            </a:r>
            <a:r>
              <a:rPr lang="en-US" altLang="zh-CN" dirty="0" smtClean="0"/>
              <a:t> exploits are </a:t>
            </a:r>
            <a:r>
              <a:rPr lang="en-US" altLang="zh-CN" dirty="0"/>
              <a:t>p</a:t>
            </a:r>
            <a:r>
              <a:rPr lang="en-US" altLang="zh-CN" dirty="0" smtClean="0"/>
              <a:t>ublicly </a:t>
            </a:r>
            <a:r>
              <a:rPr lang="en-US" altLang="zh-CN" dirty="0"/>
              <a:t>d</a:t>
            </a:r>
            <a:r>
              <a:rPr lang="en-US" altLang="zh-CN" dirty="0" smtClean="0"/>
              <a:t>isclosed</a:t>
            </a:r>
            <a:endParaRPr lang="zh-CN"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999" y="987574"/>
            <a:ext cx="6432003"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913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37</a:t>
            </a:fld>
            <a:endParaRPr lang="zh-CN"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915566"/>
            <a:ext cx="5328592" cy="311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253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38</a:t>
            </a:fld>
            <a:endParaRPr lang="zh-CN"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92" y="555526"/>
            <a:ext cx="7611616" cy="378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0223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39</a:t>
            </a:fld>
            <a:endParaRPr lang="zh-CN"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214321"/>
            <a:ext cx="7632848" cy="7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01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Y\Desktop\car-theft-lapt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08228"/>
            <a:ext cx="2238507" cy="32858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CY\Desktop\win10-login-feat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493" y="508229"/>
            <a:ext cx="4644931" cy="19915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atic.listoffreeware.com/wp-content/uploads/Hard-Disk-Encryption-software-featur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479" y="3219822"/>
            <a:ext cx="1736895" cy="14577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10125" y="3712453"/>
            <a:ext cx="1576907" cy="369332"/>
          </a:xfrm>
          <a:prstGeom prst="rect">
            <a:avLst/>
          </a:prstGeom>
          <a:noFill/>
        </p:spPr>
        <p:txBody>
          <a:bodyPr wrap="none" rtlCol="0">
            <a:spAutoFit/>
          </a:bodyPr>
          <a:lstStyle/>
          <a:p>
            <a:r>
              <a:rPr lang="en-US" altLang="zh-CN" dirty="0" smtClean="0"/>
              <a:t>Disk Encrypted</a:t>
            </a:r>
            <a:endParaRPr lang="zh-CN" altLang="en-US" dirty="0"/>
          </a:p>
        </p:txBody>
      </p:sp>
      <p:sp>
        <p:nvSpPr>
          <p:cNvPr id="6" name="TextBox 5"/>
          <p:cNvSpPr txBox="1"/>
          <p:nvPr/>
        </p:nvSpPr>
        <p:spPr>
          <a:xfrm>
            <a:off x="1317946" y="3806929"/>
            <a:ext cx="1113766" cy="369332"/>
          </a:xfrm>
          <a:prstGeom prst="rect">
            <a:avLst/>
          </a:prstGeom>
          <a:noFill/>
        </p:spPr>
        <p:txBody>
          <a:bodyPr wrap="none" rtlCol="0">
            <a:spAutoFit/>
          </a:bodyPr>
          <a:lstStyle/>
          <a:p>
            <a:r>
              <a:rPr lang="en-US" altLang="zh-CN" dirty="0" smtClean="0"/>
              <a:t>Stole a PC</a:t>
            </a:r>
            <a:endParaRPr lang="zh-CN" altLang="en-US" dirty="0"/>
          </a:p>
        </p:txBody>
      </p:sp>
      <p:sp>
        <p:nvSpPr>
          <p:cNvPr id="9" name="TextBox 8"/>
          <p:cNvSpPr txBox="1"/>
          <p:nvPr/>
        </p:nvSpPr>
        <p:spPr>
          <a:xfrm>
            <a:off x="5304788" y="2513461"/>
            <a:ext cx="1522340" cy="369332"/>
          </a:xfrm>
          <a:prstGeom prst="rect">
            <a:avLst/>
          </a:prstGeom>
          <a:noFill/>
        </p:spPr>
        <p:txBody>
          <a:bodyPr wrap="none" rtlCol="0">
            <a:spAutoFit/>
          </a:bodyPr>
          <a:lstStyle/>
          <a:p>
            <a:r>
              <a:rPr lang="en-US" altLang="zh-CN" dirty="0" smtClean="0"/>
              <a:t>Screen Locked</a:t>
            </a:r>
            <a:endParaRPr lang="zh-CN" altLang="en-US" dirty="0"/>
          </a:p>
        </p:txBody>
      </p:sp>
    </p:spTree>
    <p:extLst>
      <p:ext uri="{BB962C8B-B14F-4D97-AF65-F5344CB8AC3E}">
        <p14:creationId xmlns:p14="http://schemas.microsoft.com/office/powerpoint/2010/main" val="3683352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Let’s Start from the Kernel</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40</a:t>
            </a:fld>
            <a:endParaRPr lang="zh-CN" altLang="en-US"/>
          </a:p>
        </p:txBody>
      </p:sp>
      <p:grpSp>
        <p:nvGrpSpPr>
          <p:cNvPr id="3" name="组合 2"/>
          <p:cNvGrpSpPr/>
          <p:nvPr/>
        </p:nvGrpSpPr>
        <p:grpSpPr>
          <a:xfrm>
            <a:off x="1443414" y="1203598"/>
            <a:ext cx="6257172" cy="3600400"/>
            <a:chOff x="1987236" y="1203598"/>
            <a:chExt cx="6257172" cy="3600400"/>
          </a:xfrm>
        </p:grpSpPr>
        <p:sp>
          <p:nvSpPr>
            <p:cNvPr id="5" name="矩形 4"/>
            <p:cNvSpPr/>
            <p:nvPr/>
          </p:nvSpPr>
          <p:spPr>
            <a:xfrm>
              <a:off x="1987236" y="1203598"/>
              <a:ext cx="6257172" cy="36004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p:cNvSpPr/>
            <p:nvPr/>
          </p:nvSpPr>
          <p:spPr>
            <a:xfrm>
              <a:off x="2080661" y="1275606"/>
              <a:ext cx="4982678" cy="52056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Apps</a:t>
              </a:r>
              <a:endParaRPr lang="zh-CN" altLang="en-US" dirty="0">
                <a:solidFill>
                  <a:schemeClr val="tx1"/>
                </a:solidFill>
              </a:endParaRPr>
            </a:p>
          </p:txBody>
        </p:sp>
        <p:sp>
          <p:nvSpPr>
            <p:cNvPr id="7" name="矩形 6"/>
            <p:cNvSpPr/>
            <p:nvPr/>
          </p:nvSpPr>
          <p:spPr>
            <a:xfrm>
              <a:off x="2080661" y="1851670"/>
              <a:ext cx="4982678" cy="720080"/>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Java API Framework</a:t>
              </a:r>
              <a:endParaRPr lang="zh-CN" altLang="en-US" sz="1600" dirty="0">
                <a:solidFill>
                  <a:schemeClr val="tx1"/>
                </a:solidFill>
              </a:endParaRPr>
            </a:p>
          </p:txBody>
        </p:sp>
        <p:sp>
          <p:nvSpPr>
            <p:cNvPr id="8" name="矩形 7"/>
            <p:cNvSpPr/>
            <p:nvPr/>
          </p:nvSpPr>
          <p:spPr>
            <a:xfrm>
              <a:off x="2080661" y="2643758"/>
              <a:ext cx="3283427" cy="754192"/>
            </a:xfrm>
            <a:prstGeom prst="rect">
              <a:avLst/>
            </a:prstGeom>
            <a:noFill/>
            <a:ln>
              <a:solidFill>
                <a:srgbClr val="7030A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dirty="0" smtClean="0">
                  <a:solidFill>
                    <a:schemeClr val="tx1"/>
                  </a:solidFill>
                </a:rPr>
                <a:t>Native C/C++ Libraries</a:t>
              </a:r>
              <a:endParaRPr lang="zh-CN" altLang="en-US" sz="1600" dirty="0">
                <a:solidFill>
                  <a:schemeClr val="tx1"/>
                </a:solidFill>
              </a:endParaRPr>
            </a:p>
          </p:txBody>
        </p:sp>
        <p:sp>
          <p:nvSpPr>
            <p:cNvPr id="9" name="矩形 8"/>
            <p:cNvSpPr/>
            <p:nvPr/>
          </p:nvSpPr>
          <p:spPr>
            <a:xfrm>
              <a:off x="2080661" y="4011910"/>
              <a:ext cx="4982678" cy="714152"/>
            </a:xfrm>
            <a:prstGeom prst="rect">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600" dirty="0" smtClean="0">
                  <a:solidFill>
                    <a:schemeClr val="tx1"/>
                  </a:solidFill>
                </a:rPr>
                <a:t>Linux Kernel</a:t>
              </a:r>
              <a:endParaRPr lang="zh-CN" altLang="en-US" sz="1600" dirty="0">
                <a:solidFill>
                  <a:schemeClr val="tx1"/>
                </a:solidFill>
              </a:endParaRPr>
            </a:p>
          </p:txBody>
        </p:sp>
        <p:sp>
          <p:nvSpPr>
            <p:cNvPr id="10" name="矩形 9"/>
            <p:cNvSpPr/>
            <p:nvPr/>
          </p:nvSpPr>
          <p:spPr>
            <a:xfrm>
              <a:off x="5436096" y="2643758"/>
              <a:ext cx="1627243" cy="754192"/>
            </a:xfrm>
            <a:prstGeom prst="rect">
              <a:avLst/>
            </a:prstGeom>
            <a:noFill/>
            <a:ln>
              <a:solidFill>
                <a:srgbClr val="FF993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dirty="0" smtClean="0">
                  <a:solidFill>
                    <a:schemeClr val="tx1"/>
                  </a:solidFill>
                </a:rPr>
                <a:t>Android Runtime</a:t>
              </a:r>
              <a:endParaRPr lang="zh-CN" altLang="en-US" sz="1600" dirty="0">
                <a:solidFill>
                  <a:schemeClr val="tx1"/>
                </a:solidFill>
              </a:endParaRPr>
            </a:p>
          </p:txBody>
        </p:sp>
        <p:sp>
          <p:nvSpPr>
            <p:cNvPr id="11" name="矩形 10"/>
            <p:cNvSpPr/>
            <p:nvPr/>
          </p:nvSpPr>
          <p:spPr>
            <a:xfrm>
              <a:off x="2080661" y="3473742"/>
              <a:ext cx="4982678" cy="466160"/>
            </a:xfrm>
            <a:prstGeom prst="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Hardware Abstraction Layer</a:t>
              </a:r>
              <a:endParaRPr lang="zh-CN" altLang="en-US" sz="1600" dirty="0">
                <a:solidFill>
                  <a:schemeClr val="tx1"/>
                </a:solidFill>
              </a:endParaRPr>
            </a:p>
          </p:txBody>
        </p:sp>
        <p:sp>
          <p:nvSpPr>
            <p:cNvPr id="12" name="矩形 11"/>
            <p:cNvSpPr/>
            <p:nvPr/>
          </p:nvSpPr>
          <p:spPr>
            <a:xfrm>
              <a:off x="7164289" y="1273200"/>
              <a:ext cx="1008112" cy="3450456"/>
            </a:xfrm>
            <a:prstGeom prst="rect">
              <a:avLst/>
            </a:prstGeom>
            <a:noFill/>
            <a:ln>
              <a:solidFill>
                <a:srgbClr val="DA266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TrustZone</a:t>
              </a:r>
              <a:endParaRPr lang="zh-CN" altLang="en-US" sz="1600" dirty="0">
                <a:solidFill>
                  <a:schemeClr val="tx1"/>
                </a:solidFill>
              </a:endParaRPr>
            </a:p>
          </p:txBody>
        </p:sp>
      </p:grpSp>
    </p:spTree>
    <p:extLst>
      <p:ext uri="{BB962C8B-B14F-4D97-AF65-F5344CB8AC3E}">
        <p14:creationId xmlns:p14="http://schemas.microsoft.com/office/powerpoint/2010/main" val="31931070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Let’s Start from the Kernel</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2</a:t>
            </a:r>
            <a:endParaRPr lang="zh-CN" altLang="en-US" dirty="0"/>
          </a:p>
        </p:txBody>
      </p:sp>
      <p:grpSp>
        <p:nvGrpSpPr>
          <p:cNvPr id="3" name="组合 2"/>
          <p:cNvGrpSpPr/>
          <p:nvPr/>
        </p:nvGrpSpPr>
        <p:grpSpPr>
          <a:xfrm>
            <a:off x="1443414" y="1203598"/>
            <a:ext cx="6257172" cy="3600400"/>
            <a:chOff x="1987236" y="1203598"/>
            <a:chExt cx="6257172" cy="3600400"/>
          </a:xfrm>
        </p:grpSpPr>
        <p:sp>
          <p:nvSpPr>
            <p:cNvPr id="5" name="矩形 4"/>
            <p:cNvSpPr/>
            <p:nvPr/>
          </p:nvSpPr>
          <p:spPr>
            <a:xfrm>
              <a:off x="1987236" y="1203598"/>
              <a:ext cx="6257172" cy="36004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p:cNvSpPr/>
            <p:nvPr/>
          </p:nvSpPr>
          <p:spPr>
            <a:xfrm>
              <a:off x="2080661" y="1275606"/>
              <a:ext cx="4982678" cy="52056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Apps</a:t>
              </a:r>
              <a:endParaRPr lang="zh-CN" altLang="en-US" dirty="0">
                <a:solidFill>
                  <a:schemeClr val="tx1"/>
                </a:solidFill>
              </a:endParaRPr>
            </a:p>
          </p:txBody>
        </p:sp>
        <p:sp>
          <p:nvSpPr>
            <p:cNvPr id="7" name="矩形 6"/>
            <p:cNvSpPr/>
            <p:nvPr/>
          </p:nvSpPr>
          <p:spPr>
            <a:xfrm>
              <a:off x="2080661" y="1851670"/>
              <a:ext cx="4982678" cy="720080"/>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Java API Framework</a:t>
              </a:r>
              <a:endParaRPr lang="zh-CN" altLang="en-US" sz="1600" dirty="0">
                <a:solidFill>
                  <a:schemeClr val="tx1"/>
                </a:solidFill>
              </a:endParaRPr>
            </a:p>
          </p:txBody>
        </p:sp>
        <p:sp>
          <p:nvSpPr>
            <p:cNvPr id="8" name="矩形 7"/>
            <p:cNvSpPr/>
            <p:nvPr/>
          </p:nvSpPr>
          <p:spPr>
            <a:xfrm>
              <a:off x="2080661" y="2643758"/>
              <a:ext cx="3283427" cy="754192"/>
            </a:xfrm>
            <a:prstGeom prst="rect">
              <a:avLst/>
            </a:prstGeom>
            <a:noFill/>
            <a:ln>
              <a:solidFill>
                <a:srgbClr val="7030A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dirty="0" smtClean="0">
                  <a:solidFill>
                    <a:schemeClr val="tx1"/>
                  </a:solidFill>
                </a:rPr>
                <a:t>Native C/C++ Libraries</a:t>
              </a:r>
              <a:endParaRPr lang="zh-CN" altLang="en-US" sz="1600" dirty="0">
                <a:solidFill>
                  <a:schemeClr val="tx1"/>
                </a:solidFill>
              </a:endParaRPr>
            </a:p>
          </p:txBody>
        </p:sp>
        <p:sp>
          <p:nvSpPr>
            <p:cNvPr id="9" name="矩形 8"/>
            <p:cNvSpPr/>
            <p:nvPr/>
          </p:nvSpPr>
          <p:spPr>
            <a:xfrm>
              <a:off x="2080661" y="4011910"/>
              <a:ext cx="4982678" cy="714152"/>
            </a:xfrm>
            <a:prstGeom prst="rect">
              <a:avLst/>
            </a:prstGeom>
            <a:solidFill>
              <a:srgbClr val="FF4B4B"/>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600" dirty="0" smtClean="0">
                  <a:solidFill>
                    <a:schemeClr val="bg1"/>
                  </a:solidFill>
                </a:rPr>
                <a:t>Linux Kernel</a:t>
              </a:r>
              <a:endParaRPr lang="zh-CN" altLang="en-US" sz="1600" dirty="0">
                <a:solidFill>
                  <a:schemeClr val="bg1"/>
                </a:solidFill>
              </a:endParaRPr>
            </a:p>
          </p:txBody>
        </p:sp>
        <p:sp>
          <p:nvSpPr>
            <p:cNvPr id="10" name="矩形 9"/>
            <p:cNvSpPr/>
            <p:nvPr/>
          </p:nvSpPr>
          <p:spPr>
            <a:xfrm>
              <a:off x="5436096" y="2643758"/>
              <a:ext cx="1627243" cy="754192"/>
            </a:xfrm>
            <a:prstGeom prst="rect">
              <a:avLst/>
            </a:prstGeom>
            <a:noFill/>
            <a:ln>
              <a:solidFill>
                <a:srgbClr val="FF993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dirty="0" smtClean="0">
                  <a:solidFill>
                    <a:schemeClr val="tx1"/>
                  </a:solidFill>
                </a:rPr>
                <a:t>Android Runtime</a:t>
              </a:r>
              <a:endParaRPr lang="zh-CN" altLang="en-US" sz="1600" dirty="0">
                <a:solidFill>
                  <a:schemeClr val="tx1"/>
                </a:solidFill>
              </a:endParaRPr>
            </a:p>
          </p:txBody>
        </p:sp>
        <p:sp>
          <p:nvSpPr>
            <p:cNvPr id="11" name="矩形 10"/>
            <p:cNvSpPr/>
            <p:nvPr/>
          </p:nvSpPr>
          <p:spPr>
            <a:xfrm>
              <a:off x="2080661" y="3473742"/>
              <a:ext cx="4982678" cy="466160"/>
            </a:xfrm>
            <a:prstGeom prst="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Hardware Abstraction Layer</a:t>
              </a:r>
              <a:endParaRPr lang="zh-CN" altLang="en-US" sz="1600" dirty="0">
                <a:solidFill>
                  <a:schemeClr val="tx1"/>
                </a:solidFill>
              </a:endParaRPr>
            </a:p>
          </p:txBody>
        </p:sp>
        <p:sp>
          <p:nvSpPr>
            <p:cNvPr id="12" name="矩形 11"/>
            <p:cNvSpPr/>
            <p:nvPr/>
          </p:nvSpPr>
          <p:spPr>
            <a:xfrm>
              <a:off x="7164289" y="1273200"/>
              <a:ext cx="1008112" cy="3450456"/>
            </a:xfrm>
            <a:prstGeom prst="rect">
              <a:avLst/>
            </a:prstGeom>
            <a:noFill/>
            <a:ln>
              <a:solidFill>
                <a:srgbClr val="DA266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tx1"/>
                  </a:solidFill>
                </a:rPr>
                <a:t>TrustZone</a:t>
              </a:r>
              <a:endParaRPr lang="zh-CN" altLang="en-US" sz="1600" dirty="0">
                <a:solidFill>
                  <a:schemeClr val="tx1"/>
                </a:solidFill>
              </a:endParaRPr>
            </a:p>
          </p:txBody>
        </p:sp>
      </p:grpSp>
    </p:spTree>
    <p:extLst>
      <p:ext uri="{BB962C8B-B14F-4D97-AF65-F5344CB8AC3E}">
        <p14:creationId xmlns:p14="http://schemas.microsoft.com/office/powerpoint/2010/main" val="1487751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Let’s Start from the Kernel</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2</a:t>
            </a:r>
            <a:endParaRPr lang="zh-CN" altLang="en-US" dirty="0"/>
          </a:p>
        </p:txBody>
      </p:sp>
      <p:grpSp>
        <p:nvGrpSpPr>
          <p:cNvPr id="3" name="组合 2"/>
          <p:cNvGrpSpPr/>
          <p:nvPr/>
        </p:nvGrpSpPr>
        <p:grpSpPr>
          <a:xfrm>
            <a:off x="1443414" y="1203598"/>
            <a:ext cx="6257172" cy="3600400"/>
            <a:chOff x="1987236" y="1203598"/>
            <a:chExt cx="6257172" cy="3600400"/>
          </a:xfrm>
        </p:grpSpPr>
        <p:sp>
          <p:nvSpPr>
            <p:cNvPr id="5" name="矩形 4"/>
            <p:cNvSpPr/>
            <p:nvPr/>
          </p:nvSpPr>
          <p:spPr>
            <a:xfrm>
              <a:off x="1987236" y="1203598"/>
              <a:ext cx="6257172" cy="36004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p:cNvSpPr/>
            <p:nvPr/>
          </p:nvSpPr>
          <p:spPr>
            <a:xfrm>
              <a:off x="2080661" y="1275606"/>
              <a:ext cx="4982678" cy="520564"/>
            </a:xfrm>
            <a:prstGeom prst="rect">
              <a:avLst/>
            </a:prstGeom>
            <a:solidFill>
              <a:srgbClr val="FF4B4B"/>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bg1"/>
                  </a:solidFill>
                </a:rPr>
                <a:t>Apps</a:t>
              </a:r>
              <a:endParaRPr lang="zh-CN" altLang="en-US" dirty="0">
                <a:solidFill>
                  <a:schemeClr val="bg1"/>
                </a:solidFill>
              </a:endParaRPr>
            </a:p>
          </p:txBody>
        </p:sp>
        <p:sp>
          <p:nvSpPr>
            <p:cNvPr id="7" name="矩形 6"/>
            <p:cNvSpPr/>
            <p:nvPr/>
          </p:nvSpPr>
          <p:spPr>
            <a:xfrm>
              <a:off x="2080661" y="1851670"/>
              <a:ext cx="4982678" cy="720080"/>
            </a:xfrm>
            <a:prstGeom prst="rect">
              <a:avLst/>
            </a:prstGeom>
            <a:solidFill>
              <a:srgbClr val="FF4B4B"/>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bg1"/>
                  </a:solidFill>
                </a:rPr>
                <a:t>Java API Framework</a:t>
              </a:r>
              <a:endParaRPr lang="zh-CN" altLang="en-US" sz="1600" dirty="0">
                <a:solidFill>
                  <a:schemeClr val="bg1"/>
                </a:solidFill>
              </a:endParaRPr>
            </a:p>
          </p:txBody>
        </p:sp>
        <p:sp>
          <p:nvSpPr>
            <p:cNvPr id="8" name="矩形 7"/>
            <p:cNvSpPr/>
            <p:nvPr/>
          </p:nvSpPr>
          <p:spPr>
            <a:xfrm>
              <a:off x="2080661" y="2643758"/>
              <a:ext cx="3283427" cy="754192"/>
            </a:xfrm>
            <a:prstGeom prst="rect">
              <a:avLst/>
            </a:prstGeom>
            <a:solidFill>
              <a:srgbClr val="FF4B4B"/>
            </a:solidFill>
            <a:ln>
              <a:solidFill>
                <a:srgbClr val="7030A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dirty="0" smtClean="0">
                  <a:solidFill>
                    <a:schemeClr val="bg1"/>
                  </a:solidFill>
                </a:rPr>
                <a:t>Native C/C++ Libraries</a:t>
              </a:r>
              <a:endParaRPr lang="zh-CN" altLang="en-US" sz="1600" dirty="0">
                <a:solidFill>
                  <a:schemeClr val="bg1"/>
                </a:solidFill>
              </a:endParaRPr>
            </a:p>
          </p:txBody>
        </p:sp>
        <p:sp>
          <p:nvSpPr>
            <p:cNvPr id="9" name="矩形 8"/>
            <p:cNvSpPr/>
            <p:nvPr/>
          </p:nvSpPr>
          <p:spPr>
            <a:xfrm>
              <a:off x="2080661" y="4011910"/>
              <a:ext cx="4982678" cy="714152"/>
            </a:xfrm>
            <a:prstGeom prst="rect">
              <a:avLst/>
            </a:prstGeom>
            <a:solidFill>
              <a:srgbClr val="FF4B4B"/>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600" dirty="0" smtClean="0">
                  <a:solidFill>
                    <a:schemeClr val="bg1"/>
                  </a:solidFill>
                </a:rPr>
                <a:t>Linux Kernel</a:t>
              </a:r>
              <a:endParaRPr lang="zh-CN" altLang="en-US" sz="1600" dirty="0">
                <a:solidFill>
                  <a:schemeClr val="bg1"/>
                </a:solidFill>
              </a:endParaRPr>
            </a:p>
          </p:txBody>
        </p:sp>
        <p:sp>
          <p:nvSpPr>
            <p:cNvPr id="10" name="矩形 9"/>
            <p:cNvSpPr/>
            <p:nvPr/>
          </p:nvSpPr>
          <p:spPr>
            <a:xfrm>
              <a:off x="5436096" y="2643758"/>
              <a:ext cx="1627243" cy="754192"/>
            </a:xfrm>
            <a:prstGeom prst="rect">
              <a:avLst/>
            </a:prstGeom>
            <a:solidFill>
              <a:srgbClr val="FF4B4B"/>
            </a:solidFill>
            <a:ln>
              <a:solidFill>
                <a:srgbClr val="FF993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dirty="0" smtClean="0">
                  <a:solidFill>
                    <a:schemeClr val="bg1"/>
                  </a:solidFill>
                </a:rPr>
                <a:t>Android Runtime</a:t>
              </a:r>
              <a:endParaRPr lang="zh-CN" altLang="en-US" sz="1600" dirty="0">
                <a:solidFill>
                  <a:schemeClr val="bg1"/>
                </a:solidFill>
              </a:endParaRPr>
            </a:p>
          </p:txBody>
        </p:sp>
        <p:sp>
          <p:nvSpPr>
            <p:cNvPr id="11" name="矩形 10"/>
            <p:cNvSpPr/>
            <p:nvPr/>
          </p:nvSpPr>
          <p:spPr>
            <a:xfrm>
              <a:off x="2080661" y="3473742"/>
              <a:ext cx="4982678" cy="466160"/>
            </a:xfrm>
            <a:prstGeom prst="rect">
              <a:avLst/>
            </a:prstGeom>
            <a:solidFill>
              <a:srgbClr val="FF4B4B"/>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bg1"/>
                  </a:solidFill>
                </a:rPr>
                <a:t>Hardware Abstraction Layer</a:t>
              </a:r>
              <a:endParaRPr lang="zh-CN" altLang="en-US" sz="1600" dirty="0">
                <a:solidFill>
                  <a:schemeClr val="bg1"/>
                </a:solidFill>
              </a:endParaRPr>
            </a:p>
          </p:txBody>
        </p:sp>
        <p:sp>
          <p:nvSpPr>
            <p:cNvPr id="12" name="矩形 11"/>
            <p:cNvSpPr/>
            <p:nvPr/>
          </p:nvSpPr>
          <p:spPr>
            <a:xfrm>
              <a:off x="7164289" y="1273200"/>
              <a:ext cx="1008112" cy="3450456"/>
            </a:xfrm>
            <a:prstGeom prst="rect">
              <a:avLst/>
            </a:prstGeom>
            <a:solidFill>
              <a:srgbClr val="FF6161"/>
            </a:solidFill>
            <a:ln>
              <a:solidFill>
                <a:srgbClr val="DA266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600" dirty="0" smtClean="0">
                  <a:solidFill>
                    <a:schemeClr val="bg1"/>
                  </a:solidFill>
                </a:rPr>
                <a:t>TrustZone</a:t>
              </a:r>
              <a:endParaRPr lang="zh-CN" altLang="en-US" sz="1600" dirty="0">
                <a:solidFill>
                  <a:schemeClr val="bg1"/>
                </a:solidFill>
              </a:endParaRPr>
            </a:p>
          </p:txBody>
        </p:sp>
      </p:grpSp>
    </p:spTree>
    <p:extLst>
      <p:ext uri="{BB962C8B-B14F-4D97-AF65-F5344CB8AC3E}">
        <p14:creationId xmlns:p14="http://schemas.microsoft.com/office/powerpoint/2010/main" val="889167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Challenges</a:t>
            </a:r>
            <a:endParaRPr lang="zh-CN" altLang="en-US" dirty="0"/>
          </a:p>
        </p:txBody>
      </p:sp>
      <p:sp>
        <p:nvSpPr>
          <p:cNvPr id="3" name="内容占位符 2"/>
          <p:cNvSpPr>
            <a:spLocks noGrp="1"/>
          </p:cNvSpPr>
          <p:nvPr>
            <p:ph idx="1"/>
          </p:nvPr>
        </p:nvSpPr>
        <p:spPr>
          <a:xfrm>
            <a:off x="457200" y="1059582"/>
            <a:ext cx="8229600" cy="3744416"/>
          </a:xfrm>
        </p:spPr>
        <p:txBody>
          <a:bodyPr>
            <a:normAutofit/>
          </a:bodyPr>
          <a:lstStyle/>
          <a:p>
            <a:r>
              <a:rPr lang="en-US" altLang="zh-CN" sz="2200" i="1" dirty="0" smtClean="0"/>
              <a:t>Officially</a:t>
            </a:r>
            <a:r>
              <a:rPr lang="en-US" altLang="zh-CN" sz="2200" dirty="0" smtClean="0"/>
              <a:t> patching </a:t>
            </a:r>
            <a:r>
              <a:rPr lang="en-US" altLang="zh-CN" sz="2200" dirty="0"/>
              <a:t>an Android device is a </a:t>
            </a:r>
            <a:r>
              <a:rPr lang="en-US" altLang="zh-CN" sz="2200" dirty="0">
                <a:solidFill>
                  <a:srgbClr val="0000FF"/>
                </a:solidFill>
              </a:rPr>
              <a:t>long</a:t>
            </a:r>
            <a:r>
              <a:rPr lang="en-US" altLang="zh-CN" sz="2200" dirty="0"/>
              <a:t> </a:t>
            </a:r>
            <a:r>
              <a:rPr lang="en-US" altLang="zh-CN" sz="2200" dirty="0" smtClean="0"/>
              <a:t>process </a:t>
            </a:r>
            <a:r>
              <a:rPr lang="en-US" altLang="zh-CN" sz="1600" b="1" dirty="0">
                <a:sym typeface="Wingdings"/>
              </a:rPr>
              <a:t></a:t>
            </a:r>
            <a:r>
              <a:rPr lang="en-US" altLang="zh-CN" sz="2200" dirty="0" smtClean="0"/>
              <a:t> </a:t>
            </a:r>
            <a:r>
              <a:rPr lang="en-US" altLang="zh-CN" sz="2200" b="1" dirty="0" smtClean="0"/>
              <a:t>Third-party</a:t>
            </a:r>
          </a:p>
          <a:p>
            <a:pPr lvl="1"/>
            <a:endParaRPr lang="en-US" altLang="zh-CN" sz="1800" dirty="0" smtClean="0"/>
          </a:p>
          <a:p>
            <a:pPr lvl="1"/>
            <a:endParaRPr lang="en-US" altLang="zh-CN" sz="1800" dirty="0"/>
          </a:p>
          <a:p>
            <a:pPr lvl="1"/>
            <a:endParaRPr lang="en-US" altLang="zh-CN" sz="1800" dirty="0" smtClean="0"/>
          </a:p>
          <a:p>
            <a:pPr lvl="1"/>
            <a:endParaRPr lang="en-US" altLang="zh-CN" sz="1800" dirty="0"/>
          </a:p>
          <a:p>
            <a:pPr lvl="1"/>
            <a:endParaRPr lang="en-US" altLang="zh-CN" sz="1800" dirty="0" smtClean="0"/>
          </a:p>
          <a:p>
            <a:pPr lvl="1"/>
            <a:endParaRPr lang="en-US" altLang="zh-CN" sz="1800" dirty="0"/>
          </a:p>
          <a:p>
            <a:pPr lvl="1"/>
            <a:endParaRPr lang="en-US" altLang="zh-CN" sz="1800" dirty="0" smtClean="0"/>
          </a:p>
          <a:p>
            <a:pPr lvl="1"/>
            <a:endParaRPr lang="en-US" altLang="zh-CN" sz="1800" dirty="0"/>
          </a:p>
          <a:p>
            <a:pPr>
              <a:buClr>
                <a:schemeClr val="tx1"/>
              </a:buClr>
            </a:pPr>
            <a:r>
              <a:rPr lang="en-US" altLang="zh-CN" sz="2200" dirty="0" smtClean="0">
                <a:solidFill>
                  <a:srgbClr val="0000FF"/>
                </a:solidFill>
              </a:rPr>
              <a:t>Delayed</a:t>
            </a:r>
            <a:r>
              <a:rPr lang="en-US" altLang="zh-CN" sz="2200" dirty="0" smtClean="0"/>
              <a:t>/</a:t>
            </a:r>
            <a:r>
              <a:rPr lang="en-US" altLang="zh-CN" sz="2200" dirty="0" smtClean="0">
                <a:solidFill>
                  <a:srgbClr val="0000FF"/>
                </a:solidFill>
              </a:rPr>
              <a:t>non-existing</a:t>
            </a:r>
            <a:r>
              <a:rPr lang="en-US" altLang="zh-CN" sz="2200" dirty="0" smtClean="0"/>
              <a:t> kernel source code </a:t>
            </a:r>
            <a:r>
              <a:rPr lang="en-US" altLang="zh-CN" sz="1600" b="1" dirty="0">
                <a:sym typeface="Wingdings"/>
              </a:rPr>
              <a:t></a:t>
            </a:r>
            <a:r>
              <a:rPr lang="en-US" altLang="zh-CN" sz="2200" dirty="0" smtClean="0"/>
              <a:t> </a:t>
            </a:r>
            <a:r>
              <a:rPr lang="en-US" altLang="zh-CN" sz="2200" b="1" dirty="0" smtClean="0"/>
              <a:t>Binary-based</a:t>
            </a:r>
          </a:p>
          <a:p>
            <a:pPr lvl="1"/>
            <a:endParaRPr lang="zh-CN" altLang="en-US" sz="18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27784" y="1563638"/>
            <a:ext cx="3888432" cy="248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灯片编号占位符 4"/>
          <p:cNvSpPr>
            <a:spLocks noGrp="1"/>
          </p:cNvSpPr>
          <p:nvPr>
            <p:ph type="sldNum" sz="quarter" idx="12"/>
          </p:nvPr>
        </p:nvSpPr>
        <p:spPr/>
        <p:txBody>
          <a:bodyPr/>
          <a:lstStyle/>
          <a:p>
            <a:r>
              <a:rPr lang="en-US" altLang="zh-CN" dirty="0" smtClean="0"/>
              <a:t>5</a:t>
            </a:r>
            <a:endParaRPr lang="zh-CN" altLang="en-US" dirty="0"/>
          </a:p>
        </p:txBody>
      </p:sp>
    </p:spTree>
    <p:extLst>
      <p:ext uri="{BB962C8B-B14F-4D97-AF65-F5344CB8AC3E}">
        <p14:creationId xmlns:p14="http://schemas.microsoft.com/office/powerpoint/2010/main" val="3220006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Challenges</a:t>
            </a:r>
            <a:endParaRPr lang="zh-CN" altLang="en-US" dirty="0"/>
          </a:p>
        </p:txBody>
      </p:sp>
      <p:sp>
        <p:nvSpPr>
          <p:cNvPr id="3" name="内容占位符 2"/>
          <p:cNvSpPr>
            <a:spLocks noGrp="1"/>
          </p:cNvSpPr>
          <p:nvPr>
            <p:ph idx="1"/>
          </p:nvPr>
        </p:nvSpPr>
        <p:spPr/>
        <p:txBody>
          <a:bodyPr>
            <a:normAutofit/>
          </a:bodyPr>
          <a:lstStyle/>
          <a:p>
            <a:r>
              <a:rPr lang="en-US" altLang="zh-CN" sz="2200" dirty="0"/>
              <a:t>Severely </a:t>
            </a:r>
            <a:r>
              <a:rPr lang="en-US" altLang="zh-CN" sz="2200" dirty="0">
                <a:solidFill>
                  <a:srgbClr val="0000FF"/>
                </a:solidFill>
              </a:rPr>
              <a:t>fragmented</a:t>
            </a:r>
            <a:r>
              <a:rPr lang="en-US" altLang="zh-CN" sz="2200" dirty="0"/>
              <a:t> Android ecosystem </a:t>
            </a:r>
            <a:r>
              <a:rPr lang="en-US" altLang="zh-CN" sz="1600" b="1" dirty="0">
                <a:sym typeface="Wingdings"/>
              </a:rPr>
              <a:t></a:t>
            </a:r>
            <a:r>
              <a:rPr lang="en-US" altLang="zh-CN" sz="2000" dirty="0">
                <a:sym typeface="Wingdings"/>
              </a:rPr>
              <a:t> </a:t>
            </a:r>
            <a:r>
              <a:rPr lang="en-US" altLang="zh-CN" sz="2200" b="1" dirty="0" smtClean="0">
                <a:sym typeface="Wingdings"/>
              </a:rPr>
              <a:t>Adaptive</a:t>
            </a:r>
            <a:endParaRPr lang="zh-CN" altLang="en-US" sz="2200" b="1" dirty="0"/>
          </a:p>
        </p:txBody>
      </p:sp>
      <p:sp>
        <p:nvSpPr>
          <p:cNvPr id="4" name="灯片编号占位符 3"/>
          <p:cNvSpPr>
            <a:spLocks noGrp="1"/>
          </p:cNvSpPr>
          <p:nvPr>
            <p:ph type="sldNum" sz="quarter" idx="12"/>
          </p:nvPr>
        </p:nvSpPr>
        <p:spPr/>
        <p:txBody>
          <a:bodyPr/>
          <a:lstStyle/>
          <a:p>
            <a:r>
              <a:rPr lang="en-US" altLang="zh-CN" dirty="0" smtClean="0"/>
              <a:t>6</a:t>
            </a:r>
            <a:endParaRPr lang="zh-CN" altLang="en-US" dirty="0"/>
          </a:p>
        </p:txBody>
      </p:sp>
      <p:pic>
        <p:nvPicPr>
          <p:cNvPr id="5" name="Picture 2" descr="https://c.slashgear.com/wp-content/uploads/2014/08/Screen-Shot-2014-08-21-at-1.49.11-PM-1280x74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800" y="1635646"/>
            <a:ext cx="4550400" cy="265914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635896" y="4295946"/>
            <a:ext cx="3341424" cy="215444"/>
          </a:xfrm>
          <a:prstGeom prst="rect">
            <a:avLst/>
          </a:prstGeom>
        </p:spPr>
        <p:txBody>
          <a:bodyPr wrap="square">
            <a:spAutoFit/>
          </a:bodyPr>
          <a:lstStyle/>
          <a:p>
            <a:pPr algn="ctr"/>
            <a:r>
              <a:rPr lang="en-US" altLang="zh-CN" sz="800" dirty="0"/>
              <a:t>http://d.ibtimes.co.uk/en/full/1395443/android-fragmentation-2014.png</a:t>
            </a:r>
            <a:endParaRPr lang="zh-CN" altLang="en-US" sz="800" dirty="0"/>
          </a:p>
        </p:txBody>
      </p:sp>
    </p:spTree>
    <p:extLst>
      <p:ext uri="{BB962C8B-B14F-4D97-AF65-F5344CB8AC3E}">
        <p14:creationId xmlns:p14="http://schemas.microsoft.com/office/powerpoint/2010/main" val="26533324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Solution</a:t>
            </a:r>
            <a:endParaRPr lang="zh-CN" altLang="en-US" dirty="0"/>
          </a:p>
        </p:txBody>
      </p:sp>
      <p:sp>
        <p:nvSpPr>
          <p:cNvPr id="4" name="TextBox 3"/>
          <p:cNvSpPr txBox="1"/>
          <p:nvPr/>
        </p:nvSpPr>
        <p:spPr>
          <a:xfrm>
            <a:off x="1115616" y="1059582"/>
            <a:ext cx="6912768"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sz="2200" b="1" dirty="0" smtClean="0">
                <a:solidFill>
                  <a:schemeClr val="tx1"/>
                </a:solidFill>
              </a:rPr>
              <a:t>Third-party Binary-based Adaptive Kernel Live Patching</a:t>
            </a:r>
            <a:endParaRPr lang="zh-CN" altLang="en-US" sz="2200" b="1" dirty="0">
              <a:solidFill>
                <a:schemeClr val="tx1"/>
              </a:solidFill>
            </a:endParaRPr>
          </a:p>
        </p:txBody>
      </p:sp>
      <p:sp>
        <p:nvSpPr>
          <p:cNvPr id="5" name="灯片编号占位符 4"/>
          <p:cNvSpPr>
            <a:spLocks noGrp="1"/>
          </p:cNvSpPr>
          <p:nvPr>
            <p:ph type="sldNum" sz="quarter" idx="12"/>
          </p:nvPr>
        </p:nvSpPr>
        <p:spPr/>
        <p:txBody>
          <a:bodyPr/>
          <a:lstStyle/>
          <a:p>
            <a:r>
              <a:rPr lang="en-US" altLang="zh-CN" dirty="0" smtClean="0"/>
              <a:t>7</a:t>
            </a:r>
            <a:endParaRPr lang="zh-CN" altLang="en-US" dirty="0"/>
          </a:p>
        </p:txBody>
      </p:sp>
      <p:sp>
        <p:nvSpPr>
          <p:cNvPr id="6" name="内容占位符 2"/>
          <p:cNvSpPr>
            <a:spLocks noGrp="1"/>
          </p:cNvSpPr>
          <p:nvPr>
            <p:ph idx="1"/>
          </p:nvPr>
        </p:nvSpPr>
        <p:spPr>
          <a:xfrm>
            <a:off x="1115616" y="1635646"/>
            <a:ext cx="6912768" cy="3240360"/>
          </a:xfrm>
          <a:noFill/>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US" altLang="zh-CN" sz="2000" dirty="0"/>
              <a:t>Key requirements</a:t>
            </a:r>
            <a:r>
              <a:rPr lang="en-US" altLang="zh-CN" sz="2000" dirty="0" smtClean="0"/>
              <a:t>:</a:t>
            </a:r>
          </a:p>
          <a:p>
            <a:r>
              <a:rPr lang="en-US" altLang="zh-CN" sz="1800" b="1" dirty="0"/>
              <a:t>Adaptiveness</a:t>
            </a:r>
            <a:endParaRPr lang="en-US" altLang="zh-CN" sz="2200" b="1" dirty="0" smtClean="0"/>
          </a:p>
          <a:p>
            <a:pPr lvl="1"/>
            <a:r>
              <a:rPr lang="en-US" altLang="zh-CN" sz="1600" dirty="0" smtClean="0"/>
              <a:t>It should be adaptive to </a:t>
            </a:r>
            <a:r>
              <a:rPr lang="en-US" altLang="zh-CN" sz="1600" dirty="0" smtClean="0">
                <a:solidFill>
                  <a:srgbClr val="0000FF"/>
                </a:solidFill>
              </a:rPr>
              <a:t>various </a:t>
            </a:r>
            <a:r>
              <a:rPr lang="en-US" altLang="zh-CN" sz="1600" dirty="0" smtClean="0">
                <a:solidFill>
                  <a:schemeClr val="tx1"/>
                </a:solidFill>
              </a:rPr>
              <a:t>device</a:t>
            </a:r>
            <a:r>
              <a:rPr lang="en-US" altLang="zh-CN" sz="1600" dirty="0" smtClean="0">
                <a:solidFill>
                  <a:srgbClr val="0000FF"/>
                </a:solidFill>
              </a:rPr>
              <a:t> </a:t>
            </a:r>
            <a:r>
              <a:rPr lang="en-US" altLang="zh-CN" sz="1600" dirty="0" smtClean="0"/>
              <a:t>kernels</a:t>
            </a:r>
          </a:p>
          <a:p>
            <a:r>
              <a:rPr lang="en-US" altLang="zh-CN" sz="1800" b="1" dirty="0"/>
              <a:t>Safety</a:t>
            </a:r>
            <a:endParaRPr lang="en-US" altLang="zh-CN" sz="2000" b="1" dirty="0"/>
          </a:p>
          <a:p>
            <a:pPr lvl="1"/>
            <a:r>
              <a:rPr lang="en-US" altLang="zh-CN" sz="1600" dirty="0" smtClean="0"/>
              <a:t>Patches should be easy to audit</a:t>
            </a:r>
          </a:p>
          <a:p>
            <a:pPr lvl="1"/>
            <a:r>
              <a:rPr lang="en-US" altLang="zh-CN" sz="1600" dirty="0"/>
              <a:t>T</a:t>
            </a:r>
            <a:r>
              <a:rPr lang="en-US" altLang="zh-CN" sz="1600" dirty="0" smtClean="0"/>
              <a:t>heir behaviors must be </a:t>
            </a:r>
            <a:r>
              <a:rPr lang="en-US" altLang="zh-CN" sz="1600" i="1" dirty="0" smtClean="0">
                <a:solidFill>
                  <a:srgbClr val="0000FF"/>
                </a:solidFill>
              </a:rPr>
              <a:t>technically</a:t>
            </a:r>
            <a:r>
              <a:rPr lang="en-US" altLang="zh-CN" sz="1600" dirty="0" smtClean="0">
                <a:solidFill>
                  <a:srgbClr val="0000FF"/>
                </a:solidFill>
              </a:rPr>
              <a:t> </a:t>
            </a:r>
            <a:r>
              <a:rPr lang="en-US" altLang="zh-CN" sz="1600" dirty="0" smtClean="0"/>
              <a:t>confined</a:t>
            </a:r>
          </a:p>
          <a:p>
            <a:r>
              <a:rPr lang="en-US" altLang="zh-CN" sz="1800" b="1" dirty="0" smtClean="0"/>
              <a:t>Timeliness</a:t>
            </a:r>
            <a:endParaRPr lang="en-US" altLang="zh-CN" sz="2000" b="1" dirty="0" smtClean="0"/>
          </a:p>
          <a:p>
            <a:pPr lvl="1"/>
            <a:r>
              <a:rPr lang="en-US" altLang="zh-CN" sz="1600" dirty="0" smtClean="0"/>
              <a:t>Response time should be short, after disclosed vulnerability or exploit</a:t>
            </a:r>
          </a:p>
          <a:p>
            <a:r>
              <a:rPr lang="en-US" altLang="zh-CN" sz="1800" b="1" dirty="0" smtClean="0"/>
              <a:t>Performance</a:t>
            </a:r>
            <a:endParaRPr lang="en-US" altLang="zh-CN" sz="2000" b="1" dirty="0" smtClean="0"/>
          </a:p>
          <a:p>
            <a:pPr lvl="1"/>
            <a:r>
              <a:rPr lang="en-US" altLang="zh-CN" sz="1600" dirty="0"/>
              <a:t>The</a:t>
            </a:r>
            <a:r>
              <a:rPr lang="en-US" altLang="zh-CN" sz="1600" b="1" dirty="0" smtClean="0"/>
              <a:t> </a:t>
            </a:r>
            <a:r>
              <a:rPr lang="en-US" altLang="zh-CN" sz="1600" dirty="0" smtClean="0"/>
              <a:t>solution should not incur non-trivial performance overhead</a:t>
            </a:r>
            <a:endParaRPr lang="en-US" altLang="zh-CN" sz="1600" dirty="0"/>
          </a:p>
        </p:txBody>
      </p:sp>
    </p:spTree>
    <p:extLst>
      <p:ext uri="{BB962C8B-B14F-4D97-AF65-F5344CB8AC3E}">
        <p14:creationId xmlns:p14="http://schemas.microsoft.com/office/powerpoint/2010/main" val="32541374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Feasibility Study: Dataset</a:t>
            </a:r>
            <a:endParaRPr lang="zh-CN" altLang="en-US" dirty="0"/>
          </a:p>
        </p:txBody>
      </p:sp>
      <p:sp>
        <p:nvSpPr>
          <p:cNvPr id="3" name="内容占位符 2"/>
          <p:cNvSpPr>
            <a:spLocks noGrp="1"/>
          </p:cNvSpPr>
          <p:nvPr>
            <p:ph idx="1"/>
          </p:nvPr>
        </p:nvSpPr>
        <p:spPr/>
        <p:txBody>
          <a:bodyPr/>
          <a:lstStyle/>
          <a:p>
            <a:r>
              <a:rPr lang="en-US" altLang="zh-CN" dirty="0" smtClean="0"/>
              <a:t>Studied </a:t>
            </a:r>
            <a:r>
              <a:rPr lang="en-US" altLang="zh-CN" b="1" dirty="0" smtClean="0">
                <a:solidFill>
                  <a:srgbClr val="0000FF"/>
                </a:solidFill>
              </a:rPr>
              <a:t>1139</a:t>
            </a:r>
            <a:r>
              <a:rPr lang="en-US" altLang="zh-CN" dirty="0" smtClean="0"/>
              <a:t> Android kernels</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8</a:t>
            </a:r>
            <a:endParaRPr lang="zh-CN" altLang="en-US" dirty="0"/>
          </a:p>
        </p:txBody>
      </p:sp>
      <p:grpSp>
        <p:nvGrpSpPr>
          <p:cNvPr id="5" name="组合 4"/>
          <p:cNvGrpSpPr/>
          <p:nvPr/>
        </p:nvGrpSpPr>
        <p:grpSpPr>
          <a:xfrm>
            <a:off x="610037" y="2024532"/>
            <a:ext cx="7923926" cy="1563346"/>
            <a:chOff x="720474" y="2024532"/>
            <a:chExt cx="7923926" cy="1563346"/>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0474" y="2060674"/>
              <a:ext cx="2855038" cy="151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779912" y="2024532"/>
              <a:ext cx="4864488" cy="156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27685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en-US" altLang="zh-CN" dirty="0"/>
              <a:t>Most kernel functions are </a:t>
            </a:r>
            <a:r>
              <a:rPr lang="en-US" altLang="zh-CN" b="1" dirty="0">
                <a:solidFill>
                  <a:srgbClr val="0000FF"/>
                </a:solidFill>
              </a:rPr>
              <a:t>stable</a:t>
            </a:r>
            <a:r>
              <a:rPr lang="en-US" altLang="zh-CN" dirty="0"/>
              <a:t> across devices and Android </a:t>
            </a:r>
            <a:r>
              <a:rPr lang="en-US" altLang="zh-CN" dirty="0" smtClean="0"/>
              <a:t>releases</a:t>
            </a:r>
          </a:p>
          <a:p>
            <a:r>
              <a:rPr lang="en-US" altLang="zh-CN" dirty="0" smtClean="0"/>
              <a:t>Most vulnerabilities triggered </a:t>
            </a:r>
            <a:r>
              <a:rPr lang="en-US" altLang="zh-CN" dirty="0"/>
              <a:t>by </a:t>
            </a:r>
            <a:r>
              <a:rPr lang="en-US" altLang="zh-CN" b="1" dirty="0">
                <a:solidFill>
                  <a:srgbClr val="0000FF"/>
                </a:solidFill>
              </a:rPr>
              <a:t>malicious </a:t>
            </a:r>
            <a:r>
              <a:rPr lang="en-US" altLang="zh-CN" b="1" dirty="0" smtClean="0">
                <a:solidFill>
                  <a:srgbClr val="0000FF"/>
                </a:solidFill>
              </a:rPr>
              <a:t>inputs</a:t>
            </a:r>
            <a:endParaRPr lang="en-US" altLang="zh-CN" dirty="0" smtClean="0"/>
          </a:p>
          <a:p>
            <a:endParaRPr lang="en-US" altLang="zh-CN" sz="200" dirty="0" smtClean="0"/>
          </a:p>
          <a:p>
            <a:r>
              <a:rPr lang="en-US" altLang="zh-CN" dirty="0" smtClean="0"/>
              <a:t>Many functions </a:t>
            </a:r>
            <a:r>
              <a:rPr lang="en-US" altLang="zh-CN" dirty="0"/>
              <a:t>return </a:t>
            </a:r>
            <a:r>
              <a:rPr lang="en-US" altLang="zh-CN" b="1" dirty="0">
                <a:solidFill>
                  <a:srgbClr val="0000FF"/>
                </a:solidFill>
              </a:rPr>
              <a:t>error </a:t>
            </a:r>
            <a:r>
              <a:rPr lang="en-US" altLang="zh-CN" b="1" dirty="0" smtClean="0">
                <a:solidFill>
                  <a:srgbClr val="0000FF"/>
                </a:solidFill>
              </a:rPr>
              <a:t>codes</a:t>
            </a:r>
            <a:endParaRPr lang="en-US" altLang="zh-CN" dirty="0" smtClean="0"/>
          </a:p>
          <a:p>
            <a:pPr lvl="1"/>
            <a:r>
              <a:rPr lang="en-US" altLang="zh-CN" dirty="0" smtClean="0"/>
              <a:t>Return a pointer </a:t>
            </a:r>
            <a:r>
              <a:rPr lang="en-US" altLang="zh-CN" sz="1600" dirty="0" smtClean="0">
                <a:sym typeface="Wingdings"/>
              </a:rPr>
              <a:t> </a:t>
            </a:r>
            <a:r>
              <a:rPr lang="en-US" altLang="zh-CN" dirty="0" smtClean="0"/>
              <a:t>ERR_PTR</a:t>
            </a:r>
            <a:endParaRPr lang="zh-CN" altLang="en-US" dirty="0"/>
          </a:p>
        </p:txBody>
      </p:sp>
      <p:sp>
        <p:nvSpPr>
          <p:cNvPr id="2" name="标题 1"/>
          <p:cNvSpPr>
            <a:spLocks noGrp="1"/>
          </p:cNvSpPr>
          <p:nvPr>
            <p:ph type="title"/>
          </p:nvPr>
        </p:nvSpPr>
        <p:spPr/>
        <p:txBody>
          <a:bodyPr>
            <a:normAutofit/>
          </a:bodyPr>
          <a:lstStyle/>
          <a:p>
            <a:r>
              <a:rPr lang="en-US" altLang="zh-CN" dirty="0"/>
              <a:t>Feasibility </a:t>
            </a:r>
            <a:r>
              <a:rPr lang="en-US" altLang="zh-CN" dirty="0" smtClean="0"/>
              <a:t>Study: Observations</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9</a:t>
            </a:r>
            <a:endParaRPr lang="zh-CN" altLang="en-US" dirty="0"/>
          </a:p>
        </p:txBody>
      </p:sp>
    </p:spTree>
    <p:extLst>
      <p:ext uri="{BB962C8B-B14F-4D97-AF65-F5344CB8AC3E}">
        <p14:creationId xmlns:p14="http://schemas.microsoft.com/office/powerpoint/2010/main" val="2541764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en-US" altLang="zh-CN" dirty="0"/>
              <a:t>Most kernel functions are </a:t>
            </a:r>
            <a:r>
              <a:rPr lang="en-US" altLang="zh-CN" b="1" dirty="0">
                <a:solidFill>
                  <a:srgbClr val="0000FF"/>
                </a:solidFill>
              </a:rPr>
              <a:t>stable</a:t>
            </a:r>
            <a:r>
              <a:rPr lang="en-US" altLang="zh-CN" dirty="0"/>
              <a:t> across devices and Android </a:t>
            </a:r>
            <a:r>
              <a:rPr lang="en-US" altLang="zh-CN" dirty="0" smtClean="0"/>
              <a:t>releases</a:t>
            </a:r>
          </a:p>
          <a:p>
            <a:r>
              <a:rPr lang="en-US" altLang="zh-CN" dirty="0" smtClean="0"/>
              <a:t>Most vulnerabilities triggered </a:t>
            </a:r>
            <a:r>
              <a:rPr lang="en-US" altLang="zh-CN" dirty="0"/>
              <a:t>by </a:t>
            </a:r>
            <a:r>
              <a:rPr lang="en-US" altLang="zh-CN" b="1" dirty="0">
                <a:solidFill>
                  <a:srgbClr val="0000FF"/>
                </a:solidFill>
              </a:rPr>
              <a:t>malicious </a:t>
            </a:r>
            <a:r>
              <a:rPr lang="en-US" altLang="zh-CN" b="1" dirty="0" smtClean="0">
                <a:solidFill>
                  <a:srgbClr val="0000FF"/>
                </a:solidFill>
              </a:rPr>
              <a:t>inputs</a:t>
            </a:r>
            <a:endParaRPr lang="en-US" altLang="zh-CN" dirty="0" smtClean="0"/>
          </a:p>
          <a:p>
            <a:endParaRPr lang="en-US" altLang="zh-CN" sz="200" dirty="0" smtClean="0"/>
          </a:p>
          <a:p>
            <a:r>
              <a:rPr lang="en-US" altLang="zh-CN" dirty="0" smtClean="0"/>
              <a:t>Many functions </a:t>
            </a:r>
            <a:r>
              <a:rPr lang="en-US" altLang="zh-CN" dirty="0"/>
              <a:t>return </a:t>
            </a:r>
            <a:r>
              <a:rPr lang="en-US" altLang="zh-CN" b="1" dirty="0">
                <a:solidFill>
                  <a:srgbClr val="0000FF"/>
                </a:solidFill>
              </a:rPr>
              <a:t>error </a:t>
            </a:r>
            <a:r>
              <a:rPr lang="en-US" altLang="zh-CN" b="1" dirty="0" smtClean="0">
                <a:solidFill>
                  <a:srgbClr val="0000FF"/>
                </a:solidFill>
              </a:rPr>
              <a:t>codes</a:t>
            </a:r>
            <a:endParaRPr lang="en-US" altLang="zh-CN" dirty="0" smtClean="0"/>
          </a:p>
          <a:p>
            <a:pPr lvl="1"/>
            <a:r>
              <a:rPr lang="en-US" altLang="zh-CN" dirty="0" smtClean="0"/>
              <a:t>Return a pointer </a:t>
            </a:r>
            <a:r>
              <a:rPr lang="en-US" altLang="zh-CN" sz="1600" dirty="0" smtClean="0">
                <a:sym typeface="Wingdings"/>
              </a:rPr>
              <a:t> </a:t>
            </a:r>
            <a:r>
              <a:rPr lang="en-US" altLang="zh-CN" dirty="0" smtClean="0"/>
              <a:t>ERR_PTR</a:t>
            </a:r>
            <a:endParaRPr lang="zh-CN" altLang="en-US" dirty="0"/>
          </a:p>
        </p:txBody>
      </p:sp>
      <p:grpSp>
        <p:nvGrpSpPr>
          <p:cNvPr id="30" name="组合 29"/>
          <p:cNvGrpSpPr/>
          <p:nvPr/>
        </p:nvGrpSpPr>
        <p:grpSpPr>
          <a:xfrm>
            <a:off x="3281027" y="2299330"/>
            <a:ext cx="2336987" cy="2144628"/>
            <a:chOff x="3281027" y="2368292"/>
            <a:chExt cx="2336987" cy="2144628"/>
          </a:xfrm>
        </p:grpSpPr>
        <p:sp>
          <p:nvSpPr>
            <p:cNvPr id="9" name="矩形 8"/>
            <p:cNvSpPr/>
            <p:nvPr/>
          </p:nvSpPr>
          <p:spPr>
            <a:xfrm>
              <a:off x="3688266" y="2368292"/>
              <a:ext cx="1522510" cy="432048"/>
            </a:xfrm>
            <a:prstGeom prst="rect">
              <a:avLst/>
            </a:prstGeom>
            <a:solidFill>
              <a:schemeClr val="accent2">
                <a:alpha val="25000"/>
              </a:scheme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rgbClr val="FF0000"/>
                </a:solidFill>
              </a:endParaRPr>
            </a:p>
          </p:txBody>
        </p:sp>
        <p:cxnSp>
          <p:nvCxnSpPr>
            <p:cNvPr id="10" name="直接箭头连接符 9"/>
            <p:cNvCxnSpPr>
              <a:stCxn id="9" idx="2"/>
              <a:endCxn id="11" idx="0"/>
            </p:cNvCxnSpPr>
            <p:nvPr/>
          </p:nvCxnSpPr>
          <p:spPr>
            <a:xfrm>
              <a:off x="4449521" y="2800340"/>
              <a:ext cx="0" cy="135558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1" name="矩形 10"/>
            <p:cNvSpPr/>
            <p:nvPr/>
          </p:nvSpPr>
          <p:spPr>
            <a:xfrm>
              <a:off x="3281027" y="4155926"/>
              <a:ext cx="2336987" cy="35699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smtClean="0"/>
                <a:t>Gracefully return</a:t>
              </a:r>
              <a:endParaRPr lang="zh-CN" altLang="en-US" sz="2400" dirty="0"/>
            </a:p>
          </p:txBody>
        </p:sp>
      </p:grpSp>
      <p:sp>
        <p:nvSpPr>
          <p:cNvPr id="2" name="标题 1"/>
          <p:cNvSpPr>
            <a:spLocks noGrp="1"/>
          </p:cNvSpPr>
          <p:nvPr>
            <p:ph type="title"/>
          </p:nvPr>
        </p:nvSpPr>
        <p:spPr/>
        <p:txBody>
          <a:bodyPr>
            <a:normAutofit/>
          </a:bodyPr>
          <a:lstStyle/>
          <a:p>
            <a:r>
              <a:rPr lang="en-US" altLang="zh-CN" dirty="0"/>
              <a:t>Feasibility </a:t>
            </a:r>
            <a:r>
              <a:rPr lang="en-US" altLang="zh-CN" dirty="0" smtClean="0"/>
              <a:t>Study: Observations</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9</a:t>
            </a:r>
            <a:endParaRPr lang="zh-CN" altLang="en-US" dirty="0"/>
          </a:p>
        </p:txBody>
      </p:sp>
      <p:grpSp>
        <p:nvGrpSpPr>
          <p:cNvPr id="29" name="组合 28"/>
          <p:cNvGrpSpPr/>
          <p:nvPr/>
        </p:nvGrpSpPr>
        <p:grpSpPr>
          <a:xfrm>
            <a:off x="4932040" y="1808560"/>
            <a:ext cx="2160240" cy="1915318"/>
            <a:chOff x="4990087" y="1877522"/>
            <a:chExt cx="2160240" cy="1915318"/>
          </a:xfrm>
        </p:grpSpPr>
        <p:sp>
          <p:nvSpPr>
            <p:cNvPr id="5" name="矩形 4"/>
            <p:cNvSpPr/>
            <p:nvPr/>
          </p:nvSpPr>
          <p:spPr>
            <a:xfrm>
              <a:off x="4990087" y="1877522"/>
              <a:ext cx="2160240" cy="432048"/>
            </a:xfrm>
            <a:prstGeom prst="rect">
              <a:avLst/>
            </a:prstGeom>
            <a:solidFill>
              <a:schemeClr val="accent2">
                <a:alpha val="25000"/>
              </a:scheme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rgbClr val="FF0000"/>
                </a:solidFill>
              </a:endParaRPr>
            </a:p>
          </p:txBody>
        </p:sp>
        <p:cxnSp>
          <p:nvCxnSpPr>
            <p:cNvPr id="7" name="直接箭头连接符 6"/>
            <p:cNvCxnSpPr>
              <a:stCxn id="5" idx="2"/>
              <a:endCxn id="8" idx="0"/>
            </p:cNvCxnSpPr>
            <p:nvPr/>
          </p:nvCxnSpPr>
          <p:spPr>
            <a:xfrm flipH="1">
              <a:off x="6070203" y="2309570"/>
              <a:ext cx="4" cy="112627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矩形 7"/>
            <p:cNvSpPr/>
            <p:nvPr/>
          </p:nvSpPr>
          <p:spPr>
            <a:xfrm>
              <a:off x="5268823" y="3435846"/>
              <a:ext cx="1602759" cy="35699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smtClean="0"/>
                <a:t>Filter them</a:t>
              </a:r>
              <a:endParaRPr lang="zh-CN" altLang="en-US" sz="2400" dirty="0"/>
            </a:p>
          </p:txBody>
        </p:sp>
      </p:grpSp>
    </p:spTree>
    <p:extLst>
      <p:ext uri="{BB962C8B-B14F-4D97-AF65-F5344CB8AC3E}">
        <p14:creationId xmlns:p14="http://schemas.microsoft.com/office/powerpoint/2010/main" val="303707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Overall Approach: Input Validation</a:t>
            </a:r>
            <a:endParaRPr lang="zh-CN" alt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134" y="1059582"/>
            <a:ext cx="6170218" cy="3278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灯片编号占位符 2"/>
          <p:cNvSpPr>
            <a:spLocks noGrp="1"/>
          </p:cNvSpPr>
          <p:nvPr>
            <p:ph type="sldNum" sz="quarter" idx="12"/>
          </p:nvPr>
        </p:nvSpPr>
        <p:spPr/>
        <p:txBody>
          <a:bodyPr/>
          <a:lstStyle/>
          <a:p>
            <a:r>
              <a:rPr lang="en-US" altLang="zh-CN" dirty="0" smtClean="0"/>
              <a:t>10</a:t>
            </a:r>
            <a:endParaRPr lang="zh-CN" altLang="en-US" dirty="0"/>
          </a:p>
        </p:txBody>
      </p:sp>
    </p:spTree>
    <p:extLst>
      <p:ext uri="{BB962C8B-B14F-4D97-AF65-F5344CB8AC3E}">
        <p14:creationId xmlns:p14="http://schemas.microsoft.com/office/powerpoint/2010/main" val="1703673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329308"/>
            <a:ext cx="7772400" cy="1102519"/>
          </a:xfrm>
        </p:spPr>
        <p:txBody>
          <a:bodyPr>
            <a:normAutofit/>
          </a:bodyPr>
          <a:lstStyle/>
          <a:p>
            <a:r>
              <a:rPr lang="en-US" altLang="zh-CN" sz="4000" dirty="0" smtClean="0"/>
              <a:t>Has a Bitcoin wallet inside</a:t>
            </a:r>
            <a:endParaRPr lang="zh-CN" altLang="en-US" sz="4000" dirty="0"/>
          </a:p>
        </p:txBody>
      </p:sp>
      <p:sp>
        <p:nvSpPr>
          <p:cNvPr id="3" name="副标题 2"/>
          <p:cNvSpPr>
            <a:spLocks noGrp="1"/>
          </p:cNvSpPr>
          <p:nvPr>
            <p:ph type="subTitle" idx="1"/>
          </p:nvPr>
        </p:nvSpPr>
        <p:spPr>
          <a:xfrm>
            <a:off x="827584" y="2553444"/>
            <a:ext cx="7488832" cy="1314450"/>
          </a:xfrm>
        </p:spPr>
        <p:txBody>
          <a:bodyPr>
            <a:normAutofit/>
          </a:bodyPr>
          <a:lstStyle/>
          <a:p>
            <a:r>
              <a:rPr lang="en-US" altLang="zh-CN" sz="2400" dirty="0" smtClean="0"/>
              <a:t>with </a:t>
            </a:r>
            <a:r>
              <a:rPr lang="en-US" altLang="zh-CN" sz="2400" dirty="0"/>
              <a:t>the </a:t>
            </a:r>
            <a:r>
              <a:rPr lang="en-US" altLang="zh-CN" sz="2400" dirty="0" smtClean="0"/>
              <a:t>BTC amount that can buy two pizzas on</a:t>
            </a:r>
          </a:p>
          <a:p>
            <a:r>
              <a:rPr lang="en-US" altLang="zh-CN" sz="2400" dirty="0" smtClean="0"/>
              <a:t>May 22, 2010</a:t>
            </a:r>
            <a:endParaRPr lang="zh-CN" altLang="en-US" sz="2400" dirty="0"/>
          </a:p>
        </p:txBody>
      </p:sp>
      <p:pic>
        <p:nvPicPr>
          <p:cNvPr id="6146" name="Picture 2" descr="Image result for two pizzas carto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7203" y="3490613"/>
            <a:ext cx="1527285" cy="152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2345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KARMA</a:t>
            </a:r>
            <a:endParaRPr lang="zh-CN" altLang="en-US" dirty="0"/>
          </a:p>
        </p:txBody>
      </p:sp>
      <p:sp>
        <p:nvSpPr>
          <p:cNvPr id="3" name="内容占位符 2"/>
          <p:cNvSpPr>
            <a:spLocks noGrp="1"/>
          </p:cNvSpPr>
          <p:nvPr>
            <p:ph idx="1"/>
          </p:nvPr>
        </p:nvSpPr>
        <p:spPr>
          <a:xfrm>
            <a:off x="457200" y="1059582"/>
            <a:ext cx="8229600" cy="3535041"/>
          </a:xfrm>
        </p:spPr>
        <p:txBody>
          <a:bodyPr/>
          <a:lstStyle/>
          <a:p>
            <a:pPr marL="0" indent="0">
              <a:buNone/>
            </a:pPr>
            <a:r>
              <a:rPr lang="en-US" altLang="zh-CN" b="1" dirty="0" smtClean="0">
                <a:solidFill>
                  <a:srgbClr val="0000FF"/>
                </a:solidFill>
              </a:rPr>
              <a:t>KARMA</a:t>
            </a:r>
            <a:r>
              <a:rPr lang="en-US" altLang="zh-CN" dirty="0"/>
              <a:t>: </a:t>
            </a:r>
            <a:r>
              <a:rPr lang="en-US" altLang="zh-CN" b="1" dirty="0">
                <a:solidFill>
                  <a:srgbClr val="0000FF"/>
                </a:solidFill>
              </a:rPr>
              <a:t>K</a:t>
            </a:r>
            <a:r>
              <a:rPr lang="en-US" altLang="zh-CN" dirty="0"/>
              <a:t>ernel </a:t>
            </a:r>
            <a:r>
              <a:rPr lang="en-US" altLang="zh-CN" b="1" dirty="0">
                <a:solidFill>
                  <a:srgbClr val="0000FF"/>
                </a:solidFill>
              </a:rPr>
              <a:t>A</a:t>
            </a:r>
            <a:r>
              <a:rPr lang="en-US" altLang="zh-CN" dirty="0"/>
              <a:t>daptive </a:t>
            </a:r>
            <a:r>
              <a:rPr lang="en-US" altLang="zh-CN" b="1" dirty="0">
                <a:solidFill>
                  <a:srgbClr val="0000FF"/>
                </a:solidFill>
              </a:rPr>
              <a:t>R</a:t>
            </a:r>
            <a:r>
              <a:rPr lang="en-US" altLang="zh-CN" dirty="0"/>
              <a:t>epair for </a:t>
            </a:r>
            <a:r>
              <a:rPr lang="en-US" altLang="zh-CN" b="1" dirty="0">
                <a:solidFill>
                  <a:srgbClr val="0000FF"/>
                </a:solidFill>
              </a:rPr>
              <a:t>M</a:t>
            </a:r>
            <a:r>
              <a:rPr lang="en-US" altLang="zh-CN" dirty="0"/>
              <a:t>any </a:t>
            </a:r>
            <a:r>
              <a:rPr lang="en-US" altLang="zh-CN" b="1" dirty="0" smtClean="0">
                <a:solidFill>
                  <a:srgbClr val="0000FF"/>
                </a:solidFill>
              </a:rPr>
              <a:t>A</a:t>
            </a:r>
            <a:r>
              <a:rPr lang="en-US" altLang="zh-CN" dirty="0" smtClean="0"/>
              <a:t>ndroids</a:t>
            </a:r>
          </a:p>
          <a:p>
            <a:pPr marL="0" indent="0">
              <a:buNone/>
            </a:pPr>
            <a:endParaRPr lang="en-US" altLang="zh-CN" dirty="0" smtClean="0"/>
          </a:p>
          <a:p>
            <a:pPr>
              <a:buFont typeface="Wingdings" panose="05000000000000000000" pitchFamily="2" charset="2"/>
              <a:buChar char="ü"/>
            </a:pPr>
            <a:r>
              <a:rPr lang="en-US" altLang="zh-CN" sz="2200" b="1" dirty="0"/>
              <a:t>Adaptive</a:t>
            </a:r>
            <a:r>
              <a:rPr lang="en-US" altLang="zh-CN" sz="2200" dirty="0"/>
              <a:t> – Automatically </a:t>
            </a:r>
            <a:r>
              <a:rPr lang="en-US" altLang="zh-CN" sz="2200" dirty="0" smtClean="0"/>
              <a:t>adapt </a:t>
            </a:r>
            <a:r>
              <a:rPr lang="en-US" altLang="zh-CN" sz="2200" dirty="0"/>
              <a:t>to </a:t>
            </a:r>
            <a:r>
              <a:rPr lang="en-US" altLang="zh-CN" sz="2200" dirty="0" smtClean="0"/>
              <a:t>various device kernels</a:t>
            </a:r>
            <a:endParaRPr lang="en-US" altLang="zh-CN" sz="2200" b="1" dirty="0" smtClean="0"/>
          </a:p>
          <a:p>
            <a:pPr>
              <a:buFont typeface="Wingdings" panose="05000000000000000000" pitchFamily="2" charset="2"/>
              <a:buChar char="ü"/>
            </a:pPr>
            <a:r>
              <a:rPr lang="en-US" altLang="zh-CN" sz="2200" b="1" dirty="0" smtClean="0"/>
              <a:t>Memory-safe</a:t>
            </a:r>
            <a:r>
              <a:rPr lang="en-US" altLang="zh-CN" sz="2200" dirty="0" smtClean="0"/>
              <a:t> – Protect kernel </a:t>
            </a:r>
            <a:r>
              <a:rPr lang="en-US" altLang="zh-CN" sz="2200" dirty="0"/>
              <a:t>from </a:t>
            </a:r>
            <a:r>
              <a:rPr lang="en-US" altLang="zh-CN" sz="2200" dirty="0" smtClean="0"/>
              <a:t>malicious (misused) patches</a:t>
            </a:r>
          </a:p>
          <a:p>
            <a:pPr>
              <a:buFont typeface="Wingdings" panose="05000000000000000000" pitchFamily="2" charset="2"/>
              <a:buChar char="ü"/>
            </a:pPr>
            <a:r>
              <a:rPr lang="en-US" altLang="zh-CN" sz="2200" b="1" dirty="0" smtClean="0"/>
              <a:t>Multi-level</a:t>
            </a:r>
            <a:r>
              <a:rPr lang="en-US" altLang="zh-CN" sz="2200" dirty="0" smtClean="0"/>
              <a:t> </a:t>
            </a:r>
            <a:r>
              <a:rPr lang="en-US" altLang="zh-CN" sz="2200" dirty="0"/>
              <a:t>– Flexible for different </a:t>
            </a:r>
            <a:r>
              <a:rPr lang="en-US" altLang="zh-CN" sz="2200" dirty="0" smtClean="0"/>
              <a:t>vulnerabilities</a:t>
            </a:r>
          </a:p>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r>
              <a:rPr lang="en-US" altLang="zh-CN" dirty="0" smtClean="0"/>
              <a:t>11</a:t>
            </a:r>
            <a:endParaRPr lang="zh-CN" altLang="en-US" dirty="0"/>
          </a:p>
        </p:txBody>
      </p:sp>
    </p:spTree>
    <p:extLst>
      <p:ext uri="{BB962C8B-B14F-4D97-AF65-F5344CB8AC3E}">
        <p14:creationId xmlns:p14="http://schemas.microsoft.com/office/powerpoint/2010/main" val="33617581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KARMA Design: Safety</a:t>
            </a:r>
            <a:endParaRPr lang="zh-CN" altLang="en-US" dirty="0"/>
          </a:p>
        </p:txBody>
      </p:sp>
      <p:sp>
        <p:nvSpPr>
          <p:cNvPr id="3" name="内容占位符 2"/>
          <p:cNvSpPr>
            <a:spLocks noGrp="1"/>
          </p:cNvSpPr>
          <p:nvPr>
            <p:ph idx="1"/>
          </p:nvPr>
        </p:nvSpPr>
        <p:spPr>
          <a:xfrm>
            <a:off x="457200" y="1059582"/>
            <a:ext cx="8229600" cy="3672408"/>
          </a:xfrm>
        </p:spPr>
        <p:txBody>
          <a:bodyPr>
            <a:normAutofit/>
          </a:bodyPr>
          <a:lstStyle/>
          <a:p>
            <a:r>
              <a:rPr lang="en-US" altLang="zh-CN" dirty="0"/>
              <a:t>Patches are written in </a:t>
            </a:r>
            <a:r>
              <a:rPr lang="en-US" altLang="zh-CN" dirty="0" err="1"/>
              <a:t>Lua</a:t>
            </a:r>
            <a:r>
              <a:rPr lang="en-US" altLang="zh-CN" dirty="0"/>
              <a:t>, confined by </a:t>
            </a:r>
            <a:r>
              <a:rPr lang="en-US" altLang="zh-CN" dirty="0" err="1"/>
              <a:t>Lua</a:t>
            </a:r>
            <a:r>
              <a:rPr lang="en-US" altLang="zh-CN" dirty="0"/>
              <a:t> </a:t>
            </a:r>
            <a:r>
              <a:rPr lang="en-US" altLang="zh-CN" dirty="0" smtClean="0"/>
              <a:t>VM at runtime</a:t>
            </a:r>
          </a:p>
          <a:p>
            <a:r>
              <a:rPr lang="en-US" altLang="zh-CN" dirty="0" smtClean="0"/>
              <a:t>A patch </a:t>
            </a:r>
            <a:r>
              <a:rPr lang="en-US" altLang="zh-CN" dirty="0"/>
              <a:t>can only be placed at </a:t>
            </a:r>
            <a:r>
              <a:rPr lang="en-US" altLang="zh-CN" dirty="0">
                <a:solidFill>
                  <a:srgbClr val="0000FF"/>
                </a:solidFill>
              </a:rPr>
              <a:t>designated </a:t>
            </a:r>
            <a:r>
              <a:rPr lang="en-US" altLang="zh-CN" dirty="0" smtClean="0">
                <a:solidFill>
                  <a:srgbClr val="0000FF"/>
                </a:solidFill>
              </a:rPr>
              <a:t>locations</a:t>
            </a:r>
            <a:endParaRPr lang="en-US" altLang="zh-CN" dirty="0" smtClean="0"/>
          </a:p>
          <a:p>
            <a:pPr marL="342900" lvl="1" indent="-342900">
              <a:buFont typeface="Arial" pitchFamily="34" charset="0"/>
              <a:buChar char="•"/>
            </a:pPr>
            <a:r>
              <a:rPr lang="en-US" altLang="zh-CN" sz="2400" dirty="0"/>
              <a:t>Patched functions must return </a:t>
            </a:r>
            <a:r>
              <a:rPr lang="en-US" altLang="zh-CN" sz="2400" dirty="0">
                <a:solidFill>
                  <a:srgbClr val="0000FF"/>
                </a:solidFill>
              </a:rPr>
              <a:t>error codes </a:t>
            </a:r>
            <a:r>
              <a:rPr lang="en-US" altLang="zh-CN" sz="2400" dirty="0"/>
              <a:t>or </a:t>
            </a:r>
            <a:r>
              <a:rPr lang="en-US" altLang="zh-CN" sz="2400" dirty="0" smtClean="0">
                <a:solidFill>
                  <a:srgbClr val="0000FF"/>
                </a:solidFill>
              </a:rPr>
              <a:t>void</a:t>
            </a:r>
          </a:p>
          <a:p>
            <a:pPr lvl="1"/>
            <a:r>
              <a:rPr lang="en-US" altLang="zh-CN" dirty="0" smtClean="0"/>
              <a:t>Use existing error handling to recover from attacks</a:t>
            </a:r>
          </a:p>
          <a:p>
            <a:r>
              <a:rPr lang="en-US" altLang="zh-CN" dirty="0" smtClean="0"/>
              <a:t>A patch can </a:t>
            </a:r>
            <a:r>
              <a:rPr lang="en-US" altLang="zh-CN" dirty="0" smtClean="0">
                <a:solidFill>
                  <a:srgbClr val="FF0000"/>
                </a:solidFill>
              </a:rPr>
              <a:t>read </a:t>
            </a:r>
            <a:r>
              <a:rPr lang="en-US" altLang="zh-CN" dirty="0" smtClean="0"/>
              <a:t>but</a:t>
            </a:r>
            <a:r>
              <a:rPr lang="en-US" altLang="zh-CN" dirty="0" smtClean="0">
                <a:solidFill>
                  <a:srgbClr val="FF0000"/>
                </a:solidFill>
              </a:rPr>
              <a:t> not write </a:t>
            </a:r>
            <a:r>
              <a:rPr lang="en-US" altLang="zh-CN" dirty="0" smtClean="0"/>
              <a:t>the kernel memory</a:t>
            </a:r>
          </a:p>
          <a:p>
            <a:pPr lvl="1"/>
            <a:r>
              <a:rPr lang="en-US" altLang="zh-CN" dirty="0" smtClean="0"/>
              <a:t>Confined by KARMA APIs</a:t>
            </a:r>
          </a:p>
          <a:p>
            <a:pPr lvl="1"/>
            <a:r>
              <a:rPr lang="en-US" altLang="zh-CN" dirty="0" smtClean="0"/>
              <a:t>Prevent malicious (misused) patches from changing the kernel</a:t>
            </a:r>
          </a:p>
          <a:p>
            <a:pPr lvl="1"/>
            <a:r>
              <a:rPr lang="en-US" altLang="zh-CN" dirty="0" smtClean="0"/>
              <a:t>Prevent information leakage</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12</a:t>
            </a:r>
            <a:endParaRPr lang="zh-CN" altLang="en-US" dirty="0"/>
          </a:p>
        </p:txBody>
      </p:sp>
    </p:spTree>
    <p:extLst>
      <p:ext uri="{BB962C8B-B14F-4D97-AF65-F5344CB8AC3E}">
        <p14:creationId xmlns:p14="http://schemas.microsoft.com/office/powerpoint/2010/main" val="21103629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KARMA Patch Example</a:t>
            </a:r>
            <a:endParaRPr lang="zh-CN" altLang="en-US" dirty="0"/>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843733" y="1131590"/>
            <a:ext cx="5456534" cy="2795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75914" y="4083918"/>
            <a:ext cx="4192173" cy="307777"/>
          </a:xfrm>
          <a:prstGeom prst="rect">
            <a:avLst/>
          </a:prstGeom>
          <a:noFill/>
        </p:spPr>
        <p:txBody>
          <a:bodyPr wrap="none" rtlCol="0">
            <a:spAutoFit/>
          </a:bodyPr>
          <a:lstStyle/>
          <a:p>
            <a:pPr algn="ctr"/>
            <a:r>
              <a:rPr lang="en-US" altLang="zh-CN" sz="1400" dirty="0" smtClean="0"/>
              <a:t>Part of the official </a:t>
            </a:r>
            <a:r>
              <a:rPr lang="en-US" altLang="zh-CN" sz="1400" dirty="0"/>
              <a:t>patch of </a:t>
            </a:r>
            <a:r>
              <a:rPr lang="en-US" altLang="zh-CN" sz="1400" dirty="0" smtClean="0"/>
              <a:t>CVE-2014-3153 (</a:t>
            </a:r>
            <a:r>
              <a:rPr lang="en-US" altLang="zh-CN" sz="1400" dirty="0" err="1"/>
              <a:t>Towelroot</a:t>
            </a:r>
            <a:r>
              <a:rPr lang="en-US" altLang="zh-CN" sz="1400" dirty="0" smtClean="0"/>
              <a:t>)</a:t>
            </a:r>
            <a:endParaRPr lang="zh-CN" altLang="en-US" sz="1400" dirty="0"/>
          </a:p>
        </p:txBody>
      </p:sp>
      <p:sp>
        <p:nvSpPr>
          <p:cNvPr id="3" name="灯片编号占位符 2"/>
          <p:cNvSpPr>
            <a:spLocks noGrp="1"/>
          </p:cNvSpPr>
          <p:nvPr>
            <p:ph type="sldNum" sz="quarter" idx="12"/>
          </p:nvPr>
        </p:nvSpPr>
        <p:spPr/>
        <p:txBody>
          <a:bodyPr/>
          <a:lstStyle/>
          <a:p>
            <a:r>
              <a:rPr lang="en-US" altLang="zh-CN" dirty="0" smtClean="0"/>
              <a:t>14</a:t>
            </a:r>
            <a:endParaRPr lang="zh-CN" altLang="en-US" dirty="0"/>
          </a:p>
        </p:txBody>
      </p:sp>
    </p:spTree>
    <p:extLst>
      <p:ext uri="{BB962C8B-B14F-4D97-AF65-F5344CB8AC3E}">
        <p14:creationId xmlns:p14="http://schemas.microsoft.com/office/powerpoint/2010/main" val="20212059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KARMA Patch Example</a:t>
            </a:r>
            <a:endParaRPr lang="zh-CN" altLang="en-US" dirty="0"/>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997732" y="1038770"/>
            <a:ext cx="5148537" cy="2901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p:cNvSpPr>
            <a:spLocks noGrp="1"/>
          </p:cNvSpPr>
          <p:nvPr>
            <p:ph type="sldNum" sz="quarter" idx="12"/>
          </p:nvPr>
        </p:nvSpPr>
        <p:spPr/>
        <p:txBody>
          <a:bodyPr/>
          <a:lstStyle/>
          <a:p>
            <a:r>
              <a:rPr lang="en-US" altLang="zh-CN" dirty="0" smtClean="0"/>
              <a:t>15</a:t>
            </a:r>
            <a:endParaRPr lang="zh-CN" altLang="en-US" dirty="0"/>
          </a:p>
        </p:txBody>
      </p:sp>
      <p:sp>
        <p:nvSpPr>
          <p:cNvPr id="5" name="TextBox 4"/>
          <p:cNvSpPr txBox="1"/>
          <p:nvPr/>
        </p:nvSpPr>
        <p:spPr>
          <a:xfrm>
            <a:off x="6804248" y="2963241"/>
            <a:ext cx="677558" cy="276999"/>
          </a:xfrm>
          <a:prstGeom prst="rect">
            <a:avLst/>
          </a:prstGeom>
          <a:noFill/>
          <a:ln w="12700"/>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sz="1200" dirty="0" smtClean="0"/>
              <a:t>-EINVAL</a:t>
            </a:r>
            <a:endParaRPr lang="zh-CN" altLang="en-US" sz="1200" dirty="0"/>
          </a:p>
        </p:txBody>
      </p:sp>
      <p:cxnSp>
        <p:nvCxnSpPr>
          <p:cNvPr id="7" name="直接箭头连接符 6"/>
          <p:cNvCxnSpPr>
            <a:stCxn id="5" idx="1"/>
          </p:cNvCxnSpPr>
          <p:nvPr/>
        </p:nvCxnSpPr>
        <p:spPr>
          <a:xfrm flipH="1" flipV="1">
            <a:off x="4644008" y="2598267"/>
            <a:ext cx="2160240" cy="503474"/>
          </a:xfrm>
          <a:prstGeom prst="straightConnector1">
            <a:avLst/>
          </a:prstGeom>
          <a:ln>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2942099" y="4321428"/>
            <a:ext cx="3259802" cy="33855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altLang="zh-CN" sz="1600" dirty="0" smtClean="0"/>
              <a:t>More </a:t>
            </a:r>
            <a:r>
              <a:rPr lang="en-US" altLang="zh-CN" sz="1600" i="1" dirty="0" smtClean="0"/>
              <a:t>complex</a:t>
            </a:r>
            <a:r>
              <a:rPr lang="en-US" altLang="zh-CN" sz="1600" dirty="0" smtClean="0"/>
              <a:t> examples in the paper</a:t>
            </a:r>
            <a:endParaRPr lang="zh-CN" altLang="en-US" sz="1600" dirty="0"/>
          </a:p>
        </p:txBody>
      </p:sp>
    </p:spTree>
    <p:extLst>
      <p:ext uri="{BB962C8B-B14F-4D97-AF65-F5344CB8AC3E}">
        <p14:creationId xmlns:p14="http://schemas.microsoft.com/office/powerpoint/2010/main" val="41200278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163" y="1095586"/>
            <a:ext cx="5700157" cy="3081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en-US" altLang="zh-CN" dirty="0" smtClean="0"/>
              <a:t>KARMA API</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16</a:t>
            </a:r>
            <a:endParaRPr lang="zh-CN" altLang="en-US" dirty="0"/>
          </a:p>
        </p:txBody>
      </p:sp>
    </p:spTree>
    <p:extLst>
      <p:ext uri="{BB962C8B-B14F-4D97-AF65-F5344CB8AC3E}">
        <p14:creationId xmlns:p14="http://schemas.microsoft.com/office/powerpoint/2010/main" val="1583134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163" y="1095586"/>
            <a:ext cx="5700157" cy="3081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en-US" altLang="zh-CN" dirty="0" smtClean="0"/>
              <a:t>KARMA API</a:t>
            </a:r>
            <a:endParaRPr lang="zh-CN" altLang="en-US" dirty="0"/>
          </a:p>
        </p:txBody>
      </p:sp>
      <p:grpSp>
        <p:nvGrpSpPr>
          <p:cNvPr id="3" name="组合 2"/>
          <p:cNvGrpSpPr/>
          <p:nvPr/>
        </p:nvGrpSpPr>
        <p:grpSpPr>
          <a:xfrm>
            <a:off x="1763688" y="2508359"/>
            <a:ext cx="3384376" cy="2232923"/>
            <a:chOff x="1763688" y="2508359"/>
            <a:chExt cx="3384376" cy="2232923"/>
          </a:xfrm>
        </p:grpSpPr>
        <p:sp>
          <p:nvSpPr>
            <p:cNvPr id="5" name="矩形 4"/>
            <p:cNvSpPr/>
            <p:nvPr/>
          </p:nvSpPr>
          <p:spPr>
            <a:xfrm>
              <a:off x="1763688" y="2508359"/>
              <a:ext cx="1656184" cy="1641344"/>
            </a:xfrm>
            <a:prstGeom prst="rect">
              <a:avLst/>
            </a:prstGeom>
            <a:solidFill>
              <a:schemeClr val="accent2">
                <a:alpha val="25000"/>
              </a:scheme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cxnSp>
          <p:nvCxnSpPr>
            <p:cNvPr id="7" name="直接箭头连接符 6"/>
            <p:cNvCxnSpPr>
              <a:stCxn id="5" idx="2"/>
            </p:cNvCxnSpPr>
            <p:nvPr/>
          </p:nvCxnSpPr>
          <p:spPr>
            <a:xfrm>
              <a:off x="2591780" y="4149703"/>
              <a:ext cx="544277" cy="37488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3085127" y="4371950"/>
              <a:ext cx="2062937" cy="369332"/>
            </a:xfrm>
            <a:prstGeom prst="rect">
              <a:avLst/>
            </a:prstGeom>
            <a:noFill/>
          </p:spPr>
          <p:txBody>
            <a:bodyPr wrap="none" rtlCol="0">
              <a:spAutoFit/>
            </a:bodyPr>
            <a:lstStyle/>
            <a:p>
              <a:r>
                <a:rPr lang="en-US" altLang="zh-CN" dirty="0" smtClean="0">
                  <a:solidFill>
                    <a:srgbClr val="FF0000"/>
                  </a:solidFill>
                </a:rPr>
                <a:t>Available to patches</a:t>
              </a:r>
              <a:endParaRPr lang="zh-CN" altLang="en-US" dirty="0">
                <a:solidFill>
                  <a:srgbClr val="FF0000"/>
                </a:solidFill>
              </a:endParaRPr>
            </a:p>
          </p:txBody>
        </p:sp>
      </p:grpSp>
      <p:sp>
        <p:nvSpPr>
          <p:cNvPr id="4" name="灯片编号占位符 3"/>
          <p:cNvSpPr>
            <a:spLocks noGrp="1"/>
          </p:cNvSpPr>
          <p:nvPr>
            <p:ph type="sldNum" sz="quarter" idx="12"/>
          </p:nvPr>
        </p:nvSpPr>
        <p:spPr/>
        <p:txBody>
          <a:bodyPr/>
          <a:lstStyle/>
          <a:p>
            <a:r>
              <a:rPr lang="en-US" altLang="zh-CN" dirty="0" smtClean="0"/>
              <a:t>16</a:t>
            </a:r>
            <a:endParaRPr lang="zh-CN" altLang="en-US" dirty="0"/>
          </a:p>
        </p:txBody>
      </p:sp>
    </p:spTree>
    <p:extLst>
      <p:ext uri="{BB962C8B-B14F-4D97-AF65-F5344CB8AC3E}">
        <p14:creationId xmlns:p14="http://schemas.microsoft.com/office/powerpoint/2010/main" val="2503957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9616" y="1131590"/>
            <a:ext cx="6664768" cy="313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en-US" altLang="zh-CN" dirty="0" smtClean="0"/>
              <a:t>KARMA Architecture</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17</a:t>
            </a:r>
            <a:endParaRPr lang="zh-CN" altLang="en-US" dirty="0"/>
          </a:p>
        </p:txBody>
      </p:sp>
      <p:sp>
        <p:nvSpPr>
          <p:cNvPr id="3" name="矩形 2"/>
          <p:cNvSpPr/>
          <p:nvPr/>
        </p:nvSpPr>
        <p:spPr>
          <a:xfrm>
            <a:off x="2841898" y="1347614"/>
            <a:ext cx="3242270" cy="288032"/>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400" dirty="0" smtClean="0"/>
              <a:t>Offline Patch Generation and Verification</a:t>
            </a:r>
            <a:endParaRPr lang="zh-CN" altLang="en-US" sz="1400" dirty="0"/>
          </a:p>
        </p:txBody>
      </p:sp>
      <p:sp>
        <p:nvSpPr>
          <p:cNvPr id="7" name="矩形 6"/>
          <p:cNvSpPr/>
          <p:nvPr/>
        </p:nvSpPr>
        <p:spPr>
          <a:xfrm>
            <a:off x="3653532" y="4083918"/>
            <a:ext cx="2952328" cy="288032"/>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400" dirty="0" smtClean="0"/>
              <a:t>Online Live Patching by KARMA Client</a:t>
            </a:r>
            <a:endParaRPr lang="zh-CN" altLang="en-US" sz="1400" dirty="0"/>
          </a:p>
        </p:txBody>
      </p:sp>
    </p:spTree>
    <p:extLst>
      <p:ext uri="{BB962C8B-B14F-4D97-AF65-F5344CB8AC3E}">
        <p14:creationId xmlns:p14="http://schemas.microsoft.com/office/powerpoint/2010/main" val="50540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Offline P</a:t>
            </a:r>
            <a:r>
              <a:rPr lang="en-US" altLang="zh-CN" dirty="0" smtClean="0"/>
              <a:t>atch </a:t>
            </a:r>
            <a:r>
              <a:rPr lang="en-US" altLang="zh-CN" dirty="0"/>
              <a:t>A</a:t>
            </a:r>
            <a:r>
              <a:rPr lang="en-US" altLang="zh-CN" dirty="0" smtClean="0"/>
              <a:t>daptation</a:t>
            </a:r>
            <a:endParaRPr lang="zh-CN" altLang="en-US" dirty="0"/>
          </a:p>
        </p:txBody>
      </p:sp>
      <p:pic>
        <p:nvPicPr>
          <p:cNvPr id="11266" name="Picture 2" descr="https://staticshop.o2.co.uk/product/images/samsung_galaxy_s8_64gb_midnight_black_front_sku_header.png?cb=b1e52dd9252967784a9580c9de7ea7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00336"/>
            <a:ext cx="2727598" cy="27275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androidcentral.com/sites/androidcentral.com/files/styles/large/public/topic_images/2016/img_preorder-form_pixel_en-1.png?itok=PwujPFq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1" y="1131590"/>
            <a:ext cx="3057320" cy="336305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箭头连接符 6"/>
          <p:cNvCxnSpPr>
            <a:stCxn id="5" idx="1"/>
          </p:cNvCxnSpPr>
          <p:nvPr/>
        </p:nvCxnSpPr>
        <p:spPr>
          <a:xfrm flipH="1">
            <a:off x="2627784" y="2864135"/>
            <a:ext cx="138985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矩形 4"/>
          <p:cNvSpPr/>
          <p:nvPr/>
        </p:nvSpPr>
        <p:spPr>
          <a:xfrm>
            <a:off x="4017640" y="2692336"/>
            <a:ext cx="914400" cy="343598"/>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Patch A</a:t>
            </a:r>
            <a:endParaRPr lang="zh-CN" altLang="en-US" dirty="0"/>
          </a:p>
        </p:txBody>
      </p:sp>
      <p:cxnSp>
        <p:nvCxnSpPr>
          <p:cNvPr id="10" name="直接箭头连接符 9"/>
          <p:cNvCxnSpPr/>
          <p:nvPr/>
        </p:nvCxnSpPr>
        <p:spPr>
          <a:xfrm>
            <a:off x="4932040" y="2864135"/>
            <a:ext cx="133806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1270" name="Picture 6" descr="Image result for tick 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3140" y="2139702"/>
            <a:ext cx="562612" cy="55263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upload.wikimedia.org/wikipedia/commons/thumb/0/02/Vraagteken.svg/1000px-Vraagteke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7112" y="2021452"/>
            <a:ext cx="471970" cy="789134"/>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r>
              <a:rPr lang="en-US" altLang="zh-CN" dirty="0" smtClean="0"/>
              <a:t>18</a:t>
            </a:r>
            <a:endParaRPr lang="zh-CN" altLang="en-US" dirty="0"/>
          </a:p>
        </p:txBody>
      </p:sp>
    </p:spTree>
    <p:extLst>
      <p:ext uri="{BB962C8B-B14F-4D97-AF65-F5344CB8AC3E}">
        <p14:creationId xmlns:p14="http://schemas.microsoft.com/office/powerpoint/2010/main" val="33763127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Offline Patch Adaptation</a:t>
            </a:r>
            <a:endParaRPr lang="zh-CN" altLang="en-US" dirty="0"/>
          </a:p>
        </p:txBody>
      </p:sp>
      <p:sp>
        <p:nvSpPr>
          <p:cNvPr id="3" name="内容占位符 2"/>
          <p:cNvSpPr>
            <a:spLocks noGrp="1"/>
          </p:cNvSpPr>
          <p:nvPr>
            <p:ph idx="1"/>
          </p:nvPr>
        </p:nvSpPr>
        <p:spPr/>
        <p:txBody>
          <a:bodyPr/>
          <a:lstStyle/>
          <a:p>
            <a:pPr marL="0" indent="0">
              <a:buNone/>
            </a:pPr>
            <a:r>
              <a:rPr lang="en-US" altLang="zh-CN" sz="2600" dirty="0" smtClean="0"/>
              <a:t>Three steps:</a:t>
            </a:r>
          </a:p>
          <a:p>
            <a:pPr marL="514350" indent="-514350">
              <a:buFont typeface="+mj-lt"/>
              <a:buAutoNum type="arabicPeriod"/>
            </a:pPr>
            <a:r>
              <a:rPr lang="en-US" altLang="zh-CN" b="1" dirty="0" smtClean="0"/>
              <a:t>Identify</a:t>
            </a:r>
            <a:r>
              <a:rPr lang="en-US" altLang="zh-CN" dirty="0" smtClean="0"/>
              <a:t> </a:t>
            </a:r>
            <a:r>
              <a:rPr lang="en-US" altLang="zh-CN" dirty="0"/>
              <a:t>the vulnerable functions in the target </a:t>
            </a:r>
            <a:r>
              <a:rPr lang="en-US" altLang="zh-CN" dirty="0" smtClean="0"/>
              <a:t>kernel</a:t>
            </a:r>
          </a:p>
          <a:p>
            <a:pPr lvl="1"/>
            <a:r>
              <a:rPr lang="en-US" altLang="zh-CN" dirty="0" smtClean="0"/>
              <a:t>Same function but different names</a:t>
            </a:r>
            <a:endParaRPr lang="en-US" altLang="zh-CN" dirty="0"/>
          </a:p>
          <a:p>
            <a:pPr lvl="1"/>
            <a:r>
              <a:rPr lang="en-US" altLang="zh-CN" dirty="0" smtClean="0"/>
              <a:t>Inlined</a:t>
            </a:r>
          </a:p>
          <a:p>
            <a:pPr marL="514350" indent="-514350">
              <a:buFont typeface="+mj-lt"/>
              <a:buAutoNum type="arabicPeriod"/>
            </a:pPr>
            <a:r>
              <a:rPr lang="en-US" altLang="zh-CN" b="1" dirty="0" smtClean="0"/>
              <a:t>Check</a:t>
            </a:r>
            <a:r>
              <a:rPr lang="en-US" altLang="zh-CN" dirty="0" smtClean="0"/>
              <a:t> if the reference patch works for the target kernel</a:t>
            </a:r>
          </a:p>
          <a:p>
            <a:pPr lvl="1"/>
            <a:r>
              <a:rPr lang="en-US" altLang="zh-CN" dirty="0" smtClean="0"/>
              <a:t>Same </a:t>
            </a:r>
            <a:r>
              <a:rPr lang="en-US" altLang="zh-CN" dirty="0"/>
              <a:t>function </a:t>
            </a:r>
            <a:r>
              <a:rPr lang="en-US" altLang="zh-CN" dirty="0" smtClean="0"/>
              <a:t>but </a:t>
            </a:r>
            <a:r>
              <a:rPr lang="en-US" altLang="zh-CN" dirty="0"/>
              <a:t>different </a:t>
            </a:r>
            <a:r>
              <a:rPr lang="en-US" altLang="zh-CN" dirty="0" smtClean="0"/>
              <a:t>semantics</a:t>
            </a:r>
          </a:p>
          <a:p>
            <a:pPr marL="514350" indent="-514350">
              <a:buFont typeface="+mj-lt"/>
              <a:buAutoNum type="arabicPeriod"/>
            </a:pPr>
            <a:r>
              <a:rPr lang="en-US" altLang="zh-CN" b="1" dirty="0" smtClean="0"/>
              <a:t>Adapt</a:t>
            </a:r>
            <a:r>
              <a:rPr lang="en-US" altLang="zh-CN" dirty="0" smtClean="0"/>
              <a:t> the reference </a:t>
            </a:r>
            <a:r>
              <a:rPr lang="en-US" altLang="zh-CN" dirty="0"/>
              <a:t>patch for the target </a:t>
            </a:r>
            <a:r>
              <a:rPr lang="en-US" altLang="zh-CN" dirty="0" smtClean="0"/>
              <a:t>kernel</a:t>
            </a:r>
          </a:p>
        </p:txBody>
      </p:sp>
      <p:sp>
        <p:nvSpPr>
          <p:cNvPr id="4" name="灯片编号占位符 3"/>
          <p:cNvSpPr>
            <a:spLocks noGrp="1"/>
          </p:cNvSpPr>
          <p:nvPr>
            <p:ph type="sldNum" sz="quarter" idx="12"/>
          </p:nvPr>
        </p:nvSpPr>
        <p:spPr/>
        <p:txBody>
          <a:bodyPr/>
          <a:lstStyle/>
          <a:p>
            <a:r>
              <a:rPr lang="en-US" altLang="zh-CN" dirty="0" smtClean="0"/>
              <a:t>19</a:t>
            </a:r>
            <a:endParaRPr lang="zh-CN" altLang="en-US" dirty="0"/>
          </a:p>
        </p:txBody>
      </p:sp>
    </p:spTree>
    <p:extLst>
      <p:ext uri="{BB962C8B-B14F-4D97-AF65-F5344CB8AC3E}">
        <p14:creationId xmlns:p14="http://schemas.microsoft.com/office/powerpoint/2010/main" val="4174649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51470"/>
            <a:ext cx="8229600" cy="792088"/>
          </a:xfrm>
        </p:spPr>
        <p:txBody>
          <a:bodyPr>
            <a:normAutofit fontScale="90000"/>
          </a:bodyPr>
          <a:lstStyle/>
          <a:p>
            <a:r>
              <a:rPr lang="en-US" altLang="zh-CN" sz="3300" dirty="0"/>
              <a:t>Vulnerable Function Identification </a:t>
            </a:r>
            <a:r>
              <a:rPr lang="en-US" altLang="zh-CN" sz="3300" dirty="0" smtClean="0"/>
              <a:t>Example</a:t>
            </a:r>
            <a:r>
              <a:rPr lang="en-US" altLang="zh-CN" dirty="0" smtClean="0"/>
              <a:t/>
            </a:r>
            <a:br>
              <a:rPr lang="en-US" altLang="zh-CN" dirty="0" smtClean="0"/>
            </a:br>
            <a:r>
              <a:rPr lang="en-US" altLang="zh-CN" sz="2000" dirty="0" smtClean="0"/>
              <a:t>CVE-2015-3636  (</a:t>
            </a:r>
            <a:r>
              <a:rPr lang="en-US" altLang="zh-CN" sz="2000" dirty="0" err="1" smtClean="0"/>
              <a:t>PingPong</a:t>
            </a:r>
            <a:r>
              <a:rPr lang="en-US" altLang="zh-CN" sz="2000" dirty="0" smtClean="0"/>
              <a:t> Root)</a:t>
            </a:r>
            <a:endParaRPr lang="zh-CN" altLang="en-US" sz="3100" dirty="0"/>
          </a:p>
        </p:txBody>
      </p:sp>
      <p:sp>
        <p:nvSpPr>
          <p:cNvPr id="3" name="内容占位符 2"/>
          <p:cNvSpPr>
            <a:spLocks noGrp="1"/>
          </p:cNvSpPr>
          <p:nvPr>
            <p:ph idx="1"/>
          </p:nvPr>
        </p:nvSpPr>
        <p:spPr>
          <a:xfrm>
            <a:off x="457200" y="987574"/>
            <a:ext cx="8229600" cy="504056"/>
          </a:xfrm>
        </p:spPr>
        <p:txBody>
          <a:bodyPr>
            <a:normAutofit/>
          </a:bodyPr>
          <a:lstStyle/>
          <a:p>
            <a:pPr marL="0" indent="0">
              <a:buNone/>
            </a:pPr>
            <a:r>
              <a:rPr lang="en-US" altLang="zh-CN" b="1" dirty="0" smtClean="0"/>
              <a:t>Device A</a:t>
            </a:r>
            <a:r>
              <a:rPr lang="en-US" altLang="zh-CN" dirty="0" smtClean="0"/>
              <a:t>: </a:t>
            </a:r>
            <a:r>
              <a:rPr lang="en-US" altLang="zh-CN" dirty="0" err="1" smtClean="0"/>
              <a:t>ping_unhash</a:t>
            </a:r>
            <a:r>
              <a:rPr lang="en-US" altLang="zh-CN" dirty="0" smtClean="0"/>
              <a:t>                            </a:t>
            </a:r>
            <a:r>
              <a:rPr lang="en-US" altLang="zh-CN" b="1" dirty="0" smtClean="0"/>
              <a:t>Device B</a:t>
            </a:r>
            <a:r>
              <a:rPr lang="en-US" altLang="zh-CN" dirty="0" smtClean="0"/>
              <a:t>: ping_v4_unhash</a:t>
            </a:r>
            <a:endParaRPr lang="zh-CN" altLang="en-US" dirty="0"/>
          </a:p>
        </p:txBody>
      </p:sp>
      <p:grpSp>
        <p:nvGrpSpPr>
          <p:cNvPr id="26" name="组合 25"/>
          <p:cNvGrpSpPr/>
          <p:nvPr/>
        </p:nvGrpSpPr>
        <p:grpSpPr>
          <a:xfrm>
            <a:off x="561256" y="1635646"/>
            <a:ext cx="3218656" cy="2376264"/>
            <a:chOff x="611560" y="1995686"/>
            <a:chExt cx="3218656" cy="2376264"/>
          </a:xfrm>
        </p:grpSpPr>
        <p:cxnSp>
          <p:nvCxnSpPr>
            <p:cNvPr id="22" name="直接箭头连接符 21"/>
            <p:cNvCxnSpPr>
              <a:endCxn id="7" idx="0"/>
            </p:cNvCxnSpPr>
            <p:nvPr/>
          </p:nvCxnSpPr>
          <p:spPr>
            <a:xfrm flipH="1">
              <a:off x="1644824" y="3363838"/>
              <a:ext cx="385192"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直接箭头连接符 23"/>
            <p:cNvCxnSpPr>
              <a:endCxn id="8" idx="0"/>
            </p:cNvCxnSpPr>
            <p:nvPr/>
          </p:nvCxnSpPr>
          <p:spPr>
            <a:xfrm>
              <a:off x="2390056" y="3360400"/>
              <a:ext cx="406896" cy="651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直接箭头连接符 11"/>
            <p:cNvCxnSpPr>
              <a:stCxn id="5" idx="2"/>
              <a:endCxn id="10" idx="0"/>
            </p:cNvCxnSpPr>
            <p:nvPr/>
          </p:nvCxnSpPr>
          <p:spPr>
            <a:xfrm flipH="1">
              <a:off x="2219164" y="2355726"/>
              <a:ext cx="1724"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直接箭头连接符 12"/>
            <p:cNvCxnSpPr/>
            <p:nvPr/>
          </p:nvCxnSpPr>
          <p:spPr>
            <a:xfrm flipH="1">
              <a:off x="2627784" y="2359164"/>
              <a:ext cx="741080" cy="6446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直接箭头连接符 16"/>
            <p:cNvCxnSpPr>
              <a:stCxn id="4" idx="2"/>
            </p:cNvCxnSpPr>
            <p:nvPr/>
          </p:nvCxnSpPr>
          <p:spPr>
            <a:xfrm>
              <a:off x="1068760" y="2355726"/>
              <a:ext cx="766936"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矩形 3"/>
            <p:cNvSpPr/>
            <p:nvPr/>
          </p:nvSpPr>
          <p:spPr>
            <a:xfrm>
              <a:off x="611560" y="1995686"/>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a:t>
              </a:r>
              <a:r>
                <a:rPr lang="en-US" altLang="zh-CN" dirty="0" err="1">
                  <a:solidFill>
                    <a:schemeClr val="tx1"/>
                  </a:solidFill>
                </a:rPr>
                <a:t>_</a:t>
              </a:r>
              <a:r>
                <a:rPr lang="en-US" altLang="zh-CN" dirty="0" err="1" smtClean="0">
                  <a:solidFill>
                    <a:schemeClr val="tx1"/>
                  </a:solidFill>
                </a:rPr>
                <a:t>A</a:t>
              </a:r>
              <a:endParaRPr lang="zh-CN" altLang="en-US" dirty="0">
                <a:solidFill>
                  <a:schemeClr val="tx1"/>
                </a:solidFill>
              </a:endParaRPr>
            </a:p>
          </p:txBody>
        </p:sp>
        <p:sp>
          <p:nvSpPr>
            <p:cNvPr id="5" name="矩形 4"/>
            <p:cNvSpPr/>
            <p:nvPr/>
          </p:nvSpPr>
          <p:spPr>
            <a:xfrm>
              <a:off x="1763688" y="1995686"/>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Func_B</a:t>
              </a:r>
              <a:endParaRPr lang="zh-CN" altLang="en-US" dirty="0">
                <a:solidFill>
                  <a:schemeClr val="tx1"/>
                </a:solidFill>
              </a:endParaRPr>
            </a:p>
          </p:txBody>
        </p:sp>
        <p:sp>
          <p:nvSpPr>
            <p:cNvPr id="6" name="矩形 5"/>
            <p:cNvSpPr/>
            <p:nvPr/>
          </p:nvSpPr>
          <p:spPr>
            <a:xfrm>
              <a:off x="2915816" y="1999124"/>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Func_C</a:t>
              </a:r>
              <a:endParaRPr lang="zh-CN" altLang="en-US" dirty="0">
                <a:solidFill>
                  <a:schemeClr val="tx1"/>
                </a:solidFill>
              </a:endParaRPr>
            </a:p>
          </p:txBody>
        </p:sp>
        <p:sp>
          <p:nvSpPr>
            <p:cNvPr id="7" name="矩形 6"/>
            <p:cNvSpPr/>
            <p:nvPr/>
          </p:nvSpPr>
          <p:spPr>
            <a:xfrm>
              <a:off x="1187624" y="4011910"/>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Func_D</a:t>
              </a:r>
              <a:endParaRPr lang="zh-CN" altLang="en-US" dirty="0">
                <a:solidFill>
                  <a:schemeClr val="tx1"/>
                </a:solidFill>
              </a:endParaRPr>
            </a:p>
          </p:txBody>
        </p:sp>
        <p:sp>
          <p:nvSpPr>
            <p:cNvPr id="8" name="矩形 7"/>
            <p:cNvSpPr/>
            <p:nvPr/>
          </p:nvSpPr>
          <p:spPr>
            <a:xfrm>
              <a:off x="2339752" y="4011910"/>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Func_E</a:t>
              </a:r>
              <a:endParaRPr lang="zh-CN" altLang="en-US" dirty="0">
                <a:solidFill>
                  <a:schemeClr val="tx1"/>
                </a:solidFill>
              </a:endParaRPr>
            </a:p>
          </p:txBody>
        </p:sp>
        <p:sp>
          <p:nvSpPr>
            <p:cNvPr id="10" name="矩形 9"/>
            <p:cNvSpPr/>
            <p:nvPr/>
          </p:nvSpPr>
          <p:spPr>
            <a:xfrm>
              <a:off x="1522512" y="3003798"/>
              <a:ext cx="1393304" cy="3600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err="1" smtClean="0">
                  <a:solidFill>
                    <a:schemeClr val="tx1"/>
                  </a:solidFill>
                </a:rPr>
                <a:t>ping_unhash</a:t>
              </a:r>
              <a:endParaRPr lang="zh-CN" altLang="en-US" dirty="0">
                <a:solidFill>
                  <a:schemeClr val="tx1"/>
                </a:solidFill>
              </a:endParaRPr>
            </a:p>
          </p:txBody>
        </p:sp>
      </p:grpSp>
      <p:grpSp>
        <p:nvGrpSpPr>
          <p:cNvPr id="29" name="组合 28"/>
          <p:cNvGrpSpPr/>
          <p:nvPr/>
        </p:nvGrpSpPr>
        <p:grpSpPr>
          <a:xfrm>
            <a:off x="5313784" y="1632208"/>
            <a:ext cx="3218656" cy="2376264"/>
            <a:chOff x="611560" y="1995686"/>
            <a:chExt cx="3218656" cy="2376264"/>
          </a:xfrm>
        </p:grpSpPr>
        <p:cxnSp>
          <p:nvCxnSpPr>
            <p:cNvPr id="30" name="直接箭头连接符 29"/>
            <p:cNvCxnSpPr>
              <a:endCxn id="38" idx="0"/>
            </p:cNvCxnSpPr>
            <p:nvPr/>
          </p:nvCxnSpPr>
          <p:spPr>
            <a:xfrm flipH="1">
              <a:off x="1644824" y="3367276"/>
              <a:ext cx="385192" cy="6446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直接箭头连接符 30"/>
            <p:cNvCxnSpPr>
              <a:endCxn id="39" idx="0"/>
            </p:cNvCxnSpPr>
            <p:nvPr/>
          </p:nvCxnSpPr>
          <p:spPr>
            <a:xfrm>
              <a:off x="2390056" y="3363838"/>
              <a:ext cx="406896"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直接箭头连接符 31"/>
            <p:cNvCxnSpPr>
              <a:stCxn id="36" idx="2"/>
              <a:endCxn id="40" idx="0"/>
            </p:cNvCxnSpPr>
            <p:nvPr/>
          </p:nvCxnSpPr>
          <p:spPr>
            <a:xfrm flipH="1">
              <a:off x="2219164" y="2355726"/>
              <a:ext cx="1724"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直接箭头连接符 32"/>
            <p:cNvCxnSpPr/>
            <p:nvPr/>
          </p:nvCxnSpPr>
          <p:spPr>
            <a:xfrm flipH="1">
              <a:off x="2627784" y="2359164"/>
              <a:ext cx="741080" cy="6446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直接箭头连接符 33"/>
            <p:cNvCxnSpPr>
              <a:stCxn id="35" idx="2"/>
            </p:cNvCxnSpPr>
            <p:nvPr/>
          </p:nvCxnSpPr>
          <p:spPr>
            <a:xfrm>
              <a:off x="1068760" y="2355726"/>
              <a:ext cx="766936"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611560" y="1995686"/>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a:t>
              </a:r>
              <a:r>
                <a:rPr lang="en-US" altLang="zh-CN" dirty="0" err="1">
                  <a:solidFill>
                    <a:schemeClr val="tx1"/>
                  </a:solidFill>
                </a:rPr>
                <a:t>_</a:t>
              </a:r>
              <a:r>
                <a:rPr lang="en-US" altLang="zh-CN" dirty="0" err="1" smtClean="0">
                  <a:solidFill>
                    <a:schemeClr val="tx1"/>
                  </a:solidFill>
                </a:rPr>
                <a:t>A</a:t>
              </a:r>
              <a:endParaRPr lang="zh-CN" altLang="en-US" dirty="0">
                <a:solidFill>
                  <a:schemeClr val="tx1"/>
                </a:solidFill>
              </a:endParaRPr>
            </a:p>
          </p:txBody>
        </p:sp>
        <p:sp>
          <p:nvSpPr>
            <p:cNvPr id="36" name="矩形 35"/>
            <p:cNvSpPr/>
            <p:nvPr/>
          </p:nvSpPr>
          <p:spPr>
            <a:xfrm>
              <a:off x="1763688" y="1995686"/>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Func_B</a:t>
              </a:r>
              <a:endParaRPr lang="zh-CN" altLang="en-US" dirty="0">
                <a:solidFill>
                  <a:schemeClr val="tx1"/>
                </a:solidFill>
              </a:endParaRPr>
            </a:p>
          </p:txBody>
        </p:sp>
        <p:sp>
          <p:nvSpPr>
            <p:cNvPr id="37" name="矩形 36"/>
            <p:cNvSpPr/>
            <p:nvPr/>
          </p:nvSpPr>
          <p:spPr>
            <a:xfrm>
              <a:off x="2915816" y="1999124"/>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Func_C</a:t>
              </a:r>
              <a:endParaRPr lang="zh-CN" altLang="en-US" dirty="0">
                <a:solidFill>
                  <a:schemeClr val="tx1"/>
                </a:solidFill>
              </a:endParaRPr>
            </a:p>
          </p:txBody>
        </p:sp>
        <p:sp>
          <p:nvSpPr>
            <p:cNvPr id="38" name="矩形 37"/>
            <p:cNvSpPr/>
            <p:nvPr/>
          </p:nvSpPr>
          <p:spPr>
            <a:xfrm>
              <a:off x="1187624" y="4011910"/>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Func_D</a:t>
              </a:r>
              <a:endParaRPr lang="zh-CN" altLang="en-US" dirty="0">
                <a:solidFill>
                  <a:schemeClr val="tx1"/>
                </a:solidFill>
              </a:endParaRPr>
            </a:p>
          </p:txBody>
        </p:sp>
        <p:sp>
          <p:nvSpPr>
            <p:cNvPr id="39" name="矩形 38"/>
            <p:cNvSpPr/>
            <p:nvPr/>
          </p:nvSpPr>
          <p:spPr>
            <a:xfrm>
              <a:off x="2339752" y="4011910"/>
              <a:ext cx="91440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solidFill>
                    <a:schemeClr val="tx1"/>
                  </a:solidFill>
                </a:rPr>
                <a:t>Func_E</a:t>
              </a:r>
              <a:endParaRPr lang="zh-CN" altLang="en-US" dirty="0">
                <a:solidFill>
                  <a:schemeClr val="tx1"/>
                </a:solidFill>
              </a:endParaRPr>
            </a:p>
          </p:txBody>
        </p:sp>
        <p:sp>
          <p:nvSpPr>
            <p:cNvPr id="40" name="矩形 39"/>
            <p:cNvSpPr/>
            <p:nvPr/>
          </p:nvSpPr>
          <p:spPr>
            <a:xfrm>
              <a:off x="1306488" y="3003798"/>
              <a:ext cx="1825352" cy="3600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smtClean="0">
                  <a:solidFill>
                    <a:schemeClr val="tx1"/>
                  </a:solidFill>
                </a:rPr>
                <a:t>ping_v4_unhash</a:t>
              </a:r>
              <a:endParaRPr lang="zh-CN" altLang="en-US" dirty="0">
                <a:solidFill>
                  <a:schemeClr val="tx1"/>
                </a:solidFill>
              </a:endParaRPr>
            </a:p>
          </p:txBody>
        </p:sp>
      </p:grpSp>
      <p:sp>
        <p:nvSpPr>
          <p:cNvPr id="9" name="灯片编号占位符 8"/>
          <p:cNvSpPr>
            <a:spLocks noGrp="1"/>
          </p:cNvSpPr>
          <p:nvPr>
            <p:ph type="sldNum" sz="quarter" idx="12"/>
          </p:nvPr>
        </p:nvSpPr>
        <p:spPr/>
        <p:txBody>
          <a:bodyPr/>
          <a:lstStyle/>
          <a:p>
            <a:r>
              <a:rPr lang="en-US" altLang="zh-CN" dirty="0" smtClean="0"/>
              <a:t>20</a:t>
            </a:r>
            <a:endParaRPr lang="zh-CN" altLang="en-US" dirty="0"/>
          </a:p>
        </p:txBody>
      </p:sp>
      <p:sp>
        <p:nvSpPr>
          <p:cNvPr id="25" name="TextBox 24"/>
          <p:cNvSpPr txBox="1"/>
          <p:nvPr/>
        </p:nvSpPr>
        <p:spPr>
          <a:xfrm>
            <a:off x="2678090" y="4284553"/>
            <a:ext cx="3787822" cy="369332"/>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marL="0" lvl="1" algn="ctr"/>
            <a:r>
              <a:rPr lang="en-US" altLang="zh-CN" dirty="0"/>
              <a:t>Call g</a:t>
            </a:r>
            <a:r>
              <a:rPr lang="en-US" altLang="zh-CN" dirty="0" smtClean="0"/>
              <a:t>raph </a:t>
            </a:r>
            <a:r>
              <a:rPr lang="en-US" altLang="zh-CN" dirty="0"/>
              <a:t>b</a:t>
            </a:r>
            <a:r>
              <a:rPr lang="en-US" altLang="zh-CN" dirty="0" smtClean="0"/>
              <a:t>ased similarity comparison</a:t>
            </a:r>
            <a:endParaRPr lang="en-US" altLang="zh-CN" dirty="0"/>
          </a:p>
        </p:txBody>
      </p:sp>
    </p:spTree>
    <p:extLst>
      <p:ext uri="{BB962C8B-B14F-4D97-AF65-F5344CB8AC3E}">
        <p14:creationId xmlns:p14="http://schemas.microsoft.com/office/powerpoint/2010/main" val="711459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Cold Boot Attack</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6</a:t>
            </a:fld>
            <a:endParaRPr lang="zh-CN" altLang="en-US"/>
          </a:p>
        </p:txBody>
      </p:sp>
      <p:grpSp>
        <p:nvGrpSpPr>
          <p:cNvPr id="8" name="组合 7"/>
          <p:cNvGrpSpPr/>
          <p:nvPr/>
        </p:nvGrpSpPr>
        <p:grpSpPr>
          <a:xfrm>
            <a:off x="578127" y="1085124"/>
            <a:ext cx="7987746" cy="2494738"/>
            <a:chOff x="459858" y="1085124"/>
            <a:chExt cx="7987746" cy="2494738"/>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085124"/>
              <a:ext cx="3947612" cy="249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C:\Users\CY\Desktop\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58" y="1088240"/>
              <a:ext cx="3730944" cy="249162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225626" y="3910285"/>
            <a:ext cx="2714526" cy="461665"/>
          </a:xfrm>
          <a:prstGeom prst="rect">
            <a:avLst/>
          </a:prstGeom>
          <a:noFill/>
        </p:spPr>
        <p:txBody>
          <a:bodyPr wrap="none" rtlCol="0">
            <a:spAutoFit/>
          </a:bodyPr>
          <a:lstStyle/>
          <a:p>
            <a:r>
              <a:rPr lang="en-US" altLang="zh-CN" sz="2400" dirty="0" smtClean="0"/>
              <a:t>Freeze the memory</a:t>
            </a:r>
            <a:endParaRPr lang="zh-CN" altLang="en-US" sz="2400" dirty="0"/>
          </a:p>
        </p:txBody>
      </p:sp>
    </p:spTree>
    <p:extLst>
      <p:ext uri="{BB962C8B-B14F-4D97-AF65-F5344CB8AC3E}">
        <p14:creationId xmlns:p14="http://schemas.microsoft.com/office/powerpoint/2010/main" val="23219562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Semantic </a:t>
            </a:r>
            <a:r>
              <a:rPr lang="en-US" altLang="zh-CN" dirty="0"/>
              <a:t>Matching</a:t>
            </a:r>
            <a:endParaRPr lang="zh-CN" altLang="en-US" dirty="0"/>
          </a:p>
        </p:txBody>
      </p:sp>
      <p:sp>
        <p:nvSpPr>
          <p:cNvPr id="3" name="内容占位符 2"/>
          <p:cNvSpPr>
            <a:spLocks noGrp="1"/>
          </p:cNvSpPr>
          <p:nvPr>
            <p:ph idx="1"/>
          </p:nvPr>
        </p:nvSpPr>
        <p:spPr>
          <a:xfrm>
            <a:off x="457200" y="1059582"/>
            <a:ext cx="8229600" cy="3744416"/>
          </a:xfrm>
        </p:spPr>
        <p:txBody>
          <a:bodyPr>
            <a:normAutofit/>
          </a:bodyPr>
          <a:lstStyle/>
          <a:p>
            <a:r>
              <a:rPr lang="en-US" altLang="zh-CN" dirty="0" smtClean="0"/>
              <a:t>Check if two functions are semantically equivalent</a:t>
            </a:r>
          </a:p>
          <a:p>
            <a:r>
              <a:rPr lang="en-US" altLang="zh-CN" dirty="0" smtClean="0"/>
              <a:t>If so, adapt</a:t>
            </a:r>
            <a:r>
              <a:rPr lang="en-US" altLang="zh-CN" dirty="0" smtClean="0">
                <a:solidFill>
                  <a:srgbClr val="0000FF"/>
                </a:solidFill>
              </a:rPr>
              <a:t> </a:t>
            </a:r>
            <a:r>
              <a:rPr lang="en-US" altLang="zh-CN" dirty="0" smtClean="0"/>
              <a:t>the reference patch to the target kernel</a:t>
            </a:r>
          </a:p>
          <a:p>
            <a:r>
              <a:rPr lang="en-US" altLang="zh-CN" dirty="0"/>
              <a:t>S</a:t>
            </a:r>
            <a:r>
              <a:rPr lang="en-US" altLang="zh-CN" dirty="0" smtClean="0"/>
              <a:t>yntactic matching is </a:t>
            </a:r>
            <a:r>
              <a:rPr lang="en-US" altLang="zh-CN" dirty="0" smtClean="0">
                <a:solidFill>
                  <a:srgbClr val="0000FF"/>
                </a:solidFill>
              </a:rPr>
              <a:t>too strict</a:t>
            </a:r>
            <a:endParaRPr lang="en-US" altLang="zh-CN" dirty="0" smtClean="0"/>
          </a:p>
          <a:p>
            <a:pPr lvl="1"/>
            <a:r>
              <a:rPr lang="en-US" altLang="zh-CN" dirty="0"/>
              <a:t>Different compilers can generate different code with same </a:t>
            </a:r>
            <a:r>
              <a:rPr lang="en-US" altLang="zh-CN" dirty="0" smtClean="0"/>
              <a:t>semantics</a:t>
            </a:r>
            <a:endParaRPr lang="en-US" altLang="zh-CN" dirty="0"/>
          </a:p>
          <a:p>
            <a:pPr lvl="2"/>
            <a:r>
              <a:rPr lang="en-US" altLang="zh-CN" dirty="0"/>
              <a:t>I</a:t>
            </a:r>
            <a:r>
              <a:rPr lang="en-US" altLang="zh-CN" dirty="0" smtClean="0"/>
              <a:t>nstruction </a:t>
            </a:r>
            <a:r>
              <a:rPr lang="en-US" altLang="zh-CN" dirty="0"/>
              <a:t>order, register allocation, instruction selection, code </a:t>
            </a:r>
            <a:r>
              <a:rPr lang="en-US" altLang="zh-CN" dirty="0" smtClean="0"/>
              <a:t>layout</a:t>
            </a:r>
          </a:p>
        </p:txBody>
      </p:sp>
      <p:sp>
        <p:nvSpPr>
          <p:cNvPr id="4" name="灯片编号占位符 3"/>
          <p:cNvSpPr>
            <a:spLocks noGrp="1"/>
          </p:cNvSpPr>
          <p:nvPr>
            <p:ph type="sldNum" sz="quarter" idx="12"/>
          </p:nvPr>
        </p:nvSpPr>
        <p:spPr/>
        <p:txBody>
          <a:bodyPr/>
          <a:lstStyle/>
          <a:p>
            <a:r>
              <a:rPr lang="en-US" altLang="zh-CN" dirty="0" smtClean="0"/>
              <a:t>21</a:t>
            </a:r>
            <a:endParaRPr lang="zh-CN" altLang="en-US" dirty="0"/>
          </a:p>
        </p:txBody>
      </p:sp>
    </p:spTree>
    <p:extLst>
      <p:ext uri="{BB962C8B-B14F-4D97-AF65-F5344CB8AC3E}">
        <p14:creationId xmlns:p14="http://schemas.microsoft.com/office/powerpoint/2010/main" val="21480590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928638"/>
            <a:ext cx="5904656" cy="382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en-US" altLang="zh-CN" dirty="0" smtClean="0"/>
              <a:t>Semantic </a:t>
            </a:r>
            <a:r>
              <a:rPr lang="en-US" altLang="zh-CN" dirty="0"/>
              <a:t>Matching</a:t>
            </a:r>
            <a:endParaRPr lang="zh-CN" altLang="en-US" dirty="0"/>
          </a:p>
        </p:txBody>
      </p:sp>
      <p:sp>
        <p:nvSpPr>
          <p:cNvPr id="5" name="TextBox 4"/>
          <p:cNvSpPr txBox="1"/>
          <p:nvPr/>
        </p:nvSpPr>
        <p:spPr>
          <a:xfrm>
            <a:off x="3122661" y="4691340"/>
            <a:ext cx="2898679" cy="307777"/>
          </a:xfrm>
          <a:prstGeom prst="rect">
            <a:avLst/>
          </a:prstGeom>
          <a:noFill/>
        </p:spPr>
        <p:txBody>
          <a:bodyPr wrap="none" rtlCol="0">
            <a:spAutoFit/>
          </a:bodyPr>
          <a:lstStyle/>
          <a:p>
            <a:pPr algn="ctr"/>
            <a:r>
              <a:rPr lang="en-US" altLang="zh-CN" sz="1400" dirty="0" smtClean="0"/>
              <a:t>Same semantics with different syntax</a:t>
            </a:r>
            <a:endParaRPr lang="zh-CN" altLang="en-US" sz="1400" dirty="0"/>
          </a:p>
        </p:txBody>
      </p:sp>
      <p:sp>
        <p:nvSpPr>
          <p:cNvPr id="6" name="灯片编号占位符 5"/>
          <p:cNvSpPr>
            <a:spLocks noGrp="1"/>
          </p:cNvSpPr>
          <p:nvPr>
            <p:ph type="sldNum" sz="quarter" idx="12"/>
          </p:nvPr>
        </p:nvSpPr>
        <p:spPr/>
        <p:txBody>
          <a:bodyPr/>
          <a:lstStyle/>
          <a:p>
            <a:r>
              <a:rPr lang="en-US" altLang="zh-CN" dirty="0" smtClean="0"/>
              <a:t>22</a:t>
            </a:r>
            <a:endParaRPr lang="zh-CN" altLang="en-US" dirty="0"/>
          </a:p>
        </p:txBody>
      </p:sp>
    </p:spTree>
    <p:extLst>
      <p:ext uri="{BB962C8B-B14F-4D97-AF65-F5344CB8AC3E}">
        <p14:creationId xmlns:p14="http://schemas.microsoft.com/office/powerpoint/2010/main" val="27846471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Semantic </a:t>
            </a:r>
            <a:r>
              <a:rPr lang="en-US" altLang="zh-CN" dirty="0"/>
              <a:t>Matching</a:t>
            </a:r>
            <a:endParaRPr lang="zh-CN" altLang="en-US" dirty="0"/>
          </a:p>
        </p:txBody>
      </p:sp>
      <p:sp>
        <p:nvSpPr>
          <p:cNvPr id="3" name="内容占位符 2"/>
          <p:cNvSpPr>
            <a:spLocks noGrp="1"/>
          </p:cNvSpPr>
          <p:nvPr>
            <p:ph idx="1"/>
          </p:nvPr>
        </p:nvSpPr>
        <p:spPr>
          <a:xfrm>
            <a:off x="457200" y="1059582"/>
            <a:ext cx="8229600" cy="3744416"/>
          </a:xfrm>
        </p:spPr>
        <p:txBody>
          <a:bodyPr>
            <a:normAutofit/>
          </a:bodyPr>
          <a:lstStyle/>
          <a:p>
            <a:r>
              <a:rPr lang="en-US" altLang="zh-CN" dirty="0" smtClean="0">
                <a:solidFill>
                  <a:srgbClr val="7F7F7F"/>
                </a:solidFill>
              </a:rPr>
              <a:t>Check if two functions are semantically equivalent</a:t>
            </a:r>
          </a:p>
          <a:p>
            <a:r>
              <a:rPr lang="en-US" altLang="zh-CN" dirty="0" smtClean="0">
                <a:solidFill>
                  <a:srgbClr val="7F7F7F"/>
                </a:solidFill>
              </a:rPr>
              <a:t>If so, adapt the reference patch to the target kernel</a:t>
            </a:r>
          </a:p>
          <a:p>
            <a:r>
              <a:rPr lang="en-US" altLang="zh-CN" dirty="0">
                <a:solidFill>
                  <a:srgbClr val="7F7F7F"/>
                </a:solidFill>
              </a:rPr>
              <a:t>S</a:t>
            </a:r>
            <a:r>
              <a:rPr lang="en-US" altLang="zh-CN" dirty="0" smtClean="0">
                <a:solidFill>
                  <a:srgbClr val="7F7F7F"/>
                </a:solidFill>
              </a:rPr>
              <a:t>yntactic matching is too strict</a:t>
            </a:r>
          </a:p>
          <a:p>
            <a:pPr lvl="1"/>
            <a:r>
              <a:rPr lang="en-US" altLang="zh-CN" dirty="0">
                <a:solidFill>
                  <a:srgbClr val="7F7F7F"/>
                </a:solidFill>
              </a:rPr>
              <a:t>Different compilers can generate different code with same </a:t>
            </a:r>
            <a:r>
              <a:rPr lang="en-US" altLang="zh-CN" dirty="0" smtClean="0">
                <a:solidFill>
                  <a:srgbClr val="7F7F7F"/>
                </a:solidFill>
              </a:rPr>
              <a:t>semantics</a:t>
            </a:r>
            <a:endParaRPr lang="en-US" altLang="zh-CN" dirty="0">
              <a:solidFill>
                <a:srgbClr val="7F7F7F"/>
              </a:solidFill>
            </a:endParaRPr>
          </a:p>
          <a:p>
            <a:pPr lvl="2"/>
            <a:r>
              <a:rPr lang="en-US" altLang="zh-CN" dirty="0">
                <a:solidFill>
                  <a:srgbClr val="7F7F7F"/>
                </a:solidFill>
              </a:rPr>
              <a:t>I</a:t>
            </a:r>
            <a:r>
              <a:rPr lang="en-US" altLang="zh-CN" dirty="0" smtClean="0">
                <a:solidFill>
                  <a:srgbClr val="7F7F7F"/>
                </a:solidFill>
              </a:rPr>
              <a:t>nstruction </a:t>
            </a:r>
            <a:r>
              <a:rPr lang="en-US" altLang="zh-CN" dirty="0">
                <a:solidFill>
                  <a:srgbClr val="7F7F7F"/>
                </a:solidFill>
              </a:rPr>
              <a:t>order, register allocation, instruction selection, code </a:t>
            </a:r>
            <a:r>
              <a:rPr lang="en-US" altLang="zh-CN" dirty="0" smtClean="0">
                <a:solidFill>
                  <a:srgbClr val="7F7F7F"/>
                </a:solidFill>
              </a:rPr>
              <a:t>layout</a:t>
            </a:r>
          </a:p>
          <a:p>
            <a:r>
              <a:rPr lang="en-US" altLang="zh-CN" dirty="0"/>
              <a:t>Use </a:t>
            </a:r>
            <a:r>
              <a:rPr lang="en-US" altLang="zh-CN" dirty="0">
                <a:solidFill>
                  <a:srgbClr val="0000FF"/>
                </a:solidFill>
              </a:rPr>
              <a:t>symbolic execution</a:t>
            </a:r>
            <a:r>
              <a:rPr lang="en-US" altLang="zh-CN" dirty="0"/>
              <a:t> to abstract </a:t>
            </a:r>
            <a:r>
              <a:rPr lang="en-US" altLang="zh-CN" dirty="0" smtClean="0"/>
              <a:t>these differences and adapt patches</a:t>
            </a:r>
            <a:endParaRPr lang="en-US" altLang="zh-CN" dirty="0"/>
          </a:p>
          <a:p>
            <a:pPr lvl="1"/>
            <a:r>
              <a:rPr lang="en-US" altLang="zh-CN" dirty="0"/>
              <a:t>Use approximation to improve </a:t>
            </a:r>
            <a:r>
              <a:rPr lang="en-US" altLang="zh-CN" dirty="0" smtClean="0"/>
              <a:t>scalability </a:t>
            </a:r>
            <a:r>
              <a:rPr lang="en-US" altLang="zh-CN" dirty="0"/>
              <a:t>(details in the paper</a:t>
            </a:r>
            <a:r>
              <a:rPr lang="en-US" altLang="zh-CN" dirty="0" smtClean="0"/>
              <a:t>)</a:t>
            </a:r>
            <a:endParaRPr lang="en-US" altLang="zh-CN" dirty="0"/>
          </a:p>
        </p:txBody>
      </p:sp>
      <p:sp>
        <p:nvSpPr>
          <p:cNvPr id="4" name="灯片编号占位符 3"/>
          <p:cNvSpPr>
            <a:spLocks noGrp="1"/>
          </p:cNvSpPr>
          <p:nvPr>
            <p:ph type="sldNum" sz="quarter" idx="12"/>
          </p:nvPr>
        </p:nvSpPr>
        <p:spPr/>
        <p:txBody>
          <a:bodyPr/>
          <a:lstStyle/>
          <a:p>
            <a:r>
              <a:rPr lang="en-US" altLang="zh-CN" dirty="0" smtClean="0"/>
              <a:t>23</a:t>
            </a:r>
            <a:endParaRPr lang="zh-CN" altLang="en-US" dirty="0"/>
          </a:p>
        </p:txBody>
      </p:sp>
    </p:spTree>
    <p:extLst>
      <p:ext uri="{BB962C8B-B14F-4D97-AF65-F5344CB8AC3E}">
        <p14:creationId xmlns:p14="http://schemas.microsoft.com/office/powerpoint/2010/main" val="35149952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Online Patch Application</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24</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350" y="1245090"/>
            <a:ext cx="6529300" cy="2262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71612" y="3636482"/>
            <a:ext cx="2600777" cy="338554"/>
          </a:xfrm>
          <a:prstGeom prst="rect">
            <a:avLst/>
          </a:prstGeom>
          <a:noFill/>
        </p:spPr>
        <p:txBody>
          <a:bodyPr wrap="none" rtlCol="0" anchor="ctr">
            <a:spAutoFit/>
          </a:bodyPr>
          <a:lstStyle/>
          <a:p>
            <a:pPr algn="ctr"/>
            <a:r>
              <a:rPr lang="en-US" altLang="zh-CN" sz="1600" dirty="0" smtClean="0"/>
              <a:t>Function entry </a:t>
            </a:r>
            <a:r>
              <a:rPr lang="en-US" altLang="zh-CN" sz="1600" dirty="0"/>
              <a:t>p</a:t>
            </a:r>
            <a:r>
              <a:rPr lang="en-US" altLang="zh-CN" sz="1600" dirty="0" smtClean="0"/>
              <a:t>oint </a:t>
            </a:r>
            <a:r>
              <a:rPr lang="en-US" altLang="zh-CN" sz="1600" dirty="0"/>
              <a:t>h</a:t>
            </a:r>
            <a:r>
              <a:rPr lang="en-US" altLang="zh-CN" sz="1600" dirty="0" smtClean="0"/>
              <a:t>ooking</a:t>
            </a:r>
            <a:endParaRPr lang="zh-CN" altLang="en-US" sz="1600" dirty="0"/>
          </a:p>
        </p:txBody>
      </p:sp>
    </p:spTree>
    <p:extLst>
      <p:ext uri="{BB962C8B-B14F-4D97-AF65-F5344CB8AC3E}">
        <p14:creationId xmlns:p14="http://schemas.microsoft.com/office/powerpoint/2010/main" val="2578491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Prototype Implementation</a:t>
            </a:r>
            <a:endParaRPr lang="zh-CN" altLang="en-US" dirty="0"/>
          </a:p>
        </p:txBody>
      </p:sp>
      <p:sp>
        <p:nvSpPr>
          <p:cNvPr id="3" name="内容占位符 2"/>
          <p:cNvSpPr>
            <a:spLocks noGrp="1"/>
          </p:cNvSpPr>
          <p:nvPr>
            <p:ph idx="1"/>
          </p:nvPr>
        </p:nvSpPr>
        <p:spPr/>
        <p:txBody>
          <a:bodyPr/>
          <a:lstStyle/>
          <a:p>
            <a:r>
              <a:rPr lang="en-US" altLang="zh-CN" dirty="0" err="1" smtClean="0"/>
              <a:t>Lua</a:t>
            </a:r>
            <a:r>
              <a:rPr lang="en-US" altLang="zh-CN" dirty="0" smtClean="0"/>
              <a:t> engine in </a:t>
            </a:r>
            <a:r>
              <a:rPr lang="en-US" altLang="zh-CN" dirty="0"/>
              <a:t>kernel (11</a:t>
            </a:r>
            <a:r>
              <a:rPr lang="en-US" altLang="zh-CN" i="1" dirty="0"/>
              <a:t>K</a:t>
            </a:r>
            <a:r>
              <a:rPr lang="en-US" altLang="zh-CN" dirty="0"/>
              <a:t> SLOC</a:t>
            </a:r>
            <a:r>
              <a:rPr lang="en-US" altLang="zh-CN" dirty="0" smtClean="0"/>
              <a:t>)</a:t>
            </a:r>
          </a:p>
          <a:p>
            <a:pPr lvl="1"/>
            <a:r>
              <a:rPr lang="en-US" altLang="zh-CN" dirty="0" smtClean="0"/>
              <a:t>Simple</a:t>
            </a:r>
          </a:p>
          <a:p>
            <a:pPr lvl="1"/>
            <a:r>
              <a:rPr lang="en-US" altLang="zh-CN" dirty="0"/>
              <a:t>M</a:t>
            </a:r>
            <a:r>
              <a:rPr lang="en-US" altLang="zh-CN" dirty="0" smtClean="0"/>
              <a:t>emory-safe</a:t>
            </a:r>
          </a:p>
          <a:p>
            <a:pPr lvl="1"/>
            <a:r>
              <a:rPr lang="en-US" altLang="zh-CN" dirty="0" smtClean="0"/>
              <a:t>Easy </a:t>
            </a:r>
            <a:r>
              <a:rPr lang="en-US" altLang="zh-CN" dirty="0"/>
              <a:t>to embed and </a:t>
            </a:r>
            <a:r>
              <a:rPr lang="en-US" altLang="zh-CN" dirty="0" smtClean="0"/>
              <a:t>extend</a:t>
            </a:r>
          </a:p>
          <a:p>
            <a:pPr lvl="1"/>
            <a:r>
              <a:rPr lang="en-US" altLang="zh-CN" dirty="0" smtClean="0"/>
              <a:t>24 years of development</a:t>
            </a:r>
          </a:p>
          <a:p>
            <a:r>
              <a:rPr lang="en-US" altLang="zh-CN" dirty="0" smtClean="0"/>
              <a:t>Semantic matching  </a:t>
            </a:r>
          </a:p>
          <a:p>
            <a:pPr marL="457200" lvl="1" indent="0">
              <a:buNone/>
            </a:pPr>
            <a:r>
              <a:rPr lang="en-US" altLang="zh-CN" dirty="0" smtClean="0"/>
              <a:t>–  </a:t>
            </a:r>
            <a:r>
              <a:rPr lang="en-US" altLang="zh-CN" dirty="0" err="1" smtClean="0"/>
              <a:t>angr</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25</a:t>
            </a:r>
            <a:endParaRPr lang="zh-CN" altLang="en-US" dirty="0"/>
          </a:p>
        </p:txBody>
      </p:sp>
    </p:spTree>
    <p:extLst>
      <p:ext uri="{BB962C8B-B14F-4D97-AF65-F5344CB8AC3E}">
        <p14:creationId xmlns:p14="http://schemas.microsoft.com/office/powerpoint/2010/main" val="1096755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839365"/>
            <a:ext cx="2748242" cy="2867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en-US" altLang="zh-CN" dirty="0" smtClean="0"/>
              <a:t>Evaluation: </a:t>
            </a:r>
            <a:r>
              <a:rPr lang="en-US" altLang="zh-CN" dirty="0"/>
              <a:t>Applicability </a:t>
            </a:r>
            <a:endParaRPr lang="zh-CN" altLang="en-US" dirty="0"/>
          </a:p>
        </p:txBody>
      </p:sp>
      <p:sp>
        <p:nvSpPr>
          <p:cNvPr id="3" name="内容占位符 2"/>
          <p:cNvSpPr>
            <a:spLocks noGrp="1"/>
          </p:cNvSpPr>
          <p:nvPr>
            <p:ph idx="1"/>
          </p:nvPr>
        </p:nvSpPr>
        <p:spPr/>
        <p:txBody>
          <a:bodyPr/>
          <a:lstStyle/>
          <a:p>
            <a:r>
              <a:rPr lang="en-US" altLang="zh-CN" dirty="0" smtClean="0"/>
              <a:t>Evaluated </a:t>
            </a:r>
            <a:r>
              <a:rPr lang="en-US" altLang="zh-CN" b="1" dirty="0" smtClean="0">
                <a:solidFill>
                  <a:srgbClr val="0000FF"/>
                </a:solidFill>
              </a:rPr>
              <a:t>76</a:t>
            </a:r>
            <a:r>
              <a:rPr lang="en-US" altLang="zh-CN" dirty="0" smtClean="0"/>
              <a:t> critical vulnerabilities in the last three years</a:t>
            </a:r>
          </a:p>
        </p:txBody>
      </p:sp>
      <p:sp>
        <p:nvSpPr>
          <p:cNvPr id="7" name="灯片编号占位符 6"/>
          <p:cNvSpPr>
            <a:spLocks noGrp="1"/>
          </p:cNvSpPr>
          <p:nvPr>
            <p:ph type="sldNum" sz="quarter" idx="12"/>
          </p:nvPr>
        </p:nvSpPr>
        <p:spPr/>
        <p:txBody>
          <a:bodyPr/>
          <a:lstStyle/>
          <a:p>
            <a:r>
              <a:rPr lang="en-US" altLang="zh-CN" dirty="0" smtClean="0"/>
              <a:t>26</a:t>
            </a:r>
            <a:endParaRPr lang="zh-CN" alt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7088" y="1563638"/>
            <a:ext cx="2540974" cy="2278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928" y="2402176"/>
            <a:ext cx="2258908" cy="2433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659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Evaluation: Adaptability</a:t>
            </a:r>
            <a:endParaRPr lang="zh-CN" altLang="en-US" dirty="0"/>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87574"/>
            <a:ext cx="7941643" cy="340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灯片编号占位符 2"/>
          <p:cNvSpPr>
            <a:spLocks noGrp="1"/>
          </p:cNvSpPr>
          <p:nvPr>
            <p:ph type="sldNum" sz="quarter" idx="12"/>
          </p:nvPr>
        </p:nvSpPr>
        <p:spPr/>
        <p:txBody>
          <a:bodyPr/>
          <a:lstStyle/>
          <a:p>
            <a:r>
              <a:rPr lang="en-US" altLang="zh-CN" dirty="0" smtClean="0"/>
              <a:t>27</a:t>
            </a:r>
            <a:endParaRPr lang="zh-CN" altLang="en-US" dirty="0"/>
          </a:p>
        </p:txBody>
      </p:sp>
    </p:spTree>
    <p:extLst>
      <p:ext uri="{BB962C8B-B14F-4D97-AF65-F5344CB8AC3E}">
        <p14:creationId xmlns:p14="http://schemas.microsoft.com/office/powerpoint/2010/main" val="21638085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Evaluation: </a:t>
            </a:r>
            <a:r>
              <a:rPr lang="en-US" altLang="zh-CN" dirty="0"/>
              <a:t>Adaptability</a:t>
            </a:r>
            <a:endParaRPr lang="zh-CN" altLang="en-US" dirty="0"/>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87574"/>
            <a:ext cx="7941643" cy="340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631642" y="1948022"/>
            <a:ext cx="1020874" cy="2423928"/>
          </a:xfrm>
          <a:prstGeom prst="rect">
            <a:avLst/>
          </a:prstGeom>
          <a:solidFill>
            <a:srgbClr val="0066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3779912" y="4731990"/>
            <a:ext cx="184731" cy="369332"/>
          </a:xfrm>
          <a:prstGeom prst="rect">
            <a:avLst/>
          </a:prstGeom>
          <a:noFill/>
        </p:spPr>
        <p:txBody>
          <a:bodyPr wrap="none" rtlCol="0">
            <a:spAutoFit/>
          </a:bodyPr>
          <a:lstStyle/>
          <a:p>
            <a:endParaRPr lang="zh-CN" altLang="en-US" dirty="0"/>
          </a:p>
        </p:txBody>
      </p:sp>
      <p:sp>
        <p:nvSpPr>
          <p:cNvPr id="6" name="TextBox 5"/>
          <p:cNvSpPr txBox="1"/>
          <p:nvPr/>
        </p:nvSpPr>
        <p:spPr>
          <a:xfrm>
            <a:off x="2640044" y="4526999"/>
            <a:ext cx="3008324" cy="27699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zh-CN" sz="1200" dirty="0" smtClean="0"/>
              <a:t>Types </a:t>
            </a:r>
            <a:r>
              <a:rPr lang="en-US" altLang="zh-CN" sz="1200" dirty="0"/>
              <a:t>and f</a:t>
            </a:r>
            <a:r>
              <a:rPr lang="en-US" altLang="zh-CN" sz="1200" dirty="0" smtClean="0"/>
              <a:t>requencies </a:t>
            </a:r>
            <a:r>
              <a:rPr lang="en-US" altLang="zh-CN" sz="1200" dirty="0"/>
              <a:t>of </a:t>
            </a:r>
            <a:r>
              <a:rPr lang="en-US" altLang="zh-CN" sz="1200" dirty="0" smtClean="0"/>
              <a:t>instruction </a:t>
            </a:r>
            <a:r>
              <a:rPr lang="en-US" altLang="zh-CN" sz="1200" dirty="0"/>
              <a:t>o</a:t>
            </a:r>
            <a:r>
              <a:rPr lang="en-US" altLang="zh-CN" sz="1200" dirty="0" smtClean="0"/>
              <a:t>pcodes</a:t>
            </a:r>
            <a:endParaRPr lang="zh-CN" altLang="en-US" sz="1200" dirty="0"/>
          </a:p>
        </p:txBody>
      </p:sp>
      <p:sp>
        <p:nvSpPr>
          <p:cNvPr id="3" name="灯片编号占位符 2"/>
          <p:cNvSpPr>
            <a:spLocks noGrp="1"/>
          </p:cNvSpPr>
          <p:nvPr>
            <p:ph type="sldNum" sz="quarter" idx="12"/>
          </p:nvPr>
        </p:nvSpPr>
        <p:spPr/>
        <p:txBody>
          <a:bodyPr/>
          <a:lstStyle/>
          <a:p>
            <a:r>
              <a:rPr lang="en-US" altLang="zh-CN" dirty="0" smtClean="0"/>
              <a:t>27</a:t>
            </a:r>
            <a:endParaRPr lang="zh-CN" altLang="en-US" dirty="0"/>
          </a:p>
        </p:txBody>
      </p:sp>
      <p:sp>
        <p:nvSpPr>
          <p:cNvPr id="12" name="矩形 11"/>
          <p:cNvSpPr/>
          <p:nvPr/>
        </p:nvSpPr>
        <p:spPr>
          <a:xfrm>
            <a:off x="3635896" y="1948022"/>
            <a:ext cx="1016620" cy="191680"/>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3309293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Evaluation: Adaptability</a:t>
            </a:r>
            <a:endParaRPr lang="zh-CN" altLang="en-US" dirty="0"/>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87574"/>
            <a:ext cx="7941643" cy="340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659201" y="1948021"/>
            <a:ext cx="946485" cy="2423929"/>
          </a:xfrm>
          <a:prstGeom prst="rect">
            <a:avLst/>
          </a:prstGeom>
          <a:solidFill>
            <a:srgbClr val="0066FF">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 name="TextBox 4"/>
          <p:cNvSpPr txBox="1"/>
          <p:nvPr/>
        </p:nvSpPr>
        <p:spPr>
          <a:xfrm>
            <a:off x="2898529" y="4521524"/>
            <a:ext cx="4467826" cy="27699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zh-CN" sz="1200" dirty="0" smtClean="0"/>
              <a:t>Number of </a:t>
            </a:r>
            <a:r>
              <a:rPr lang="en-US" altLang="zh-CN" sz="1200" dirty="0"/>
              <a:t>f</a:t>
            </a:r>
            <a:r>
              <a:rPr lang="en-US" altLang="zh-CN" sz="1200" dirty="0" smtClean="0"/>
              <a:t>unction </a:t>
            </a:r>
            <a:r>
              <a:rPr lang="en-US" altLang="zh-CN" sz="1200" dirty="0"/>
              <a:t>c</a:t>
            </a:r>
            <a:r>
              <a:rPr lang="en-US" altLang="zh-CN" sz="1200" dirty="0" smtClean="0"/>
              <a:t>alls </a:t>
            </a:r>
            <a:r>
              <a:rPr lang="en-US" altLang="zh-CN" sz="1200" dirty="0"/>
              <a:t>and c</a:t>
            </a:r>
            <a:r>
              <a:rPr lang="en-US" altLang="zh-CN" sz="1200" dirty="0" smtClean="0"/>
              <a:t>onditional </a:t>
            </a:r>
            <a:r>
              <a:rPr lang="en-US" altLang="zh-CN" sz="1200" dirty="0"/>
              <a:t>b</a:t>
            </a:r>
            <a:r>
              <a:rPr lang="en-US" altLang="zh-CN" sz="1200" dirty="0" smtClean="0"/>
              <a:t>ranches  (to abstract CFG)</a:t>
            </a:r>
            <a:endParaRPr lang="zh-CN" altLang="en-US" sz="1200" dirty="0"/>
          </a:p>
        </p:txBody>
      </p:sp>
      <p:sp>
        <p:nvSpPr>
          <p:cNvPr id="3" name="灯片编号占位符 2"/>
          <p:cNvSpPr>
            <a:spLocks noGrp="1"/>
          </p:cNvSpPr>
          <p:nvPr>
            <p:ph type="sldNum" sz="quarter" idx="12"/>
          </p:nvPr>
        </p:nvSpPr>
        <p:spPr/>
        <p:txBody>
          <a:bodyPr/>
          <a:lstStyle/>
          <a:p>
            <a:r>
              <a:rPr lang="en-US" altLang="zh-CN" dirty="0" smtClean="0"/>
              <a:t>27</a:t>
            </a:r>
            <a:endParaRPr lang="zh-CN" altLang="en-US" dirty="0"/>
          </a:p>
        </p:txBody>
      </p:sp>
      <p:sp>
        <p:nvSpPr>
          <p:cNvPr id="8" name="矩形 7"/>
          <p:cNvSpPr/>
          <p:nvPr/>
        </p:nvSpPr>
        <p:spPr>
          <a:xfrm>
            <a:off x="4659200" y="1948021"/>
            <a:ext cx="946485" cy="191680"/>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6662769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Evaluation: Adaptability</a:t>
            </a:r>
            <a:endParaRPr lang="zh-CN" altLang="en-US" dirty="0"/>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87574"/>
            <a:ext cx="7941643" cy="340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616116" y="1948021"/>
            <a:ext cx="936104" cy="2423929"/>
          </a:xfrm>
          <a:prstGeom prst="rect">
            <a:avLst/>
          </a:prstGeom>
          <a:solidFill>
            <a:srgbClr val="0066FF">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 name="TextBox 4"/>
          <p:cNvSpPr txBox="1"/>
          <p:nvPr/>
        </p:nvSpPr>
        <p:spPr>
          <a:xfrm>
            <a:off x="5104893" y="4526998"/>
            <a:ext cx="1958549" cy="27699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zh-CN" sz="1200" dirty="0"/>
              <a:t>KARMA’s s</a:t>
            </a:r>
            <a:r>
              <a:rPr lang="en-US" altLang="zh-CN" sz="1200" dirty="0" smtClean="0"/>
              <a:t>emantic </a:t>
            </a:r>
            <a:r>
              <a:rPr lang="en-US" altLang="zh-CN" sz="1200" dirty="0"/>
              <a:t>m</a:t>
            </a:r>
            <a:r>
              <a:rPr lang="en-US" altLang="zh-CN" sz="1200" dirty="0" smtClean="0"/>
              <a:t>atching</a:t>
            </a:r>
            <a:endParaRPr lang="zh-CN" altLang="en-US" sz="1200" dirty="0"/>
          </a:p>
        </p:txBody>
      </p:sp>
      <p:sp>
        <p:nvSpPr>
          <p:cNvPr id="3" name="灯片编号占位符 2"/>
          <p:cNvSpPr>
            <a:spLocks noGrp="1"/>
          </p:cNvSpPr>
          <p:nvPr>
            <p:ph type="sldNum" sz="quarter" idx="12"/>
          </p:nvPr>
        </p:nvSpPr>
        <p:spPr/>
        <p:txBody>
          <a:bodyPr/>
          <a:lstStyle/>
          <a:p>
            <a:r>
              <a:rPr lang="en-US" altLang="zh-CN" dirty="0" smtClean="0"/>
              <a:t>27</a:t>
            </a:r>
            <a:endParaRPr lang="zh-CN" altLang="en-US" dirty="0"/>
          </a:p>
        </p:txBody>
      </p:sp>
      <p:sp>
        <p:nvSpPr>
          <p:cNvPr id="8" name="矩形 7"/>
          <p:cNvSpPr/>
          <p:nvPr/>
        </p:nvSpPr>
        <p:spPr>
          <a:xfrm>
            <a:off x="5616116" y="1948022"/>
            <a:ext cx="936104" cy="191680"/>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995308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Cold Boot Attack</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7</a:t>
            </a:fld>
            <a:endParaRPr lang="zh-CN" altLang="en-US"/>
          </a:p>
        </p:txBody>
      </p:sp>
      <p:grpSp>
        <p:nvGrpSpPr>
          <p:cNvPr id="9" name="组合 8"/>
          <p:cNvGrpSpPr/>
          <p:nvPr/>
        </p:nvGrpSpPr>
        <p:grpSpPr>
          <a:xfrm>
            <a:off x="881050" y="1203594"/>
            <a:ext cx="7381900" cy="2385590"/>
            <a:chOff x="755576" y="1203594"/>
            <a:chExt cx="7381900" cy="238559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03594"/>
              <a:ext cx="3744416" cy="238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03594"/>
              <a:ext cx="3205436" cy="238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3059832" y="3910285"/>
            <a:ext cx="3200363" cy="461665"/>
          </a:xfrm>
          <a:prstGeom prst="rect">
            <a:avLst/>
          </a:prstGeom>
          <a:noFill/>
        </p:spPr>
        <p:txBody>
          <a:bodyPr wrap="none" rtlCol="0">
            <a:spAutoFit/>
          </a:bodyPr>
          <a:lstStyle/>
          <a:p>
            <a:r>
              <a:rPr lang="en-US" altLang="zh-CN" sz="2400" dirty="0" smtClean="0"/>
              <a:t>Transplant the memory</a:t>
            </a:r>
            <a:endParaRPr lang="zh-CN" altLang="en-US" sz="2400" dirty="0"/>
          </a:p>
        </p:txBody>
      </p:sp>
    </p:spTree>
    <p:extLst>
      <p:ext uri="{BB962C8B-B14F-4D97-AF65-F5344CB8AC3E}">
        <p14:creationId xmlns:p14="http://schemas.microsoft.com/office/powerpoint/2010/main" val="31904043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Evaluation: Performance</a:t>
            </a:r>
            <a:endParaRPr lang="zh-CN" alt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10" y="1199015"/>
            <a:ext cx="4736830" cy="302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829632" y="4299942"/>
            <a:ext cx="3484737" cy="338554"/>
          </a:xfrm>
          <a:prstGeom prst="rect">
            <a:avLst/>
          </a:prstGeom>
        </p:spPr>
        <p:txBody>
          <a:bodyPr wrap="none">
            <a:spAutoFit/>
          </a:bodyPr>
          <a:lstStyle/>
          <a:p>
            <a:pPr algn="ctr"/>
            <a:r>
              <a:rPr lang="en-US" altLang="zh-CN" sz="1600" dirty="0"/>
              <a:t>CF-Bench </a:t>
            </a:r>
            <a:r>
              <a:rPr lang="en-US" altLang="zh-CN" sz="1600" dirty="0" smtClean="0"/>
              <a:t>results </a:t>
            </a:r>
            <a:r>
              <a:rPr lang="en-US" altLang="zh-CN" sz="1600" dirty="0"/>
              <a:t>with different patches</a:t>
            </a:r>
            <a:endParaRPr lang="zh-CN" altLang="en-US" sz="1600" dirty="0"/>
          </a:p>
        </p:txBody>
      </p:sp>
      <p:sp>
        <p:nvSpPr>
          <p:cNvPr id="4" name="灯片编号占位符 3"/>
          <p:cNvSpPr>
            <a:spLocks noGrp="1"/>
          </p:cNvSpPr>
          <p:nvPr>
            <p:ph type="sldNum" sz="quarter" idx="12"/>
          </p:nvPr>
        </p:nvSpPr>
        <p:spPr/>
        <p:txBody>
          <a:bodyPr/>
          <a:lstStyle/>
          <a:p>
            <a:r>
              <a:rPr lang="en-US" altLang="zh-CN" dirty="0" smtClean="0"/>
              <a:t>28</a:t>
            </a:r>
            <a:endParaRPr lang="zh-CN" altLang="en-US" dirty="0"/>
          </a:p>
        </p:txBody>
      </p:sp>
    </p:spTree>
    <p:extLst>
      <p:ext uri="{BB962C8B-B14F-4D97-AF65-F5344CB8AC3E}">
        <p14:creationId xmlns:p14="http://schemas.microsoft.com/office/powerpoint/2010/main" val="29086483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51671"/>
            <a:ext cx="7772400" cy="1440160"/>
          </a:xfrm>
        </p:spPr>
        <p:txBody>
          <a:bodyPr>
            <a:normAutofit/>
          </a:bodyPr>
          <a:lstStyle/>
          <a:p>
            <a:r>
              <a:rPr lang="en-US" altLang="zh-CN" dirty="0" smtClean="0"/>
              <a:t>Hack your server</a:t>
            </a:r>
            <a:br>
              <a:rPr lang="en-US" altLang="zh-CN" dirty="0" smtClean="0"/>
            </a:br>
            <a:r>
              <a:rPr lang="en-US" altLang="zh-CN" sz="2800" dirty="0" smtClean="0">
                <a:solidFill>
                  <a:schemeClr val="tx1">
                    <a:lumMod val="50000"/>
                    <a:lumOff val="50000"/>
                  </a:schemeClr>
                </a:solidFill>
              </a:rPr>
              <a:t>remotely</a:t>
            </a:r>
            <a:endParaRPr lang="zh-CN" altLang="en-US" sz="2800" dirty="0">
              <a:solidFill>
                <a:schemeClr val="tx1">
                  <a:lumMod val="50000"/>
                  <a:lumOff val="50000"/>
                </a:schemeClr>
              </a:solidFill>
            </a:endParaRPr>
          </a:p>
        </p:txBody>
      </p:sp>
    </p:spTree>
    <p:extLst>
      <p:ext uri="{BB962C8B-B14F-4D97-AF65-F5344CB8AC3E}">
        <p14:creationId xmlns:p14="http://schemas.microsoft.com/office/powerpoint/2010/main" val="35265754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C913308-F349-4B6D-A68A-DD1791B4A57B}" type="slidenum">
              <a:rPr lang="zh-CN" altLang="en-US" smtClean="0"/>
              <a:t>72</a:t>
            </a:fld>
            <a:endParaRPr lang="zh-CN" altLang="en-US"/>
          </a:p>
        </p:txBody>
      </p:sp>
      <p:pic>
        <p:nvPicPr>
          <p:cNvPr id="18436" name="Picture 4" descr="Image result for server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979" y="699542"/>
            <a:ext cx="1440160" cy="202522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445" y="2859782"/>
            <a:ext cx="1240299" cy="136130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Image result for protected 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987" y="2980576"/>
            <a:ext cx="357529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Image result for serv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62187" y="339693"/>
            <a:ext cx="1954229" cy="2735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544" y="1729140"/>
            <a:ext cx="3050387" cy="338554"/>
          </a:xfrm>
          <a:prstGeom prst="rect">
            <a:avLst/>
          </a:prstGeom>
          <a:noFill/>
        </p:spPr>
        <p:txBody>
          <a:bodyPr wrap="none" rtlCol="0">
            <a:spAutoFit/>
          </a:bodyPr>
          <a:lstStyle/>
          <a:p>
            <a:r>
              <a:rPr lang="en-US" altLang="zh-CN" sz="1600" dirty="0" smtClean="0"/>
              <a:t>Attackers have limited information</a:t>
            </a:r>
            <a:endParaRPr lang="zh-CN" altLang="en-US" sz="1600" dirty="0"/>
          </a:p>
        </p:txBody>
      </p:sp>
      <p:cxnSp>
        <p:nvCxnSpPr>
          <p:cNvPr id="5" name="直接连接符 4"/>
          <p:cNvCxnSpPr/>
          <p:nvPr/>
        </p:nvCxnSpPr>
        <p:spPr>
          <a:xfrm>
            <a:off x="3995936" y="0"/>
            <a:ext cx="0" cy="51435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6197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Attack Example: Stack Overflow</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73</a:t>
            </a:fld>
            <a:endParaRPr lang="zh-CN" altLang="en-US"/>
          </a:p>
        </p:txBody>
      </p:sp>
      <p:pic>
        <p:nvPicPr>
          <p:cNvPr id="5" name="Picture 2" descr="Image result for stack overflow function poin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251" y="1059582"/>
            <a:ext cx="2415498" cy="345192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743908" y="1431052"/>
            <a:ext cx="1692188" cy="2592288"/>
          </a:xfrm>
          <a:prstGeom prst="rect">
            <a:avLst/>
          </a:prstGeom>
          <a:solidFill>
            <a:srgbClr val="FF6969">
              <a:alpha val="70000"/>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7" name="矩形 6"/>
          <p:cNvSpPr/>
          <p:nvPr/>
        </p:nvSpPr>
        <p:spPr>
          <a:xfrm>
            <a:off x="3743908" y="3578324"/>
            <a:ext cx="1692188" cy="43204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19458" name="Picture 2" descr="Image result for stack overfl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92546"/>
            <a:ext cx="1041747" cy="104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64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下箭头 8"/>
          <p:cNvSpPr/>
          <p:nvPr/>
        </p:nvSpPr>
        <p:spPr>
          <a:xfrm>
            <a:off x="4247964" y="2779008"/>
            <a:ext cx="216024" cy="72008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 name="标题 1"/>
          <p:cNvSpPr>
            <a:spLocks noGrp="1"/>
          </p:cNvSpPr>
          <p:nvPr>
            <p:ph type="title"/>
          </p:nvPr>
        </p:nvSpPr>
        <p:spPr/>
        <p:txBody>
          <a:bodyPr>
            <a:normAutofit fontScale="90000"/>
          </a:bodyPr>
          <a:lstStyle/>
          <a:p>
            <a:r>
              <a:rPr lang="en-US" altLang="zh-CN" dirty="0" smtClean="0"/>
              <a:t>Typical Attack Procedure to Take Over the </a:t>
            </a:r>
            <a:r>
              <a:rPr lang="en-US" altLang="zh-CN" i="1" dirty="0" smtClean="0"/>
              <a:t>Whole System</a:t>
            </a:r>
            <a:endParaRPr lang="zh-CN" altLang="en-US" i="1"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74</a:t>
            </a:fld>
            <a:endParaRPr lang="zh-CN" altLang="en-US"/>
          </a:p>
        </p:txBody>
      </p:sp>
      <p:sp>
        <p:nvSpPr>
          <p:cNvPr id="6" name="下箭头 5"/>
          <p:cNvSpPr/>
          <p:nvPr/>
        </p:nvSpPr>
        <p:spPr>
          <a:xfrm>
            <a:off x="4247964" y="1707654"/>
            <a:ext cx="216024" cy="72008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5" name="矩形 4"/>
          <p:cNvSpPr/>
          <p:nvPr/>
        </p:nvSpPr>
        <p:spPr>
          <a:xfrm>
            <a:off x="2843808" y="1347614"/>
            <a:ext cx="3024336"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Find </a:t>
            </a:r>
            <a:r>
              <a:rPr lang="en-US" altLang="zh-CN" dirty="0" smtClean="0"/>
              <a:t>(memory</a:t>
            </a:r>
            <a:r>
              <a:rPr lang="en-US" altLang="zh-CN" dirty="0"/>
              <a:t>) </a:t>
            </a:r>
            <a:r>
              <a:rPr lang="en-US" altLang="zh-CN" dirty="0" smtClean="0"/>
              <a:t>vulnerabilities</a:t>
            </a:r>
            <a:endParaRPr lang="zh-CN" altLang="en-US" dirty="0"/>
          </a:p>
        </p:txBody>
      </p:sp>
      <p:sp>
        <p:nvSpPr>
          <p:cNvPr id="7" name="矩形 6"/>
          <p:cNvSpPr/>
          <p:nvPr/>
        </p:nvSpPr>
        <p:spPr>
          <a:xfrm>
            <a:off x="3635896" y="2427734"/>
            <a:ext cx="1440160"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Exploit </a:t>
            </a:r>
            <a:r>
              <a:rPr lang="en-US" altLang="zh-CN" dirty="0" smtClean="0"/>
              <a:t>them</a:t>
            </a:r>
            <a:endParaRPr lang="zh-CN" altLang="en-US" dirty="0"/>
          </a:p>
        </p:txBody>
      </p:sp>
      <p:sp>
        <p:nvSpPr>
          <p:cNvPr id="8" name="矩形 7"/>
          <p:cNvSpPr/>
          <p:nvPr/>
        </p:nvSpPr>
        <p:spPr>
          <a:xfrm>
            <a:off x="3347864" y="3507854"/>
            <a:ext cx="2016224"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t>Run your own code</a:t>
            </a:r>
            <a:endParaRPr lang="zh-CN" altLang="en-US" dirty="0"/>
          </a:p>
        </p:txBody>
      </p:sp>
      <p:sp>
        <p:nvSpPr>
          <p:cNvPr id="11" name="矩形 10"/>
          <p:cNvSpPr/>
          <p:nvPr/>
        </p:nvSpPr>
        <p:spPr>
          <a:xfrm>
            <a:off x="3203848" y="3363838"/>
            <a:ext cx="2304256" cy="64807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6564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Data Execution Prevention (DEP)</a:t>
            </a:r>
            <a:endParaRPr lang="zh-CN" altLang="en-US" dirty="0"/>
          </a:p>
        </p:txBody>
      </p:sp>
      <p:sp>
        <p:nvSpPr>
          <p:cNvPr id="3" name="内容占位符 2"/>
          <p:cNvSpPr>
            <a:spLocks noGrp="1"/>
          </p:cNvSpPr>
          <p:nvPr>
            <p:ph idx="1"/>
          </p:nvPr>
        </p:nvSpPr>
        <p:spPr/>
        <p:txBody>
          <a:bodyPr/>
          <a:lstStyle/>
          <a:p>
            <a:r>
              <a:rPr lang="en-US" altLang="zh-CN" i="1" dirty="0" smtClean="0"/>
              <a:t>Previously</a:t>
            </a:r>
            <a:r>
              <a:rPr lang="en-US" altLang="zh-CN" dirty="0" smtClean="0"/>
              <a:t>, attackers inject their </a:t>
            </a:r>
            <a:r>
              <a:rPr lang="en-US" altLang="zh-CN" i="1" dirty="0" smtClean="0"/>
              <a:t>own stuff </a:t>
            </a:r>
            <a:r>
              <a:rPr lang="en-US" altLang="zh-CN" dirty="0" smtClean="0"/>
              <a:t>into the process, and run it</a:t>
            </a:r>
          </a:p>
          <a:p>
            <a:r>
              <a:rPr lang="en-US" altLang="zh-CN" i="1" dirty="0" smtClean="0"/>
              <a:t>Currently</a:t>
            </a:r>
            <a:r>
              <a:rPr lang="en-US" altLang="zh-CN" dirty="0"/>
              <a:t>, Data Execution Prevention (DEP</a:t>
            </a:r>
            <a:r>
              <a:rPr lang="en-US" altLang="zh-CN" dirty="0" smtClean="0"/>
              <a:t>) is widely deployed.</a:t>
            </a:r>
          </a:p>
          <a:p>
            <a:r>
              <a:rPr lang="en-US" altLang="zh-CN" dirty="0" smtClean="0"/>
              <a:t>You cannot run what you inject</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75</a:t>
            </a:fld>
            <a:endParaRPr lang="zh-CN" altLang="en-US"/>
          </a:p>
        </p:txBody>
      </p:sp>
      <p:pic>
        <p:nvPicPr>
          <p:cNvPr id="20482" name="Picture 2" descr="Image result for sad boy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0689" y="2643758"/>
            <a:ext cx="1193679" cy="185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864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Code Reuse Attack</a:t>
            </a:r>
            <a:endParaRPr lang="zh-CN" altLang="en-US" dirty="0"/>
          </a:p>
        </p:txBody>
      </p:sp>
      <p:sp>
        <p:nvSpPr>
          <p:cNvPr id="3" name="内容占位符 2"/>
          <p:cNvSpPr>
            <a:spLocks noGrp="1"/>
          </p:cNvSpPr>
          <p:nvPr>
            <p:ph idx="1"/>
          </p:nvPr>
        </p:nvSpPr>
        <p:spPr>
          <a:xfrm>
            <a:off x="457200" y="915566"/>
            <a:ext cx="8229600" cy="432047"/>
          </a:xfrm>
        </p:spPr>
        <p:txBody>
          <a:bodyPr>
            <a:normAutofit/>
          </a:bodyPr>
          <a:lstStyle/>
          <a:p>
            <a:pPr marL="0" indent="0">
              <a:buNone/>
            </a:pPr>
            <a:r>
              <a:rPr lang="en-US" altLang="zh-CN" sz="2000" dirty="0" smtClean="0"/>
              <a:t>Example: Return-Oriented </a:t>
            </a:r>
            <a:r>
              <a:rPr lang="en-US" altLang="zh-CN" sz="2000" dirty="0"/>
              <a:t>Programming</a:t>
            </a:r>
            <a:endParaRPr lang="zh-CN" altLang="en-US" sz="2000"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76</a:t>
            </a:fld>
            <a:endParaRPr lang="zh-CN" altLang="en-US"/>
          </a:p>
        </p:txBody>
      </p:sp>
      <p:pic>
        <p:nvPicPr>
          <p:cNvPr id="5" name="Picture 2" descr="C:\Users\CY\Desktop\RO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347614"/>
            <a:ext cx="3535096" cy="3241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63688" y="2355726"/>
            <a:ext cx="1569982" cy="400110"/>
          </a:xfrm>
          <a:prstGeom prst="rect">
            <a:avLst/>
          </a:prstGeom>
          <a:noFill/>
        </p:spPr>
        <p:txBody>
          <a:bodyPr wrap="none" rtlCol="0">
            <a:spAutoFit/>
          </a:bodyPr>
          <a:lstStyle/>
          <a:p>
            <a:r>
              <a:rPr lang="en-US" altLang="zh-CN" sz="2000" dirty="0" smtClean="0"/>
              <a:t>Existing Code</a:t>
            </a:r>
            <a:endParaRPr lang="zh-CN" altLang="en-US" sz="2000" dirty="0"/>
          </a:p>
        </p:txBody>
      </p:sp>
      <p:sp>
        <p:nvSpPr>
          <p:cNvPr id="7" name="TextBox 6"/>
          <p:cNvSpPr txBox="1"/>
          <p:nvPr/>
        </p:nvSpPr>
        <p:spPr>
          <a:xfrm>
            <a:off x="1763688" y="4227934"/>
            <a:ext cx="1946110" cy="400110"/>
          </a:xfrm>
          <a:prstGeom prst="rect">
            <a:avLst/>
          </a:prstGeom>
          <a:noFill/>
        </p:spPr>
        <p:txBody>
          <a:bodyPr wrap="none" rtlCol="0">
            <a:spAutoFit/>
          </a:bodyPr>
          <a:lstStyle/>
          <a:p>
            <a:r>
              <a:rPr lang="en-US" altLang="zh-CN" sz="2000" dirty="0" smtClean="0"/>
              <a:t>Chained Gadgets</a:t>
            </a:r>
            <a:endParaRPr lang="zh-CN" altLang="en-US" sz="2000" dirty="0"/>
          </a:p>
        </p:txBody>
      </p:sp>
    </p:spTree>
    <p:extLst>
      <p:ext uri="{BB962C8B-B14F-4D97-AF65-F5344CB8AC3E}">
        <p14:creationId xmlns:p14="http://schemas.microsoft.com/office/powerpoint/2010/main" val="4775080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51671"/>
            <a:ext cx="7772400" cy="1440160"/>
          </a:xfrm>
        </p:spPr>
        <p:txBody>
          <a:bodyPr>
            <a:normAutofit/>
          </a:bodyPr>
          <a:lstStyle/>
          <a:p>
            <a:r>
              <a:rPr lang="en-US" altLang="zh-CN" dirty="0" smtClean="0"/>
              <a:t>Protect your server</a:t>
            </a:r>
            <a:br>
              <a:rPr lang="en-US" altLang="zh-CN" dirty="0" smtClean="0"/>
            </a:br>
            <a:r>
              <a:rPr lang="en-US" altLang="zh-CN" sz="2800" dirty="0" smtClean="0">
                <a:solidFill>
                  <a:schemeClr val="tx1">
                    <a:lumMod val="50000"/>
                    <a:lumOff val="50000"/>
                  </a:schemeClr>
                </a:solidFill>
              </a:rPr>
              <a:t>magically</a:t>
            </a:r>
            <a:endParaRPr lang="zh-CN" altLang="en-US" sz="2800" dirty="0">
              <a:solidFill>
                <a:schemeClr val="tx1">
                  <a:lumMod val="50000"/>
                  <a:lumOff val="50000"/>
                </a:schemeClr>
              </a:solidFill>
            </a:endParaRPr>
          </a:p>
        </p:txBody>
      </p:sp>
    </p:spTree>
    <p:extLst>
      <p:ext uri="{BB962C8B-B14F-4D97-AF65-F5344CB8AC3E}">
        <p14:creationId xmlns:p14="http://schemas.microsoft.com/office/powerpoint/2010/main" val="12555222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Code Reuse Attack</a:t>
            </a:r>
            <a:endParaRPr lang="zh-CN" altLang="en-US" dirty="0"/>
          </a:p>
        </p:txBody>
      </p:sp>
      <p:sp>
        <p:nvSpPr>
          <p:cNvPr id="3" name="内容占位符 2"/>
          <p:cNvSpPr>
            <a:spLocks noGrp="1"/>
          </p:cNvSpPr>
          <p:nvPr>
            <p:ph idx="1"/>
          </p:nvPr>
        </p:nvSpPr>
        <p:spPr/>
        <p:txBody>
          <a:bodyPr/>
          <a:lstStyle/>
          <a:p>
            <a:r>
              <a:rPr lang="en-US" altLang="zh-CN" dirty="0" smtClean="0"/>
              <a:t>Need to know the </a:t>
            </a:r>
            <a:r>
              <a:rPr lang="en-US" altLang="zh-CN" smtClean="0"/>
              <a:t>code location</a:t>
            </a:r>
            <a:endParaRPr lang="en-US" altLang="zh-CN" dirty="0" smtClean="0"/>
          </a:p>
          <a:p>
            <a:pPr lvl="1"/>
            <a:r>
              <a:rPr lang="en-US" altLang="zh-CN" dirty="0" smtClean="0"/>
              <a:t>Guess the code locations (repeatedly)</a:t>
            </a:r>
          </a:p>
          <a:p>
            <a:r>
              <a:rPr lang="en-US" altLang="zh-CN" dirty="0" smtClean="0"/>
              <a:t>Protect?</a:t>
            </a:r>
          </a:p>
          <a:p>
            <a:pPr lvl="1"/>
            <a:r>
              <a:rPr lang="en-US" altLang="zh-CN" dirty="0" smtClean="0"/>
              <a:t>Make the code locations unpredictable</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78</a:t>
            </a:fld>
            <a:endParaRPr lang="zh-CN" altLang="en-US"/>
          </a:p>
        </p:txBody>
      </p:sp>
    </p:spTree>
    <p:extLst>
      <p:ext uri="{BB962C8B-B14F-4D97-AF65-F5344CB8AC3E}">
        <p14:creationId xmlns:p14="http://schemas.microsoft.com/office/powerpoint/2010/main" val="20128765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Remix: On-demand Live Randomization</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79</a:t>
            </a:fld>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525" y="987574"/>
            <a:ext cx="5298950" cy="367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951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Cold Boot Attack</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131590"/>
            <a:ext cx="265184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9556" y="1275606"/>
            <a:ext cx="4080476" cy="830997"/>
          </a:xfrm>
          <a:prstGeom prst="rect">
            <a:avLst/>
          </a:prstGeom>
          <a:noFill/>
        </p:spPr>
        <p:txBody>
          <a:bodyPr wrap="none" rtlCol="0">
            <a:spAutoFit/>
          </a:bodyPr>
          <a:lstStyle/>
          <a:p>
            <a:r>
              <a:rPr lang="en-US" altLang="zh-CN" sz="2400" dirty="0" smtClean="0"/>
              <a:t>Extract the disk decryption key </a:t>
            </a:r>
          </a:p>
          <a:p>
            <a:r>
              <a:rPr lang="en-US" altLang="zh-CN" sz="2400" dirty="0" smtClean="0"/>
              <a:t>from the memory</a:t>
            </a:r>
            <a:endParaRPr lang="zh-CN" altLang="en-US" sz="2400"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7379" y="2536304"/>
            <a:ext cx="5096621" cy="260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79556" y="2427734"/>
            <a:ext cx="2217402" cy="1200329"/>
          </a:xfrm>
          <a:prstGeom prst="rect">
            <a:avLst/>
          </a:prstGeom>
          <a:noFill/>
        </p:spPr>
        <p:txBody>
          <a:bodyPr wrap="none" rtlCol="0">
            <a:spAutoFit/>
          </a:bodyPr>
          <a:lstStyle/>
          <a:p>
            <a:r>
              <a:rPr lang="en-US" altLang="zh-CN" sz="2400" dirty="0" smtClean="0"/>
              <a:t>Decrypt the disk</a:t>
            </a:r>
          </a:p>
          <a:p>
            <a:endParaRPr lang="en-US" altLang="zh-CN" sz="2400" dirty="0"/>
          </a:p>
          <a:p>
            <a:r>
              <a:rPr lang="en-US" altLang="zh-CN" sz="2400" dirty="0" smtClean="0"/>
              <a:t>Get the Bitcoins</a:t>
            </a:r>
            <a:endParaRPr lang="zh-CN" altLang="en-US" sz="2400" dirty="0"/>
          </a:p>
        </p:txBody>
      </p:sp>
    </p:spTree>
    <p:extLst>
      <p:ext uri="{BB962C8B-B14F-4D97-AF65-F5344CB8AC3E}">
        <p14:creationId xmlns:p14="http://schemas.microsoft.com/office/powerpoint/2010/main" val="19847127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51671"/>
            <a:ext cx="7772400" cy="1440160"/>
          </a:xfrm>
        </p:spPr>
        <p:txBody>
          <a:bodyPr>
            <a:normAutofit/>
          </a:bodyPr>
          <a:lstStyle/>
          <a:p>
            <a:r>
              <a:rPr lang="en-US" altLang="zh-CN" dirty="0" smtClean="0"/>
              <a:t>Win cash</a:t>
            </a:r>
            <a:br>
              <a:rPr lang="en-US" altLang="zh-CN" dirty="0" smtClean="0"/>
            </a:br>
            <a:r>
              <a:rPr lang="en-US" altLang="zh-CN" sz="2800" dirty="0" smtClean="0">
                <a:solidFill>
                  <a:schemeClr val="tx1">
                    <a:lumMod val="50000"/>
                    <a:lumOff val="50000"/>
                  </a:schemeClr>
                </a:solidFill>
              </a:rPr>
              <a:t>decently</a:t>
            </a:r>
            <a:endParaRPr lang="zh-CN" altLang="en-US" sz="2800" dirty="0">
              <a:solidFill>
                <a:schemeClr val="tx1">
                  <a:lumMod val="50000"/>
                  <a:lumOff val="50000"/>
                </a:schemeClr>
              </a:solidFill>
            </a:endParaRPr>
          </a:p>
        </p:txBody>
      </p:sp>
    </p:spTree>
    <p:extLst>
      <p:ext uri="{BB962C8B-B14F-4D97-AF65-F5344CB8AC3E}">
        <p14:creationId xmlns:p14="http://schemas.microsoft.com/office/powerpoint/2010/main" val="339706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13291"/>
            <a:ext cx="5458367" cy="424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1949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References</a:t>
            </a:r>
            <a:endParaRPr lang="zh-CN" altLang="en-US" dirty="0"/>
          </a:p>
        </p:txBody>
      </p:sp>
      <p:sp>
        <p:nvSpPr>
          <p:cNvPr id="3" name="内容占位符 2"/>
          <p:cNvSpPr>
            <a:spLocks noGrp="1"/>
          </p:cNvSpPr>
          <p:nvPr>
            <p:ph idx="1"/>
          </p:nvPr>
        </p:nvSpPr>
        <p:spPr/>
        <p:txBody>
          <a:bodyPr>
            <a:normAutofit/>
          </a:bodyPr>
          <a:lstStyle/>
          <a:p>
            <a:r>
              <a:rPr lang="en-US" altLang="zh-CN" dirty="0"/>
              <a:t>Protect your </a:t>
            </a:r>
            <a:r>
              <a:rPr lang="en-US" altLang="zh-CN" dirty="0" smtClean="0"/>
              <a:t>PC</a:t>
            </a:r>
          </a:p>
          <a:p>
            <a:pPr lvl="1"/>
            <a:r>
              <a:rPr lang="en-US" altLang="zh-CN" dirty="0"/>
              <a:t>Secure In-Cache </a:t>
            </a:r>
            <a:r>
              <a:rPr lang="en-US" altLang="zh-CN" dirty="0" smtClean="0"/>
              <a:t>Execution</a:t>
            </a:r>
          </a:p>
          <a:p>
            <a:r>
              <a:rPr lang="en-US" altLang="zh-CN" dirty="0"/>
              <a:t>Protect your </a:t>
            </a:r>
            <a:r>
              <a:rPr lang="en-US" altLang="zh-CN" dirty="0" smtClean="0"/>
              <a:t>phone</a:t>
            </a:r>
          </a:p>
          <a:p>
            <a:pPr lvl="1"/>
            <a:r>
              <a:rPr lang="en-US" altLang="zh-CN" dirty="0"/>
              <a:t>Adaptive Android Kernel Live Patching</a:t>
            </a:r>
          </a:p>
          <a:p>
            <a:r>
              <a:rPr lang="en-US" altLang="zh-CN" dirty="0" smtClean="0"/>
              <a:t>Protect your server</a:t>
            </a:r>
          </a:p>
          <a:p>
            <a:pPr lvl="1"/>
            <a:r>
              <a:rPr lang="en-US" altLang="zh-CN" dirty="0"/>
              <a:t>Remix: On-demand Live </a:t>
            </a:r>
            <a:r>
              <a:rPr lang="en-US" altLang="zh-CN" dirty="0" smtClean="0"/>
              <a:t>Randomization</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82</a:t>
            </a:fld>
            <a:endParaRPr lang="zh-CN" altLang="en-US"/>
          </a:p>
        </p:txBody>
      </p:sp>
    </p:spTree>
    <p:extLst>
      <p:ext uri="{BB962C8B-B14F-4D97-AF65-F5344CB8AC3E}">
        <p14:creationId xmlns:p14="http://schemas.microsoft.com/office/powerpoint/2010/main" val="10647801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51670"/>
            <a:ext cx="7772400" cy="1102519"/>
          </a:xfrm>
        </p:spPr>
        <p:txBody>
          <a:bodyPr>
            <a:normAutofit/>
          </a:bodyPr>
          <a:lstStyle/>
          <a:p>
            <a:r>
              <a:rPr lang="en-US" altLang="zh-CN" sz="4000" b="1" dirty="0" smtClean="0">
                <a:ln w="1905"/>
                <a:solidFill>
                  <a:srgbClr val="00B0F0"/>
                </a:solidFill>
                <a:effectLst>
                  <a:innerShdw blurRad="69850" dist="43180" dir="5400000">
                    <a:srgbClr val="000000">
                      <a:alpha val="65000"/>
                    </a:srgbClr>
                  </a:innerShdw>
                </a:effectLst>
              </a:rPr>
              <a:t>Thank you</a:t>
            </a:r>
            <a:endParaRPr lang="zh-CN" altLang="en-US" sz="4000" b="1" dirty="0">
              <a:ln w="1905"/>
              <a:solidFill>
                <a:srgbClr val="00B0F0"/>
              </a:solidFill>
              <a:effectLst>
                <a:innerShdw blurRad="69850" dist="43180" dir="5400000">
                  <a:srgbClr val="000000">
                    <a:alpha val="65000"/>
                  </a:srgbClr>
                </a:innerShdw>
              </a:effectLst>
            </a:endParaRPr>
          </a:p>
        </p:txBody>
      </p:sp>
      <p:sp>
        <p:nvSpPr>
          <p:cNvPr id="3" name="副标题 2"/>
          <p:cNvSpPr>
            <a:spLocks noGrp="1"/>
          </p:cNvSpPr>
          <p:nvPr>
            <p:ph type="subTitle" idx="1"/>
          </p:nvPr>
        </p:nvSpPr>
        <p:spPr>
          <a:xfrm>
            <a:off x="3203848" y="2914650"/>
            <a:ext cx="2736304" cy="521196"/>
          </a:xfrm>
        </p:spPr>
        <p:txBody>
          <a:bodyPr>
            <a:normAutofit/>
          </a:bodyPr>
          <a:lstStyle/>
          <a:p>
            <a:r>
              <a:rPr lang="en-US" altLang="zh-CN" sz="1400" dirty="0" smtClean="0">
                <a:hlinkClick r:id="rId2"/>
              </a:rPr>
              <a:t>http://YueChen.me</a:t>
            </a:r>
            <a:endParaRPr lang="zh-CN" altLang="en-US" sz="1400" dirty="0"/>
          </a:p>
        </p:txBody>
      </p:sp>
    </p:spTree>
    <p:extLst>
      <p:ext uri="{BB962C8B-B14F-4D97-AF65-F5344CB8AC3E}">
        <p14:creationId xmlns:p14="http://schemas.microsoft.com/office/powerpoint/2010/main" val="1931191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Image result for cash rai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88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31066</TotalTime>
  <Words>1811</Words>
  <Application>Microsoft Office PowerPoint</Application>
  <PresentationFormat>全屏显示(16:9)</PresentationFormat>
  <Paragraphs>536</Paragraphs>
  <Slides>83</Slides>
  <Notes>46</Notes>
  <HiddenSlides>0</HiddenSlides>
  <MMClips>0</MMClips>
  <ScaleCrop>false</ScaleCrop>
  <HeadingPairs>
    <vt:vector size="4" baseType="variant">
      <vt:variant>
        <vt:lpstr>主题</vt:lpstr>
      </vt:variant>
      <vt:variant>
        <vt:i4>1</vt:i4>
      </vt:variant>
      <vt:variant>
        <vt:lpstr>幻灯片标题</vt:lpstr>
      </vt:variant>
      <vt:variant>
        <vt:i4>83</vt:i4>
      </vt:variant>
    </vt:vector>
  </HeadingPairs>
  <TitlesOfParts>
    <vt:vector size="84" baseType="lpstr">
      <vt:lpstr>Office 主题</vt:lpstr>
      <vt:lpstr>Securing Systems by Threat Mitigation and Adaptive Live Patching</vt:lpstr>
      <vt:lpstr>Outline</vt:lpstr>
      <vt:lpstr>Hack your PC physically</vt:lpstr>
      <vt:lpstr>PowerPoint 演示文稿</vt:lpstr>
      <vt:lpstr>Has a Bitcoin wallet inside</vt:lpstr>
      <vt:lpstr>Cold Boot Attack</vt:lpstr>
      <vt:lpstr>Cold Boot Attack</vt:lpstr>
      <vt:lpstr>Cold Boot Attack</vt:lpstr>
      <vt:lpstr>PowerPoint 演示文稿</vt:lpstr>
      <vt:lpstr>Protect your PC technically</vt:lpstr>
      <vt:lpstr>Cold Boot Attack – Protection</vt:lpstr>
      <vt:lpstr>Our Solution – EncExec</vt:lpstr>
      <vt:lpstr>EncExec – Overview</vt:lpstr>
      <vt:lpstr>EncExec – Overview</vt:lpstr>
      <vt:lpstr>Design: Key Techniques</vt:lpstr>
      <vt:lpstr>CPU Cache </vt:lpstr>
      <vt:lpstr>CPU Cache </vt:lpstr>
      <vt:lpstr>Design: Spatial Cache Reservation</vt:lpstr>
      <vt:lpstr>Design: Spatial Cache Reservation</vt:lpstr>
      <vt:lpstr>Design: Spatial Cache Reservation</vt:lpstr>
      <vt:lpstr>Design: Spatial Cache Reservation</vt:lpstr>
      <vt:lpstr>Design: Secure In-Cache Execution</vt:lpstr>
      <vt:lpstr>Design: Secure In-Cache Execution</vt:lpstr>
      <vt:lpstr>Performance Evaluation</vt:lpstr>
      <vt:lpstr>Performance Evaluation</vt:lpstr>
      <vt:lpstr>Hack Protect your phone</vt:lpstr>
      <vt:lpstr>Problem</vt:lpstr>
      <vt:lpstr>Problem</vt:lpstr>
      <vt:lpstr>PowerPoint 演示文稿</vt:lpstr>
      <vt:lpstr>PowerPoint 演示文稿</vt:lpstr>
      <vt:lpstr>PowerPoint 演示文稿</vt:lpstr>
      <vt:lpstr>Exploits made public but not reported</vt:lpstr>
      <vt:lpstr>Exploits disclosed but not timely patched</vt:lpstr>
      <vt:lpstr>Exploits patched but delayed by carriers</vt:lpstr>
      <vt:lpstr>Monthly disclosed number of Android kernel vulnerabilities</vt:lpstr>
      <vt:lpstr>PoC exploits are publicly disclosed</vt:lpstr>
      <vt:lpstr>PowerPoint 演示文稿</vt:lpstr>
      <vt:lpstr>PowerPoint 演示文稿</vt:lpstr>
      <vt:lpstr>PowerPoint 演示文稿</vt:lpstr>
      <vt:lpstr>Let’s Start from the Kernel</vt:lpstr>
      <vt:lpstr>Let’s Start from the Kernel</vt:lpstr>
      <vt:lpstr>Let’s Start from the Kernel</vt:lpstr>
      <vt:lpstr>Challenges</vt:lpstr>
      <vt:lpstr>Challenges</vt:lpstr>
      <vt:lpstr>Solution</vt:lpstr>
      <vt:lpstr>Feasibility Study: Dataset</vt:lpstr>
      <vt:lpstr>Feasibility Study: Observations</vt:lpstr>
      <vt:lpstr>Feasibility Study: Observations</vt:lpstr>
      <vt:lpstr>Overall Approach: Input Validation</vt:lpstr>
      <vt:lpstr>KARMA</vt:lpstr>
      <vt:lpstr>KARMA Design: Safety</vt:lpstr>
      <vt:lpstr>KARMA Patch Example</vt:lpstr>
      <vt:lpstr>KARMA Patch Example</vt:lpstr>
      <vt:lpstr>KARMA API</vt:lpstr>
      <vt:lpstr>KARMA API</vt:lpstr>
      <vt:lpstr>KARMA Architecture</vt:lpstr>
      <vt:lpstr>Offline Patch Adaptation</vt:lpstr>
      <vt:lpstr>Offline Patch Adaptation</vt:lpstr>
      <vt:lpstr>Vulnerable Function Identification Example CVE-2015-3636  (PingPong Root)</vt:lpstr>
      <vt:lpstr>Semantic Matching</vt:lpstr>
      <vt:lpstr>Semantic Matching</vt:lpstr>
      <vt:lpstr>Semantic Matching</vt:lpstr>
      <vt:lpstr>Online Patch Application</vt:lpstr>
      <vt:lpstr>Prototype Implementation</vt:lpstr>
      <vt:lpstr>Evaluation: Applicability </vt:lpstr>
      <vt:lpstr>Evaluation: Adaptability</vt:lpstr>
      <vt:lpstr>Evaluation: Adaptability</vt:lpstr>
      <vt:lpstr>Evaluation: Adaptability</vt:lpstr>
      <vt:lpstr>Evaluation: Adaptability</vt:lpstr>
      <vt:lpstr>Evaluation: Performance</vt:lpstr>
      <vt:lpstr>Hack your server remotely</vt:lpstr>
      <vt:lpstr>PowerPoint 演示文稿</vt:lpstr>
      <vt:lpstr>Attack Example: Stack Overflow</vt:lpstr>
      <vt:lpstr>Typical Attack Procedure to Take Over the Whole System</vt:lpstr>
      <vt:lpstr>Data Execution Prevention (DEP)</vt:lpstr>
      <vt:lpstr>Code Reuse Attack</vt:lpstr>
      <vt:lpstr>Protect your server magically</vt:lpstr>
      <vt:lpstr>Code Reuse Attack</vt:lpstr>
      <vt:lpstr>Remix: On-demand Live Randomization</vt:lpstr>
      <vt:lpstr>Win cash decently</vt:lpstr>
      <vt:lpstr>PowerPoint 演示文稿</vt:lpstr>
      <vt:lpstr>References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cy</cp:lastModifiedBy>
  <cp:revision>1215</cp:revision>
  <dcterms:created xsi:type="dcterms:W3CDTF">2017-07-18T06:13:21Z</dcterms:created>
  <dcterms:modified xsi:type="dcterms:W3CDTF">2017-11-14T16:12:02Z</dcterms:modified>
</cp:coreProperties>
</file>