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7"/>
  </p:notesMasterIdLst>
  <p:sldIdLst>
    <p:sldId id="256" r:id="rId2"/>
    <p:sldId id="390" r:id="rId3"/>
    <p:sldId id="392" r:id="rId4"/>
    <p:sldId id="391" r:id="rId5"/>
    <p:sldId id="375" r:id="rId6"/>
    <p:sldId id="357" r:id="rId7"/>
    <p:sldId id="312" r:id="rId8"/>
    <p:sldId id="397" r:id="rId9"/>
    <p:sldId id="358" r:id="rId10"/>
    <p:sldId id="326" r:id="rId11"/>
    <p:sldId id="337" r:id="rId12"/>
    <p:sldId id="394" r:id="rId13"/>
    <p:sldId id="275" r:id="rId14"/>
    <p:sldId id="272" r:id="rId15"/>
    <p:sldId id="276" r:id="rId16"/>
    <p:sldId id="278" r:id="rId17"/>
    <p:sldId id="338" r:id="rId18"/>
    <p:sldId id="339" r:id="rId19"/>
    <p:sldId id="381" r:id="rId20"/>
    <p:sldId id="382" r:id="rId21"/>
    <p:sldId id="301" r:id="rId22"/>
    <p:sldId id="395" r:id="rId23"/>
    <p:sldId id="396" r:id="rId24"/>
    <p:sldId id="284" r:id="rId25"/>
    <p:sldId id="285" r:id="rId26"/>
    <p:sldId id="308" r:id="rId27"/>
    <p:sldId id="402" r:id="rId28"/>
    <p:sldId id="403" r:id="rId29"/>
    <p:sldId id="404" r:id="rId30"/>
    <p:sldId id="405" r:id="rId31"/>
    <p:sldId id="399" r:id="rId32"/>
    <p:sldId id="351" r:id="rId33"/>
    <p:sldId id="287" r:id="rId34"/>
    <p:sldId id="341" r:id="rId35"/>
    <p:sldId id="294" r:id="rId36"/>
    <p:sldId id="297" r:id="rId37"/>
    <p:sldId id="295" r:id="rId38"/>
    <p:sldId id="296" r:id="rId39"/>
    <p:sldId id="290" r:id="rId40"/>
    <p:sldId id="291" r:id="rId41"/>
    <p:sldId id="387" r:id="rId42"/>
    <p:sldId id="292" r:id="rId43"/>
    <p:sldId id="367" r:id="rId44"/>
    <p:sldId id="398" r:id="rId45"/>
    <p:sldId id="378" r:id="rId46"/>
    <p:sldId id="379" r:id="rId47"/>
    <p:sldId id="384" r:id="rId48"/>
    <p:sldId id="386" r:id="rId49"/>
    <p:sldId id="361" r:id="rId50"/>
    <p:sldId id="362" r:id="rId51"/>
    <p:sldId id="363" r:id="rId52"/>
    <p:sldId id="364" r:id="rId53"/>
    <p:sldId id="365" r:id="rId54"/>
    <p:sldId id="366" r:id="rId55"/>
    <p:sldId id="407" r:id="rId5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333FF"/>
    <a:srgbClr val="0099FF"/>
    <a:srgbClr val="3366FF"/>
    <a:srgbClr val="33CCFF"/>
    <a:srgbClr val="0000FF"/>
    <a:srgbClr val="7F7F7F"/>
    <a:srgbClr val="717171"/>
    <a:srgbClr val="7D7D7D"/>
    <a:srgbClr val="868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1590" autoAdjust="0"/>
  </p:normalViewPr>
  <p:slideViewPr>
    <p:cSldViewPr>
      <p:cViewPr>
        <p:scale>
          <a:sx n="150" d="100"/>
          <a:sy n="150" d="100"/>
        </p:scale>
        <p:origin x="-666" y="-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264" y="15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28709-95FF-4922-BF63-5D579C1850AA}" type="datetimeFigureOut">
              <a:rPr lang="zh-CN" altLang="en-US" smtClean="0"/>
              <a:t>2017/10/9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8A103-BD95-4901-A3A0-25E693BAFC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6971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A103-BD95-4901-A3A0-25E693BAFCC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567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A103-BD95-4901-A3A0-25E693BAFCC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487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A103-BD95-4901-A3A0-25E693BAFCC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191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A103-BD95-4901-A3A0-25E693BAFCC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7495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A103-BD95-4901-A3A0-25E693BAFCC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869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A103-BD95-4901-A3A0-25E693BAFCC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7429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A103-BD95-4901-A3A0-25E693BAFCC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886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A103-BD95-4901-A3A0-25E693BAFCC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504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A103-BD95-4901-A3A0-25E693BAFCC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544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A103-BD95-4901-A3A0-25E693BAFCC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5897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A103-BD95-4901-A3A0-25E693BAFCC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516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A103-BD95-4901-A3A0-25E693BAFCC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7801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A103-BD95-4901-A3A0-25E693BAFCC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67103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A103-BD95-4901-A3A0-25E693BAFCC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6529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A103-BD95-4901-A3A0-25E693BAFCC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1052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A103-BD95-4901-A3A0-25E693BAFCC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2788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A103-BD95-4901-A3A0-25E693BAFCC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0802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A103-BD95-4901-A3A0-25E693BAFCC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6122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A103-BD95-4901-A3A0-25E693BAFCC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5569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A103-BD95-4901-A3A0-25E693BAFCC1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5569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A103-BD95-4901-A3A0-25E693BAFCC1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5569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A103-BD95-4901-A3A0-25E693BAFCC1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556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A103-BD95-4901-A3A0-25E693BAFCC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7801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A103-BD95-4901-A3A0-25E693BAFCC1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5569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A103-BD95-4901-A3A0-25E693BAFCC1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6122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A103-BD95-4901-A3A0-25E693BAFCC1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8887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A103-BD95-4901-A3A0-25E693BAFCC1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7404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A103-BD95-4901-A3A0-25E693BAFCC1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9051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A103-BD95-4901-A3A0-25E693BAFCC1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8948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A103-BD95-4901-A3A0-25E693BAFCC1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3988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A103-BD95-4901-A3A0-25E693BAFCC1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06040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A103-BD95-4901-A3A0-25E693BAFCC1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1364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A103-BD95-4901-A3A0-25E693BAFCC1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59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A103-BD95-4901-A3A0-25E693BAFCC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7801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A103-BD95-4901-A3A0-25E693BAFCC1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592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A103-BD95-4901-A3A0-25E693BAFCC1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0862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A103-BD95-4901-A3A0-25E693BAFCC1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9015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A103-BD95-4901-A3A0-25E693BAFCC1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0073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A103-BD95-4901-A3A0-25E693BAFCC1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2159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A103-BD95-4901-A3A0-25E693BAFCC1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0048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A103-BD95-4901-A3A0-25E693BAFCC1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321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A103-BD95-4901-A3A0-25E693BAFCC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590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A103-BD95-4901-A3A0-25E693BAFCC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436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A103-BD95-4901-A3A0-25E693BAFCC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435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A103-BD95-4901-A3A0-25E693BAFCC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146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A103-BD95-4901-A3A0-25E693BAFCC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148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C992-F4C7-4AA4-9168-70333AF72A2E}" type="datetime1">
              <a:rPr lang="zh-CN" altLang="en-US" smtClean="0"/>
              <a:t>2017/10/9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D695-64AF-4C67-848E-0B92297E58E6}" type="datetime1">
              <a:rPr lang="zh-CN" altLang="en-US" smtClean="0"/>
              <a:t>2017/10/9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BEC7-E777-4A4E-9439-B3B357E1BCFF}" type="datetime1">
              <a:rPr lang="zh-CN" altLang="en-US" smtClean="0"/>
              <a:t>2017/10/9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648072"/>
          </a:xfrm>
        </p:spPr>
        <p:txBody>
          <a:bodyPr>
            <a:normAutofit/>
          </a:bodyPr>
          <a:lstStyle>
            <a:lvl1pPr algn="ctr">
              <a:defRPr sz="3200" b="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53504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FF0A-0C0A-4564-AC55-A1F58D5AAF85}" type="datetime1">
              <a:rPr lang="zh-CN" altLang="en-US" smtClean="0"/>
              <a:t>2017/10/9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0" y="915566"/>
            <a:ext cx="91440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C2B9-B46F-4F2A-B6EC-A22C959A348E}" type="datetime1">
              <a:rPr lang="zh-CN" altLang="en-US" smtClean="0"/>
              <a:t>2017/10/9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7522E-0DB7-496E-B58E-21F1B943419E}" type="datetime1">
              <a:rPr lang="zh-CN" altLang="en-US" smtClean="0"/>
              <a:t>2017/10/9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C00-AF53-4692-80FC-EF1496CD87DE}" type="datetime1">
              <a:rPr lang="zh-CN" altLang="en-US" smtClean="0"/>
              <a:t>2017/10/9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F9833-AABB-4D8F-9079-2821C1FFB1E4}" type="datetime1">
              <a:rPr lang="zh-CN" altLang="en-US" smtClean="0"/>
              <a:t>2017/10/9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8FE4-6DC7-4723-8AFA-A00630D49BC5}" type="datetime1">
              <a:rPr lang="zh-CN" altLang="en-US" smtClean="0"/>
              <a:t>2017/10/9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7D0F-3A48-46F6-9746-2599F361F3B7}" type="datetime1">
              <a:rPr lang="zh-CN" altLang="en-US" smtClean="0"/>
              <a:t>2017/10/9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0714-2452-4409-9D5D-E514A7352C73}" type="datetime1">
              <a:rPr lang="zh-CN" altLang="en-US" smtClean="0"/>
              <a:t>2017/10/9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52BAB-F372-4954-93FA-15D8EB02FC41}" type="datetime1">
              <a:rPr lang="zh-CN" altLang="en-US" smtClean="0"/>
              <a:t>2017/10/9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yuechen.me/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2.cs.fsu.edu/~ychen/paper/downgradeTZ.pdf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2.cs.fsu.edu/~ychen/paper/EncExec_slides.pdf" TargetMode="External"/><Relationship Id="rId2" Type="http://schemas.openxmlformats.org/officeDocument/2006/relationships/hyperlink" Target="http://ww2.cs.fsu.edu/~ychen/paper/ravel_slide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2.cs.fsu.edu/~ychen/paper/Remix_slides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l="22000" t="4000" r="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1102519"/>
          </a:xfrm>
        </p:spPr>
        <p:txBody>
          <a:bodyPr>
            <a:normAutofit/>
          </a:bodyPr>
          <a:lstStyle/>
          <a:p>
            <a:r>
              <a:rPr lang="en-US" altLang="zh-CN" sz="3600" b="1" dirty="0"/>
              <a:t>Adaptive Android Kernel Live Patching</a:t>
            </a:r>
            <a:endParaRPr lang="zh-CN" altLang="en-US" sz="3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99592" y="2571750"/>
            <a:ext cx="7344816" cy="1059433"/>
          </a:xfrm>
        </p:spPr>
        <p:txBody>
          <a:bodyPr>
            <a:normAutofit/>
          </a:bodyPr>
          <a:lstStyle/>
          <a:p>
            <a:r>
              <a:rPr lang="en-US" altLang="zh-CN" sz="1800" b="1" dirty="0">
                <a:solidFill>
                  <a:schemeClr val="tx1"/>
                </a:solidFill>
              </a:rPr>
              <a:t>Yue </a:t>
            </a:r>
            <a:r>
              <a:rPr lang="en-US" altLang="zh-CN" sz="1800" b="1" dirty="0" smtClean="0">
                <a:solidFill>
                  <a:schemeClr val="tx1"/>
                </a:solidFill>
              </a:rPr>
              <a:t>Chen</a:t>
            </a:r>
            <a:r>
              <a:rPr lang="en-US" altLang="zh-CN" sz="1800" b="1" baseline="30000" dirty="0" smtClean="0">
                <a:solidFill>
                  <a:schemeClr val="tx1"/>
                </a:solidFill>
              </a:rPr>
              <a:t>1</a:t>
            </a:r>
            <a:r>
              <a:rPr lang="en-US" altLang="zh-CN" sz="1800" dirty="0" smtClean="0">
                <a:solidFill>
                  <a:schemeClr val="tx1"/>
                </a:solidFill>
              </a:rPr>
              <a:t>, </a:t>
            </a:r>
            <a:r>
              <a:rPr lang="en-US" altLang="zh-CN" sz="1800" dirty="0">
                <a:solidFill>
                  <a:schemeClr val="tx1"/>
                </a:solidFill>
              </a:rPr>
              <a:t>Yulong </a:t>
            </a:r>
            <a:r>
              <a:rPr lang="en-US" altLang="zh-CN" sz="1800" dirty="0" smtClean="0">
                <a:solidFill>
                  <a:schemeClr val="tx1"/>
                </a:solidFill>
              </a:rPr>
              <a:t>Zhang</a:t>
            </a:r>
            <a:r>
              <a:rPr lang="en-US" altLang="zh-CN" sz="1800" b="1" baseline="30000" dirty="0" smtClean="0">
                <a:solidFill>
                  <a:schemeClr val="tx1"/>
                </a:solidFill>
              </a:rPr>
              <a:t>2</a:t>
            </a:r>
            <a:r>
              <a:rPr lang="en-US" altLang="zh-CN" sz="1800" dirty="0" smtClean="0">
                <a:solidFill>
                  <a:schemeClr val="tx1"/>
                </a:solidFill>
              </a:rPr>
              <a:t>, </a:t>
            </a:r>
            <a:r>
              <a:rPr lang="en-US" altLang="zh-CN" sz="1800" dirty="0" err="1">
                <a:solidFill>
                  <a:schemeClr val="tx1"/>
                </a:solidFill>
              </a:rPr>
              <a:t>Zhi</a:t>
            </a:r>
            <a:r>
              <a:rPr lang="en-US" altLang="zh-CN" sz="1800" dirty="0">
                <a:solidFill>
                  <a:schemeClr val="tx1"/>
                </a:solidFill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</a:rPr>
              <a:t>Wang</a:t>
            </a:r>
            <a:r>
              <a:rPr lang="en-US" altLang="zh-CN" sz="1800" b="1" baseline="30000" dirty="0">
                <a:solidFill>
                  <a:schemeClr val="tx1"/>
                </a:solidFill>
              </a:rPr>
              <a:t>1</a:t>
            </a:r>
            <a:r>
              <a:rPr lang="en-US" altLang="zh-CN" sz="1800" dirty="0" smtClean="0">
                <a:solidFill>
                  <a:schemeClr val="tx1"/>
                </a:solidFill>
              </a:rPr>
              <a:t>, </a:t>
            </a:r>
            <a:r>
              <a:rPr lang="en-US" altLang="zh-CN" sz="1800" dirty="0" err="1">
                <a:solidFill>
                  <a:schemeClr val="tx1"/>
                </a:solidFill>
              </a:rPr>
              <a:t>Liangzhao</a:t>
            </a:r>
            <a:r>
              <a:rPr lang="en-US" altLang="zh-CN" sz="1800" dirty="0">
                <a:solidFill>
                  <a:schemeClr val="tx1"/>
                </a:solidFill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</a:rPr>
              <a:t>Xia</a:t>
            </a:r>
            <a:r>
              <a:rPr lang="en-US" altLang="zh-CN" sz="1800" b="1" baseline="30000" dirty="0">
                <a:solidFill>
                  <a:schemeClr val="tx1"/>
                </a:solidFill>
              </a:rPr>
              <a:t>2</a:t>
            </a:r>
            <a:r>
              <a:rPr lang="en-US" altLang="zh-CN" sz="1800" dirty="0" smtClean="0">
                <a:solidFill>
                  <a:schemeClr val="tx1"/>
                </a:solidFill>
              </a:rPr>
              <a:t>, </a:t>
            </a:r>
            <a:r>
              <a:rPr lang="en-US" altLang="zh-CN" sz="1800" dirty="0" err="1">
                <a:solidFill>
                  <a:schemeClr val="tx1"/>
                </a:solidFill>
              </a:rPr>
              <a:t>Chenfu</a:t>
            </a:r>
            <a:r>
              <a:rPr lang="en-US" altLang="zh-CN" sz="1800" dirty="0">
                <a:solidFill>
                  <a:schemeClr val="tx1"/>
                </a:solidFill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</a:rPr>
              <a:t>Bao</a:t>
            </a:r>
            <a:r>
              <a:rPr lang="en-US" altLang="zh-CN" sz="1800" b="1" baseline="30000" dirty="0">
                <a:solidFill>
                  <a:schemeClr val="tx1"/>
                </a:solidFill>
              </a:rPr>
              <a:t>2</a:t>
            </a:r>
            <a:r>
              <a:rPr lang="en-US" altLang="zh-CN" sz="1800" dirty="0" smtClean="0">
                <a:solidFill>
                  <a:schemeClr val="tx1"/>
                </a:solidFill>
              </a:rPr>
              <a:t>, </a:t>
            </a:r>
            <a:r>
              <a:rPr lang="en-US" altLang="zh-CN" sz="1800" dirty="0">
                <a:solidFill>
                  <a:schemeClr val="tx1"/>
                </a:solidFill>
              </a:rPr>
              <a:t>Tao </a:t>
            </a:r>
            <a:r>
              <a:rPr lang="en-US" altLang="zh-CN" sz="1800" dirty="0" smtClean="0">
                <a:solidFill>
                  <a:schemeClr val="tx1"/>
                </a:solidFill>
              </a:rPr>
              <a:t>Wei</a:t>
            </a:r>
            <a:r>
              <a:rPr lang="en-US" altLang="zh-CN" sz="1800" b="1" baseline="30000" dirty="0">
                <a:solidFill>
                  <a:schemeClr val="tx1"/>
                </a:solidFill>
              </a:rPr>
              <a:t>2</a:t>
            </a:r>
            <a:endParaRPr lang="en-US" altLang="zh-CN" sz="1800" dirty="0" smtClean="0">
              <a:solidFill>
                <a:schemeClr val="tx1"/>
              </a:solidFill>
            </a:endParaRPr>
          </a:p>
          <a:p>
            <a:r>
              <a:rPr lang="en-US" altLang="zh-CN" sz="1800" dirty="0" smtClean="0">
                <a:solidFill>
                  <a:schemeClr val="tx1"/>
                </a:solidFill>
              </a:rPr>
              <a:t>Florida State University</a:t>
            </a:r>
            <a:r>
              <a:rPr lang="en-US" altLang="zh-CN" sz="1800" b="1" baseline="30000" dirty="0" smtClean="0">
                <a:solidFill>
                  <a:schemeClr val="tx1"/>
                </a:solidFill>
              </a:rPr>
              <a:t>1</a:t>
            </a:r>
            <a:endParaRPr lang="en-US" altLang="zh-CN" sz="1800" dirty="0" smtClean="0">
              <a:solidFill>
                <a:schemeClr val="tx1"/>
              </a:solidFill>
            </a:endParaRPr>
          </a:p>
          <a:p>
            <a:r>
              <a:rPr lang="en-US" altLang="zh-CN" sz="1800" dirty="0" smtClean="0">
                <a:solidFill>
                  <a:schemeClr val="tx1"/>
                </a:solidFill>
              </a:rPr>
              <a:t>Baidu X-Lab</a:t>
            </a:r>
            <a:r>
              <a:rPr lang="en-US" altLang="zh-CN" sz="1800" b="1" baseline="30000" dirty="0">
                <a:solidFill>
                  <a:schemeClr val="tx1"/>
                </a:solidFill>
              </a:rPr>
              <a:t>2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CY\Desktop\baid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586" y="148106"/>
            <a:ext cx="189391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nicomm.fsu.edu/_/img/fsu-seals/3d/fsu-seal-3d-300x16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056" y="0"/>
            <a:ext cx="2175736" cy="116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52055" y="123478"/>
            <a:ext cx="2639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 smtClean="0"/>
              <a:t>USENIX Security Symposium 2017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2145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Feasibility Study: Dataset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Studied </a:t>
            </a:r>
            <a:r>
              <a:rPr lang="en-US" altLang="zh-CN" b="1" dirty="0" smtClean="0">
                <a:solidFill>
                  <a:srgbClr val="0000FF"/>
                </a:solidFill>
              </a:rPr>
              <a:t>1139</a:t>
            </a:r>
            <a:r>
              <a:rPr lang="en-US" altLang="zh-CN" dirty="0" smtClean="0"/>
              <a:t> Android kernels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610037" y="2024532"/>
            <a:ext cx="7923926" cy="1563346"/>
            <a:chOff x="720474" y="2024532"/>
            <a:chExt cx="7923926" cy="1563346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0474" y="2060674"/>
              <a:ext cx="2855038" cy="1513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79912" y="2024532"/>
              <a:ext cx="4864488" cy="1563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5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Most kernel functions are </a:t>
            </a:r>
            <a:r>
              <a:rPr lang="en-US" altLang="zh-CN" b="1" dirty="0">
                <a:solidFill>
                  <a:srgbClr val="0000FF"/>
                </a:solidFill>
              </a:rPr>
              <a:t>stable</a:t>
            </a:r>
            <a:r>
              <a:rPr lang="en-US" altLang="zh-CN" dirty="0"/>
              <a:t> across devices and Android </a:t>
            </a:r>
            <a:r>
              <a:rPr lang="en-US" altLang="zh-CN" dirty="0" smtClean="0"/>
              <a:t>releases</a:t>
            </a:r>
          </a:p>
          <a:p>
            <a:r>
              <a:rPr lang="en-US" altLang="zh-CN" dirty="0" smtClean="0"/>
              <a:t>Most vulnerabilities triggered </a:t>
            </a:r>
            <a:r>
              <a:rPr lang="en-US" altLang="zh-CN" dirty="0"/>
              <a:t>by </a:t>
            </a:r>
            <a:r>
              <a:rPr lang="en-US" altLang="zh-CN" b="1" dirty="0">
                <a:solidFill>
                  <a:srgbClr val="0000FF"/>
                </a:solidFill>
              </a:rPr>
              <a:t>malicious </a:t>
            </a:r>
            <a:r>
              <a:rPr lang="en-US" altLang="zh-CN" b="1" dirty="0" smtClean="0">
                <a:solidFill>
                  <a:srgbClr val="0000FF"/>
                </a:solidFill>
              </a:rPr>
              <a:t>inputs</a:t>
            </a:r>
            <a:endParaRPr lang="en-US" altLang="zh-CN" dirty="0" smtClean="0"/>
          </a:p>
          <a:p>
            <a:endParaRPr lang="en-US" altLang="zh-CN" sz="200" dirty="0" smtClean="0"/>
          </a:p>
          <a:p>
            <a:r>
              <a:rPr lang="en-US" altLang="zh-CN" dirty="0" smtClean="0"/>
              <a:t>Many functions </a:t>
            </a:r>
            <a:r>
              <a:rPr lang="en-US" altLang="zh-CN" dirty="0"/>
              <a:t>return </a:t>
            </a:r>
            <a:r>
              <a:rPr lang="en-US" altLang="zh-CN" b="1" dirty="0">
                <a:solidFill>
                  <a:srgbClr val="0000FF"/>
                </a:solidFill>
              </a:rPr>
              <a:t>error </a:t>
            </a:r>
            <a:r>
              <a:rPr lang="en-US" altLang="zh-CN" b="1" dirty="0" smtClean="0">
                <a:solidFill>
                  <a:srgbClr val="0000FF"/>
                </a:solidFill>
              </a:rPr>
              <a:t>codes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Return a pointer </a:t>
            </a:r>
            <a:r>
              <a:rPr lang="en-US" altLang="zh-CN" sz="1600" dirty="0" smtClean="0">
                <a:sym typeface="Wingdings"/>
              </a:rPr>
              <a:t> </a:t>
            </a:r>
            <a:r>
              <a:rPr lang="en-US" altLang="zh-CN" dirty="0" smtClean="0"/>
              <a:t>ERR_PTR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Feasibility </a:t>
            </a:r>
            <a:r>
              <a:rPr lang="en-US" altLang="zh-CN" dirty="0" smtClean="0"/>
              <a:t>Study: Observations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709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Most kernel functions are </a:t>
            </a:r>
            <a:r>
              <a:rPr lang="en-US" altLang="zh-CN" b="1" dirty="0">
                <a:solidFill>
                  <a:srgbClr val="0000FF"/>
                </a:solidFill>
              </a:rPr>
              <a:t>stable</a:t>
            </a:r>
            <a:r>
              <a:rPr lang="en-US" altLang="zh-CN" dirty="0"/>
              <a:t> across devices and Android </a:t>
            </a:r>
            <a:r>
              <a:rPr lang="en-US" altLang="zh-CN" dirty="0" smtClean="0"/>
              <a:t>releases</a:t>
            </a:r>
          </a:p>
          <a:p>
            <a:r>
              <a:rPr lang="en-US" altLang="zh-CN" dirty="0" smtClean="0"/>
              <a:t>Most vulnerabilities triggered </a:t>
            </a:r>
            <a:r>
              <a:rPr lang="en-US" altLang="zh-CN" dirty="0"/>
              <a:t>by </a:t>
            </a:r>
            <a:r>
              <a:rPr lang="en-US" altLang="zh-CN" b="1" dirty="0">
                <a:solidFill>
                  <a:srgbClr val="0000FF"/>
                </a:solidFill>
              </a:rPr>
              <a:t>malicious </a:t>
            </a:r>
            <a:r>
              <a:rPr lang="en-US" altLang="zh-CN" b="1" dirty="0" smtClean="0">
                <a:solidFill>
                  <a:srgbClr val="0000FF"/>
                </a:solidFill>
              </a:rPr>
              <a:t>inputs</a:t>
            </a:r>
            <a:endParaRPr lang="en-US" altLang="zh-CN" dirty="0" smtClean="0"/>
          </a:p>
          <a:p>
            <a:endParaRPr lang="en-US" altLang="zh-CN" sz="200" dirty="0" smtClean="0"/>
          </a:p>
          <a:p>
            <a:r>
              <a:rPr lang="en-US" altLang="zh-CN" dirty="0" smtClean="0"/>
              <a:t>Many functions </a:t>
            </a:r>
            <a:r>
              <a:rPr lang="en-US" altLang="zh-CN" dirty="0"/>
              <a:t>return </a:t>
            </a:r>
            <a:r>
              <a:rPr lang="en-US" altLang="zh-CN" b="1" dirty="0">
                <a:solidFill>
                  <a:srgbClr val="0000FF"/>
                </a:solidFill>
              </a:rPr>
              <a:t>error </a:t>
            </a:r>
            <a:r>
              <a:rPr lang="en-US" altLang="zh-CN" b="1" dirty="0" smtClean="0">
                <a:solidFill>
                  <a:srgbClr val="0000FF"/>
                </a:solidFill>
              </a:rPr>
              <a:t>codes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Return a pointer </a:t>
            </a:r>
            <a:r>
              <a:rPr lang="en-US" altLang="zh-CN" sz="1600" dirty="0" smtClean="0">
                <a:sym typeface="Wingdings"/>
              </a:rPr>
              <a:t> </a:t>
            </a:r>
            <a:r>
              <a:rPr lang="en-US" altLang="zh-CN" dirty="0" smtClean="0"/>
              <a:t>ERR_PTR</a:t>
            </a:r>
            <a:endParaRPr lang="zh-CN" altLang="en-US" dirty="0"/>
          </a:p>
        </p:txBody>
      </p:sp>
      <p:grpSp>
        <p:nvGrpSpPr>
          <p:cNvPr id="30" name="组合 29"/>
          <p:cNvGrpSpPr/>
          <p:nvPr/>
        </p:nvGrpSpPr>
        <p:grpSpPr>
          <a:xfrm>
            <a:off x="3281027" y="2368292"/>
            <a:ext cx="2336987" cy="2144628"/>
            <a:chOff x="3281027" y="2368292"/>
            <a:chExt cx="2336987" cy="2144628"/>
          </a:xfrm>
        </p:grpSpPr>
        <p:sp>
          <p:nvSpPr>
            <p:cNvPr id="9" name="矩形 8"/>
            <p:cNvSpPr/>
            <p:nvPr/>
          </p:nvSpPr>
          <p:spPr>
            <a:xfrm>
              <a:off x="3688266" y="2368292"/>
              <a:ext cx="1522510" cy="432048"/>
            </a:xfrm>
            <a:prstGeom prst="rect">
              <a:avLst/>
            </a:prstGeom>
            <a:solidFill>
              <a:schemeClr val="accent2">
                <a:alpha val="2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cxnSp>
          <p:nvCxnSpPr>
            <p:cNvPr id="10" name="直接箭头连接符 9"/>
            <p:cNvCxnSpPr>
              <a:stCxn id="9" idx="2"/>
              <a:endCxn id="11" idx="0"/>
            </p:cNvCxnSpPr>
            <p:nvPr/>
          </p:nvCxnSpPr>
          <p:spPr>
            <a:xfrm>
              <a:off x="4449521" y="2800340"/>
              <a:ext cx="0" cy="135558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3281027" y="4155926"/>
              <a:ext cx="2336987" cy="35699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/>
                <a:t>Gracefully return</a:t>
              </a:r>
              <a:endParaRPr lang="zh-CN" altLang="en-US" sz="2400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Feasibility </a:t>
            </a:r>
            <a:r>
              <a:rPr lang="en-US" altLang="zh-CN" dirty="0" smtClean="0"/>
              <a:t>Study: Observations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9</a:t>
            </a:r>
            <a:endParaRPr lang="zh-CN" altLang="en-US" dirty="0"/>
          </a:p>
        </p:txBody>
      </p:sp>
      <p:grpSp>
        <p:nvGrpSpPr>
          <p:cNvPr id="29" name="组合 28"/>
          <p:cNvGrpSpPr/>
          <p:nvPr/>
        </p:nvGrpSpPr>
        <p:grpSpPr>
          <a:xfrm>
            <a:off x="4932040" y="1877522"/>
            <a:ext cx="2160240" cy="1915318"/>
            <a:chOff x="4990087" y="1877522"/>
            <a:chExt cx="2160240" cy="1915318"/>
          </a:xfrm>
        </p:grpSpPr>
        <p:sp>
          <p:nvSpPr>
            <p:cNvPr id="5" name="矩形 4"/>
            <p:cNvSpPr/>
            <p:nvPr/>
          </p:nvSpPr>
          <p:spPr>
            <a:xfrm>
              <a:off x="4990087" y="1877522"/>
              <a:ext cx="2160240" cy="432048"/>
            </a:xfrm>
            <a:prstGeom prst="rect">
              <a:avLst/>
            </a:prstGeom>
            <a:solidFill>
              <a:schemeClr val="accent2">
                <a:alpha val="2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cxnSp>
          <p:nvCxnSpPr>
            <p:cNvPr id="7" name="直接箭头连接符 6"/>
            <p:cNvCxnSpPr>
              <a:stCxn id="5" idx="2"/>
              <a:endCxn id="8" idx="0"/>
            </p:cNvCxnSpPr>
            <p:nvPr/>
          </p:nvCxnSpPr>
          <p:spPr>
            <a:xfrm flipH="1">
              <a:off x="6070203" y="2309570"/>
              <a:ext cx="4" cy="112627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矩形 7"/>
            <p:cNvSpPr/>
            <p:nvPr/>
          </p:nvSpPr>
          <p:spPr>
            <a:xfrm>
              <a:off x="5268823" y="3435846"/>
              <a:ext cx="1602759" cy="35699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/>
                <a:t>Filter them</a:t>
              </a:r>
              <a:endParaRPr lang="zh-CN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7502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Overall Approach: Input Validation</a:t>
            </a:r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134" y="1059582"/>
            <a:ext cx="6170218" cy="327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213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KARMA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535041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 smtClean="0">
                <a:solidFill>
                  <a:srgbClr val="0000FF"/>
                </a:solidFill>
              </a:rPr>
              <a:t>KARMA</a:t>
            </a:r>
            <a:r>
              <a:rPr lang="en-US" altLang="zh-CN" dirty="0"/>
              <a:t>: </a:t>
            </a:r>
            <a:r>
              <a:rPr lang="en-US" altLang="zh-CN" b="1" dirty="0">
                <a:solidFill>
                  <a:srgbClr val="0000FF"/>
                </a:solidFill>
              </a:rPr>
              <a:t>K</a:t>
            </a:r>
            <a:r>
              <a:rPr lang="en-US" altLang="zh-CN" dirty="0"/>
              <a:t>ernel </a:t>
            </a:r>
            <a:r>
              <a:rPr lang="en-US" altLang="zh-CN" b="1" dirty="0">
                <a:solidFill>
                  <a:srgbClr val="0000FF"/>
                </a:solidFill>
              </a:rPr>
              <a:t>A</a:t>
            </a:r>
            <a:r>
              <a:rPr lang="en-US" altLang="zh-CN" dirty="0"/>
              <a:t>daptive </a:t>
            </a:r>
            <a:r>
              <a:rPr lang="en-US" altLang="zh-CN" b="1" dirty="0">
                <a:solidFill>
                  <a:srgbClr val="0000FF"/>
                </a:solidFill>
              </a:rPr>
              <a:t>R</a:t>
            </a:r>
            <a:r>
              <a:rPr lang="en-US" altLang="zh-CN" dirty="0"/>
              <a:t>epair for </a:t>
            </a:r>
            <a:r>
              <a:rPr lang="en-US" altLang="zh-CN" b="1" dirty="0">
                <a:solidFill>
                  <a:srgbClr val="0000FF"/>
                </a:solidFill>
              </a:rPr>
              <a:t>M</a:t>
            </a:r>
            <a:r>
              <a:rPr lang="en-US" altLang="zh-CN" dirty="0"/>
              <a:t>any </a:t>
            </a:r>
            <a:r>
              <a:rPr lang="en-US" altLang="zh-CN" b="1" dirty="0" smtClean="0">
                <a:solidFill>
                  <a:srgbClr val="0000FF"/>
                </a:solidFill>
              </a:rPr>
              <a:t>A</a:t>
            </a:r>
            <a:r>
              <a:rPr lang="en-US" altLang="zh-CN" dirty="0" smtClean="0"/>
              <a:t>ndroids</a:t>
            </a:r>
          </a:p>
          <a:p>
            <a:pPr marL="0" indent="0">
              <a:buNone/>
            </a:pPr>
            <a:endParaRPr lang="en-US" altLang="zh-CN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200" b="1" dirty="0"/>
              <a:t>Adaptive</a:t>
            </a:r>
            <a:r>
              <a:rPr lang="en-US" altLang="zh-CN" sz="2200" dirty="0"/>
              <a:t> – Automatically </a:t>
            </a:r>
            <a:r>
              <a:rPr lang="en-US" altLang="zh-CN" sz="2200" dirty="0" smtClean="0"/>
              <a:t>adapt </a:t>
            </a:r>
            <a:r>
              <a:rPr lang="en-US" altLang="zh-CN" sz="2200" dirty="0"/>
              <a:t>to </a:t>
            </a:r>
            <a:r>
              <a:rPr lang="en-US" altLang="zh-CN" sz="2200" dirty="0" smtClean="0"/>
              <a:t>various device kernels</a:t>
            </a:r>
            <a:endParaRPr lang="en-US" altLang="zh-CN" sz="22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200" b="1" dirty="0" smtClean="0"/>
              <a:t>Memory-safe</a:t>
            </a:r>
            <a:r>
              <a:rPr lang="en-US" altLang="zh-CN" sz="2200" dirty="0" smtClean="0"/>
              <a:t> – Protect kernel </a:t>
            </a:r>
            <a:r>
              <a:rPr lang="en-US" altLang="zh-CN" sz="2200" dirty="0"/>
              <a:t>from </a:t>
            </a:r>
            <a:r>
              <a:rPr lang="en-US" altLang="zh-CN" sz="2200" dirty="0" smtClean="0"/>
              <a:t>malicious (misused) patches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200" b="1" dirty="0" smtClean="0"/>
              <a:t>Multi-level</a:t>
            </a:r>
            <a:r>
              <a:rPr lang="en-US" altLang="zh-CN" sz="2200" dirty="0" smtClean="0"/>
              <a:t> </a:t>
            </a:r>
            <a:r>
              <a:rPr lang="en-US" altLang="zh-CN" sz="2200" dirty="0"/>
              <a:t>– Flexible for different </a:t>
            </a:r>
            <a:r>
              <a:rPr lang="en-US" altLang="zh-CN" sz="2200" dirty="0" smtClean="0"/>
              <a:t>vulnerabilities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11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4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KARMA Design: Safety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672408"/>
          </a:xfrm>
        </p:spPr>
        <p:txBody>
          <a:bodyPr>
            <a:normAutofit/>
          </a:bodyPr>
          <a:lstStyle/>
          <a:p>
            <a:r>
              <a:rPr lang="en-US" altLang="zh-CN" dirty="0"/>
              <a:t>Patches are written in </a:t>
            </a:r>
            <a:r>
              <a:rPr lang="en-US" altLang="zh-CN" dirty="0" err="1"/>
              <a:t>Lua</a:t>
            </a:r>
            <a:r>
              <a:rPr lang="en-US" altLang="zh-CN" dirty="0"/>
              <a:t>, confined by </a:t>
            </a:r>
            <a:r>
              <a:rPr lang="en-US" altLang="zh-CN" dirty="0" err="1"/>
              <a:t>Lua</a:t>
            </a:r>
            <a:r>
              <a:rPr lang="en-US" altLang="zh-CN" dirty="0"/>
              <a:t> </a:t>
            </a:r>
            <a:r>
              <a:rPr lang="en-US" altLang="zh-CN" dirty="0" smtClean="0"/>
              <a:t>VM at runtime</a:t>
            </a:r>
          </a:p>
          <a:p>
            <a:r>
              <a:rPr lang="en-US" altLang="zh-CN" dirty="0" smtClean="0"/>
              <a:t>A patch </a:t>
            </a:r>
            <a:r>
              <a:rPr lang="en-US" altLang="zh-CN" dirty="0"/>
              <a:t>can only be placed at </a:t>
            </a:r>
            <a:r>
              <a:rPr lang="en-US" altLang="zh-CN" dirty="0">
                <a:solidFill>
                  <a:srgbClr val="0000FF"/>
                </a:solidFill>
              </a:rPr>
              <a:t>designated </a:t>
            </a:r>
            <a:r>
              <a:rPr lang="en-US" altLang="zh-CN" dirty="0" smtClean="0">
                <a:solidFill>
                  <a:srgbClr val="0000FF"/>
                </a:solidFill>
              </a:rPr>
              <a:t>locations</a:t>
            </a:r>
            <a:endParaRPr lang="en-US" altLang="zh-CN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CN" sz="2400" dirty="0"/>
              <a:t>Patched functions must return </a:t>
            </a:r>
            <a:r>
              <a:rPr lang="en-US" altLang="zh-CN" sz="2400" dirty="0">
                <a:solidFill>
                  <a:srgbClr val="0000FF"/>
                </a:solidFill>
              </a:rPr>
              <a:t>error codes </a:t>
            </a:r>
            <a:r>
              <a:rPr lang="en-US" altLang="zh-CN" sz="2400" dirty="0"/>
              <a:t>or </a:t>
            </a:r>
            <a:r>
              <a:rPr lang="en-US" altLang="zh-CN" sz="2400" dirty="0" smtClean="0">
                <a:solidFill>
                  <a:srgbClr val="0000FF"/>
                </a:solidFill>
              </a:rPr>
              <a:t>void</a:t>
            </a:r>
          </a:p>
          <a:p>
            <a:pPr lvl="1"/>
            <a:r>
              <a:rPr lang="en-US" altLang="zh-CN" dirty="0" smtClean="0"/>
              <a:t>Use existing error handling to recover from attacks</a:t>
            </a:r>
          </a:p>
          <a:p>
            <a:r>
              <a:rPr lang="en-US" altLang="zh-CN" dirty="0" smtClean="0"/>
              <a:t>A patch can </a:t>
            </a:r>
            <a:r>
              <a:rPr lang="en-US" altLang="zh-CN" dirty="0" smtClean="0">
                <a:solidFill>
                  <a:srgbClr val="FF0000"/>
                </a:solidFill>
              </a:rPr>
              <a:t>read </a:t>
            </a:r>
            <a:r>
              <a:rPr lang="en-US" altLang="zh-CN" dirty="0" smtClean="0"/>
              <a:t>but</a:t>
            </a:r>
            <a:r>
              <a:rPr lang="en-US" altLang="zh-CN" dirty="0" smtClean="0">
                <a:solidFill>
                  <a:srgbClr val="FF0000"/>
                </a:solidFill>
              </a:rPr>
              <a:t> not write </a:t>
            </a:r>
            <a:r>
              <a:rPr lang="en-US" altLang="zh-CN" dirty="0" smtClean="0"/>
              <a:t>the kernel memory</a:t>
            </a:r>
          </a:p>
          <a:p>
            <a:pPr lvl="1"/>
            <a:r>
              <a:rPr lang="en-US" altLang="zh-CN" dirty="0" smtClean="0"/>
              <a:t>Confined by KARMA APIs</a:t>
            </a:r>
          </a:p>
          <a:p>
            <a:pPr lvl="1"/>
            <a:r>
              <a:rPr lang="en-US" altLang="zh-CN" dirty="0" smtClean="0"/>
              <a:t>Prevent malicious (misused) patches from changing the kernel</a:t>
            </a:r>
          </a:p>
          <a:p>
            <a:pPr lvl="1"/>
            <a:r>
              <a:rPr lang="en-US" altLang="zh-CN" dirty="0" smtClean="0"/>
              <a:t>Prevent information leakage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12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324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KARMA Design: Multi-level Patching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A patch </a:t>
            </a:r>
            <a:r>
              <a:rPr lang="en-US" altLang="zh-CN" dirty="0"/>
              <a:t>can only be placed at </a:t>
            </a:r>
            <a:r>
              <a:rPr lang="en-US" altLang="zh-CN" dirty="0">
                <a:solidFill>
                  <a:srgbClr val="0000FF"/>
                </a:solidFill>
              </a:rPr>
              <a:t>designated </a:t>
            </a:r>
            <a:r>
              <a:rPr lang="en-US" altLang="zh-CN" dirty="0" smtClean="0">
                <a:solidFill>
                  <a:srgbClr val="0000FF"/>
                </a:solidFill>
              </a:rPr>
              <a:t>locations</a:t>
            </a:r>
            <a:endParaRPr lang="en-US" altLang="zh-CN" dirty="0" smtClean="0"/>
          </a:p>
          <a:p>
            <a:pPr marL="457200" lvl="1" indent="0">
              <a:buNone/>
            </a:pPr>
            <a:r>
              <a:rPr lang="en-US" altLang="zh-CN" b="1" dirty="0"/>
              <a:t>Level 1</a:t>
            </a:r>
            <a:r>
              <a:rPr lang="en-US" altLang="zh-CN" dirty="0"/>
              <a:t>: Entry or return point of a (vulnerable) </a:t>
            </a:r>
            <a:r>
              <a:rPr lang="en-US" altLang="zh-CN" dirty="0" smtClean="0"/>
              <a:t>function</a:t>
            </a:r>
          </a:p>
          <a:p>
            <a:pPr marL="457200" lvl="1" indent="0">
              <a:buNone/>
            </a:pPr>
            <a:r>
              <a:rPr lang="en-US" altLang="zh-CN" b="1" dirty="0"/>
              <a:t>Level 2</a:t>
            </a:r>
            <a:r>
              <a:rPr lang="en-US" altLang="zh-CN" dirty="0"/>
              <a:t>: Before or after the call site to a </a:t>
            </a:r>
            <a:r>
              <a:rPr lang="en-US" altLang="zh-CN" dirty="0" err="1"/>
              <a:t>callee</a:t>
            </a:r>
            <a:endParaRPr lang="en-US" altLang="zh-CN" dirty="0"/>
          </a:p>
          <a:p>
            <a:pPr marL="914400" lvl="2" indent="0">
              <a:buNone/>
            </a:pPr>
            <a:r>
              <a:rPr lang="en-US" altLang="zh-CN" dirty="0" smtClean="0"/>
              <a:t>e.g</a:t>
            </a:r>
            <a:r>
              <a:rPr lang="en-US" altLang="zh-CN" dirty="0"/>
              <a:t>., </a:t>
            </a:r>
            <a:r>
              <a:rPr lang="en-US" altLang="zh-CN" dirty="0" err="1"/>
              <a:t>copy_from_user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b="1" dirty="0"/>
              <a:t>Level 3</a:t>
            </a:r>
            <a:r>
              <a:rPr lang="en-US" altLang="zh-CN" dirty="0"/>
              <a:t>: Binary-based </a:t>
            </a:r>
            <a:r>
              <a:rPr lang="en-US" altLang="zh-CN" dirty="0" smtClean="0"/>
              <a:t>patch</a:t>
            </a:r>
          </a:p>
          <a:p>
            <a:pPr marL="400050"/>
            <a:r>
              <a:rPr lang="it-IT" altLang="zh-CN" dirty="0" smtClean="0"/>
              <a:t>76 </a:t>
            </a:r>
            <a:r>
              <a:rPr lang="it-IT" altLang="zh-CN" dirty="0"/>
              <a:t>critical Android kernel </a:t>
            </a:r>
            <a:r>
              <a:rPr lang="it-IT" altLang="zh-CN" dirty="0" smtClean="0"/>
              <a:t>vulnerabilities</a:t>
            </a:r>
          </a:p>
          <a:p>
            <a:pPr marL="514350" lvl="1" indent="0">
              <a:buNone/>
            </a:pPr>
            <a:r>
              <a:rPr lang="en-US" altLang="zh-CN" b="1" dirty="0"/>
              <a:t>Level 1</a:t>
            </a:r>
            <a:r>
              <a:rPr lang="en-US" altLang="zh-CN" dirty="0"/>
              <a:t>: 49/76 (64.5%)</a:t>
            </a:r>
          </a:p>
          <a:p>
            <a:pPr marL="514350" lvl="1" indent="0">
              <a:buNone/>
            </a:pPr>
            <a:r>
              <a:rPr lang="en-US" altLang="zh-CN" b="1" dirty="0"/>
              <a:t>Level 2</a:t>
            </a:r>
            <a:r>
              <a:rPr lang="en-US" altLang="zh-CN" dirty="0"/>
              <a:t>: 22/76 (28.9%)</a:t>
            </a:r>
          </a:p>
          <a:p>
            <a:pPr marL="514350" lvl="1" indent="0">
              <a:buNone/>
            </a:pPr>
            <a:r>
              <a:rPr lang="en-US" altLang="zh-CN" b="1" dirty="0"/>
              <a:t>Level 3</a:t>
            </a:r>
            <a:r>
              <a:rPr lang="en-US" altLang="zh-CN" dirty="0"/>
              <a:t>:   5/76 </a:t>
            </a:r>
            <a:r>
              <a:rPr lang="en-US" altLang="zh-CN" dirty="0" smtClean="0"/>
              <a:t>(</a:t>
            </a:r>
            <a:r>
              <a:rPr lang="en-US" altLang="zh-CN" dirty="0"/>
              <a:t>6.6</a:t>
            </a:r>
            <a:r>
              <a:rPr lang="en-US" altLang="zh-CN" dirty="0" smtClean="0"/>
              <a:t>%)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13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986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KARMA Patch Example</a:t>
            </a:r>
            <a:endParaRPr lang="zh-CN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3733" y="1131590"/>
            <a:ext cx="5456534" cy="2795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75914" y="4083918"/>
            <a:ext cx="4192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 smtClean="0"/>
              <a:t>Part of the official </a:t>
            </a:r>
            <a:r>
              <a:rPr lang="en-US" altLang="zh-CN" sz="1400" dirty="0"/>
              <a:t>patch of </a:t>
            </a:r>
            <a:r>
              <a:rPr lang="en-US" altLang="zh-CN" sz="1400" dirty="0" smtClean="0"/>
              <a:t>CVE-2014-3153 (</a:t>
            </a:r>
            <a:r>
              <a:rPr lang="en-US" altLang="zh-CN" sz="1400" dirty="0" err="1"/>
              <a:t>Towelroot</a:t>
            </a:r>
            <a:r>
              <a:rPr lang="en-US" altLang="zh-CN" sz="1400" dirty="0" smtClean="0"/>
              <a:t>)</a:t>
            </a:r>
            <a:endParaRPr lang="zh-CN" altLang="en-US" sz="14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14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077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KARMA Patch Example</a:t>
            </a:r>
            <a:endParaRPr lang="zh-CN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7732" y="1038770"/>
            <a:ext cx="5148537" cy="290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15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04248" y="2963241"/>
            <a:ext cx="677558" cy="276999"/>
          </a:xfrm>
          <a:prstGeom prst="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1200" dirty="0" smtClean="0"/>
              <a:t>-EINVAL</a:t>
            </a:r>
            <a:endParaRPr lang="zh-CN" altLang="en-US" sz="1200" dirty="0"/>
          </a:p>
        </p:txBody>
      </p:sp>
      <p:cxnSp>
        <p:nvCxnSpPr>
          <p:cNvPr id="7" name="直接箭头连接符 6"/>
          <p:cNvCxnSpPr>
            <a:stCxn id="5" idx="1"/>
          </p:cNvCxnSpPr>
          <p:nvPr/>
        </p:nvCxnSpPr>
        <p:spPr>
          <a:xfrm flipH="1" flipV="1">
            <a:off x="4644008" y="2598267"/>
            <a:ext cx="2160240" cy="503474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42099" y="4321428"/>
            <a:ext cx="3259802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/>
              <a:t>More </a:t>
            </a:r>
            <a:r>
              <a:rPr lang="en-US" altLang="zh-CN" sz="1600" i="1" dirty="0" smtClean="0"/>
              <a:t>complex</a:t>
            </a:r>
            <a:r>
              <a:rPr lang="en-US" altLang="zh-CN" sz="1600" dirty="0" smtClean="0"/>
              <a:t> examples in the paper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76093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163" y="1095586"/>
            <a:ext cx="5700157" cy="308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KARMA API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074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Android Kernel Vulnerabilities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443414" y="1203598"/>
            <a:ext cx="6257172" cy="3600400"/>
            <a:chOff x="1987236" y="1203598"/>
            <a:chExt cx="6257172" cy="3600400"/>
          </a:xfrm>
        </p:grpSpPr>
        <p:sp>
          <p:nvSpPr>
            <p:cNvPr id="5" name="矩形 4"/>
            <p:cNvSpPr/>
            <p:nvPr/>
          </p:nvSpPr>
          <p:spPr>
            <a:xfrm>
              <a:off x="1987236" y="1203598"/>
              <a:ext cx="6257172" cy="36004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2080661" y="1275606"/>
              <a:ext cx="4982678" cy="520564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tx1"/>
                  </a:solidFill>
                </a:rPr>
                <a:t>Apps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080661" y="1851670"/>
              <a:ext cx="4982678" cy="72008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tx1"/>
                  </a:solidFill>
                </a:rPr>
                <a:t>Java API Framework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080661" y="2643758"/>
              <a:ext cx="3283427" cy="754192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tx1"/>
                  </a:solidFill>
                </a:rPr>
                <a:t>Native C/C++ Libraries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080661" y="4011910"/>
              <a:ext cx="4982678" cy="71415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tx1"/>
                  </a:solidFill>
                </a:rPr>
                <a:t>Linux Kernel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36096" y="2643758"/>
              <a:ext cx="1627243" cy="754192"/>
            </a:xfrm>
            <a:prstGeom prst="rect">
              <a:avLst/>
            </a:prstGeom>
            <a:noFill/>
            <a:ln>
              <a:solidFill>
                <a:srgbClr val="FF9933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tx1"/>
                  </a:solidFill>
                </a:rPr>
                <a:t>Android Runtime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080661" y="3473742"/>
              <a:ext cx="4982678" cy="46616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tx1"/>
                  </a:solidFill>
                </a:rPr>
                <a:t>Hardware Abstraction Layer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164289" y="1273200"/>
              <a:ext cx="1008112" cy="3450456"/>
            </a:xfrm>
            <a:prstGeom prst="rect">
              <a:avLst/>
            </a:prstGeom>
            <a:noFill/>
            <a:ln>
              <a:solidFill>
                <a:srgbClr val="DA26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tx1"/>
                  </a:solidFill>
                </a:rPr>
                <a:t>TrustZone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264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163" y="1095586"/>
            <a:ext cx="5700157" cy="308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KARMA API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1763688" y="2508359"/>
            <a:ext cx="3384376" cy="2232923"/>
            <a:chOff x="1763688" y="2508359"/>
            <a:chExt cx="3384376" cy="2232923"/>
          </a:xfrm>
        </p:grpSpPr>
        <p:sp>
          <p:nvSpPr>
            <p:cNvPr id="5" name="矩形 4"/>
            <p:cNvSpPr/>
            <p:nvPr/>
          </p:nvSpPr>
          <p:spPr>
            <a:xfrm>
              <a:off x="1763688" y="2508359"/>
              <a:ext cx="1656184" cy="1641344"/>
            </a:xfrm>
            <a:prstGeom prst="rect">
              <a:avLst/>
            </a:prstGeom>
            <a:solidFill>
              <a:schemeClr val="accent2">
                <a:alpha val="2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箭头连接符 6"/>
            <p:cNvCxnSpPr>
              <a:stCxn id="5" idx="2"/>
            </p:cNvCxnSpPr>
            <p:nvPr/>
          </p:nvCxnSpPr>
          <p:spPr>
            <a:xfrm>
              <a:off x="2591780" y="4149703"/>
              <a:ext cx="544277" cy="37488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085127" y="4371950"/>
              <a:ext cx="20629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Available to patches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126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9616" y="1131590"/>
            <a:ext cx="6664768" cy="313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KARMA Architecture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17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841898" y="1347614"/>
            <a:ext cx="3242270" cy="28803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Offline Patch Generation and Verification</a:t>
            </a:r>
            <a:endParaRPr lang="zh-CN" altLang="en-US" sz="1400" dirty="0"/>
          </a:p>
        </p:txBody>
      </p:sp>
      <p:sp>
        <p:nvSpPr>
          <p:cNvPr id="7" name="矩形 6"/>
          <p:cNvSpPr/>
          <p:nvPr/>
        </p:nvSpPr>
        <p:spPr>
          <a:xfrm>
            <a:off x="3653532" y="4083918"/>
            <a:ext cx="2952328" cy="28803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Online Live Patching by KARMA Client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0872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Offline P</a:t>
            </a:r>
            <a:r>
              <a:rPr lang="en-US" altLang="zh-CN" dirty="0" smtClean="0"/>
              <a:t>atch </a:t>
            </a:r>
            <a:r>
              <a:rPr lang="en-US" altLang="zh-CN" dirty="0"/>
              <a:t>A</a:t>
            </a:r>
            <a:r>
              <a:rPr lang="en-US" altLang="zh-CN" dirty="0" smtClean="0"/>
              <a:t>daptation</a:t>
            </a:r>
            <a:endParaRPr lang="zh-CN" altLang="en-US" dirty="0"/>
          </a:p>
        </p:txBody>
      </p:sp>
      <p:pic>
        <p:nvPicPr>
          <p:cNvPr id="11266" name="Picture 2" descr="https://staticshop.o2.co.uk/product/images/samsung_galaxy_s8_64gb_midnight_black_front_sku_header.png?cb=b1e52dd9252967784a9580c9de7ea7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00336"/>
            <a:ext cx="2727598" cy="272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www.androidcentral.com/sites/androidcentral.com/files/styles/large/public/topic_images/2016/img_preorder-form_pixel_en-1.png?itok=PwujPFq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1131590"/>
            <a:ext cx="3057320" cy="336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箭头连接符 6"/>
          <p:cNvCxnSpPr>
            <a:stCxn id="5" idx="1"/>
          </p:cNvCxnSpPr>
          <p:nvPr/>
        </p:nvCxnSpPr>
        <p:spPr>
          <a:xfrm flipH="1">
            <a:off x="2627784" y="2864135"/>
            <a:ext cx="13898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4017640" y="2692336"/>
            <a:ext cx="914400" cy="34359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Patch A</a:t>
            </a:r>
            <a:endParaRPr lang="zh-CN" altLang="en-US" dirty="0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4932040" y="2864135"/>
            <a:ext cx="13380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270" name="Picture 6" descr="Image result for tick mar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140" y="2139702"/>
            <a:ext cx="562612" cy="55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upload.wikimedia.org/wikipedia/commons/thumb/0/02/Vraagteken.svg/1000px-Vraagteken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112" y="2021452"/>
            <a:ext cx="471970" cy="78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18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54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Offline Patch Adaptation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600" dirty="0" smtClean="0"/>
              <a:t>Three steps: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b="1" dirty="0" smtClean="0"/>
              <a:t>Identify</a:t>
            </a:r>
            <a:r>
              <a:rPr lang="en-US" altLang="zh-CN" dirty="0" smtClean="0"/>
              <a:t> </a:t>
            </a:r>
            <a:r>
              <a:rPr lang="en-US" altLang="zh-CN" dirty="0"/>
              <a:t>the vulnerable functions in the target </a:t>
            </a:r>
            <a:r>
              <a:rPr lang="en-US" altLang="zh-CN" dirty="0" smtClean="0"/>
              <a:t>kernel</a:t>
            </a:r>
          </a:p>
          <a:p>
            <a:pPr lvl="1"/>
            <a:r>
              <a:rPr lang="en-US" altLang="zh-CN" dirty="0" smtClean="0"/>
              <a:t>Same function but different names</a:t>
            </a:r>
            <a:endParaRPr lang="en-US" altLang="zh-CN" dirty="0"/>
          </a:p>
          <a:p>
            <a:pPr lvl="1"/>
            <a:r>
              <a:rPr lang="en-US" altLang="zh-CN" dirty="0" smtClean="0"/>
              <a:t>Inlined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b="1" dirty="0" smtClean="0"/>
              <a:t>Check</a:t>
            </a:r>
            <a:r>
              <a:rPr lang="en-US" altLang="zh-CN" dirty="0" smtClean="0"/>
              <a:t> if the reference patch works for the target kernel</a:t>
            </a:r>
          </a:p>
          <a:p>
            <a:pPr lvl="1"/>
            <a:r>
              <a:rPr lang="en-US" altLang="zh-CN" dirty="0" smtClean="0"/>
              <a:t>Same </a:t>
            </a:r>
            <a:r>
              <a:rPr lang="en-US" altLang="zh-CN" dirty="0"/>
              <a:t>function </a:t>
            </a:r>
            <a:r>
              <a:rPr lang="en-US" altLang="zh-CN" dirty="0" smtClean="0"/>
              <a:t>but </a:t>
            </a:r>
            <a:r>
              <a:rPr lang="en-US" altLang="zh-CN" dirty="0"/>
              <a:t>different </a:t>
            </a:r>
            <a:r>
              <a:rPr lang="en-US" altLang="zh-CN" dirty="0" smtClean="0"/>
              <a:t>semantics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b="1" dirty="0" smtClean="0"/>
              <a:t>Adapt</a:t>
            </a:r>
            <a:r>
              <a:rPr lang="en-US" altLang="zh-CN" dirty="0" smtClean="0"/>
              <a:t> the reference </a:t>
            </a:r>
            <a:r>
              <a:rPr lang="en-US" altLang="zh-CN" dirty="0"/>
              <a:t>patch for the target </a:t>
            </a:r>
            <a:r>
              <a:rPr lang="en-US" altLang="zh-CN" dirty="0" smtClean="0"/>
              <a:t>kernel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19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875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12347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US" altLang="zh-CN" sz="3300" dirty="0"/>
              <a:t>Vulnerable Function Identification </a:t>
            </a:r>
            <a:r>
              <a:rPr lang="en-US" altLang="zh-CN" sz="3300" dirty="0" smtClean="0"/>
              <a:t>Example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000" dirty="0" smtClean="0"/>
              <a:t>CVE-2015-3636  (</a:t>
            </a:r>
            <a:r>
              <a:rPr lang="en-US" altLang="zh-CN" sz="2000" dirty="0" err="1" smtClean="0"/>
              <a:t>PingPong</a:t>
            </a:r>
            <a:r>
              <a:rPr lang="en-US" altLang="zh-CN" sz="2000" dirty="0" smtClean="0"/>
              <a:t> Root)</a:t>
            </a:r>
            <a:endParaRPr lang="zh-CN" altLang="en-US" sz="31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 smtClean="0"/>
              <a:t>Device A</a:t>
            </a:r>
            <a:r>
              <a:rPr lang="en-US" altLang="zh-CN" dirty="0" smtClean="0"/>
              <a:t>: </a:t>
            </a:r>
            <a:r>
              <a:rPr lang="en-US" altLang="zh-CN" dirty="0" err="1" smtClean="0"/>
              <a:t>ping_unhash</a:t>
            </a:r>
            <a:r>
              <a:rPr lang="en-US" altLang="zh-CN" dirty="0" smtClean="0"/>
              <a:t>                            </a:t>
            </a:r>
            <a:r>
              <a:rPr lang="en-US" altLang="zh-CN" b="1" dirty="0" smtClean="0"/>
              <a:t>Device B</a:t>
            </a:r>
            <a:r>
              <a:rPr lang="en-US" altLang="zh-CN" dirty="0" smtClean="0"/>
              <a:t>: ping_v4_unhash</a:t>
            </a:r>
            <a:endParaRPr lang="zh-CN" altLang="en-US" dirty="0"/>
          </a:p>
        </p:txBody>
      </p:sp>
      <p:grpSp>
        <p:nvGrpSpPr>
          <p:cNvPr id="26" name="组合 25"/>
          <p:cNvGrpSpPr/>
          <p:nvPr/>
        </p:nvGrpSpPr>
        <p:grpSpPr>
          <a:xfrm>
            <a:off x="561256" y="1635646"/>
            <a:ext cx="3218656" cy="2376264"/>
            <a:chOff x="611560" y="1995686"/>
            <a:chExt cx="3218656" cy="2376264"/>
          </a:xfrm>
        </p:grpSpPr>
        <p:cxnSp>
          <p:nvCxnSpPr>
            <p:cNvPr id="22" name="直接箭头连接符 21"/>
            <p:cNvCxnSpPr>
              <a:endCxn id="7" idx="0"/>
            </p:cNvCxnSpPr>
            <p:nvPr/>
          </p:nvCxnSpPr>
          <p:spPr>
            <a:xfrm flipH="1">
              <a:off x="1644824" y="3363838"/>
              <a:ext cx="385192" cy="6480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>
              <a:endCxn id="8" idx="0"/>
            </p:cNvCxnSpPr>
            <p:nvPr/>
          </p:nvCxnSpPr>
          <p:spPr>
            <a:xfrm>
              <a:off x="2390056" y="3360400"/>
              <a:ext cx="406896" cy="65151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>
              <a:stCxn id="5" idx="2"/>
              <a:endCxn id="10" idx="0"/>
            </p:cNvCxnSpPr>
            <p:nvPr/>
          </p:nvCxnSpPr>
          <p:spPr>
            <a:xfrm flipH="1">
              <a:off x="2219164" y="2355726"/>
              <a:ext cx="1724" cy="6480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 flipH="1">
              <a:off x="2627784" y="2359164"/>
              <a:ext cx="741080" cy="64463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>
              <a:stCxn id="4" idx="2"/>
            </p:cNvCxnSpPr>
            <p:nvPr/>
          </p:nvCxnSpPr>
          <p:spPr>
            <a:xfrm>
              <a:off x="1068760" y="2355726"/>
              <a:ext cx="766936" cy="6480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矩形 3"/>
            <p:cNvSpPr/>
            <p:nvPr/>
          </p:nvSpPr>
          <p:spPr>
            <a:xfrm>
              <a:off x="611560" y="1995686"/>
              <a:ext cx="914400" cy="3600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 smtClean="0">
                  <a:solidFill>
                    <a:schemeClr val="tx1"/>
                  </a:solidFill>
                </a:rPr>
                <a:t>Func</a:t>
              </a:r>
              <a:r>
                <a:rPr lang="en-US" altLang="zh-CN" dirty="0" err="1">
                  <a:solidFill>
                    <a:schemeClr val="tx1"/>
                  </a:solidFill>
                </a:rPr>
                <a:t>_</a:t>
              </a:r>
              <a:r>
                <a:rPr lang="en-US" altLang="zh-CN" dirty="0" err="1" smtClean="0">
                  <a:solidFill>
                    <a:schemeClr val="tx1"/>
                  </a:solidFill>
                </a:rPr>
                <a:t>A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763688" y="1995686"/>
              <a:ext cx="914400" cy="3600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 smtClean="0">
                  <a:solidFill>
                    <a:schemeClr val="tx1"/>
                  </a:solidFill>
                </a:rPr>
                <a:t>Func_B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915816" y="1999124"/>
              <a:ext cx="914400" cy="3600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 smtClean="0">
                  <a:solidFill>
                    <a:schemeClr val="tx1"/>
                  </a:solidFill>
                </a:rPr>
                <a:t>Func_C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187624" y="4011910"/>
              <a:ext cx="914400" cy="3600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 smtClean="0">
                  <a:solidFill>
                    <a:schemeClr val="tx1"/>
                  </a:solidFill>
                </a:rPr>
                <a:t>Func_D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339752" y="4011910"/>
              <a:ext cx="914400" cy="3600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 smtClean="0">
                  <a:solidFill>
                    <a:schemeClr val="tx1"/>
                  </a:solidFill>
                </a:rPr>
                <a:t>Func_E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522512" y="3003798"/>
              <a:ext cx="1393304" cy="36004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 smtClean="0">
                  <a:solidFill>
                    <a:schemeClr val="tx1"/>
                  </a:solidFill>
                </a:rPr>
                <a:t>ping_unhash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313784" y="1632208"/>
            <a:ext cx="3218656" cy="2376264"/>
            <a:chOff x="611560" y="1995686"/>
            <a:chExt cx="3218656" cy="2376264"/>
          </a:xfrm>
        </p:grpSpPr>
        <p:cxnSp>
          <p:nvCxnSpPr>
            <p:cNvPr id="30" name="直接箭头连接符 29"/>
            <p:cNvCxnSpPr>
              <a:endCxn id="38" idx="0"/>
            </p:cNvCxnSpPr>
            <p:nvPr/>
          </p:nvCxnSpPr>
          <p:spPr>
            <a:xfrm flipH="1">
              <a:off x="1644824" y="3367276"/>
              <a:ext cx="385192" cy="64463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>
              <a:endCxn id="39" idx="0"/>
            </p:cNvCxnSpPr>
            <p:nvPr/>
          </p:nvCxnSpPr>
          <p:spPr>
            <a:xfrm>
              <a:off x="2390056" y="3363838"/>
              <a:ext cx="406896" cy="6480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/>
            <p:cNvCxnSpPr>
              <a:stCxn id="36" idx="2"/>
              <a:endCxn id="40" idx="0"/>
            </p:cNvCxnSpPr>
            <p:nvPr/>
          </p:nvCxnSpPr>
          <p:spPr>
            <a:xfrm flipH="1">
              <a:off x="2219164" y="2355726"/>
              <a:ext cx="1724" cy="6480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/>
            <p:cNvCxnSpPr/>
            <p:nvPr/>
          </p:nvCxnSpPr>
          <p:spPr>
            <a:xfrm flipH="1">
              <a:off x="2627784" y="2359164"/>
              <a:ext cx="741080" cy="64463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/>
            <p:cNvCxnSpPr>
              <a:stCxn id="35" idx="2"/>
            </p:cNvCxnSpPr>
            <p:nvPr/>
          </p:nvCxnSpPr>
          <p:spPr>
            <a:xfrm>
              <a:off x="1068760" y="2355726"/>
              <a:ext cx="766936" cy="6480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矩形 34"/>
            <p:cNvSpPr/>
            <p:nvPr/>
          </p:nvSpPr>
          <p:spPr>
            <a:xfrm>
              <a:off x="611560" y="1995686"/>
              <a:ext cx="914400" cy="3600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 smtClean="0">
                  <a:solidFill>
                    <a:schemeClr val="tx1"/>
                  </a:solidFill>
                </a:rPr>
                <a:t>Func</a:t>
              </a:r>
              <a:r>
                <a:rPr lang="en-US" altLang="zh-CN" dirty="0" err="1">
                  <a:solidFill>
                    <a:schemeClr val="tx1"/>
                  </a:solidFill>
                </a:rPr>
                <a:t>_</a:t>
              </a:r>
              <a:r>
                <a:rPr lang="en-US" altLang="zh-CN" dirty="0" err="1" smtClean="0">
                  <a:solidFill>
                    <a:schemeClr val="tx1"/>
                  </a:solidFill>
                </a:rPr>
                <a:t>A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763688" y="1995686"/>
              <a:ext cx="914400" cy="3600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 smtClean="0">
                  <a:solidFill>
                    <a:schemeClr val="tx1"/>
                  </a:solidFill>
                </a:rPr>
                <a:t>Func_B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2915816" y="1999124"/>
              <a:ext cx="914400" cy="3600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 smtClean="0">
                  <a:solidFill>
                    <a:schemeClr val="tx1"/>
                  </a:solidFill>
                </a:rPr>
                <a:t>Func_C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187624" y="4011910"/>
              <a:ext cx="914400" cy="3600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 smtClean="0">
                  <a:solidFill>
                    <a:schemeClr val="tx1"/>
                  </a:solidFill>
                </a:rPr>
                <a:t>Func_D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339752" y="4011910"/>
              <a:ext cx="914400" cy="3600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 smtClean="0">
                  <a:solidFill>
                    <a:schemeClr val="tx1"/>
                  </a:solidFill>
                </a:rPr>
                <a:t>Func_E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306488" y="3003798"/>
              <a:ext cx="1825352" cy="36004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ping_v4_unhash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20</a:t>
            </a:r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678090" y="4284553"/>
            <a:ext cx="3787822" cy="369332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lvl="1" algn="ctr"/>
            <a:r>
              <a:rPr lang="en-US" altLang="zh-CN" dirty="0"/>
              <a:t>Call g</a:t>
            </a:r>
            <a:r>
              <a:rPr lang="en-US" altLang="zh-CN" dirty="0" smtClean="0"/>
              <a:t>raph </a:t>
            </a:r>
            <a:r>
              <a:rPr lang="en-US" altLang="zh-CN" dirty="0"/>
              <a:t>b</a:t>
            </a:r>
            <a:r>
              <a:rPr lang="en-US" altLang="zh-CN" dirty="0" smtClean="0"/>
              <a:t>ased similarity comparison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6697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Semantic </a:t>
            </a:r>
            <a:r>
              <a:rPr lang="en-US" altLang="zh-CN" dirty="0"/>
              <a:t>Matching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74441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Check if two functions are semantically equivalent</a:t>
            </a:r>
          </a:p>
          <a:p>
            <a:r>
              <a:rPr lang="en-US" altLang="zh-CN" dirty="0" smtClean="0"/>
              <a:t>If so, adapt</a:t>
            </a:r>
            <a:r>
              <a:rPr lang="en-US" altLang="zh-CN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/>
              <a:t>the reference patch to the target kernel</a:t>
            </a:r>
          </a:p>
          <a:p>
            <a:r>
              <a:rPr lang="en-US" altLang="zh-CN" dirty="0"/>
              <a:t>S</a:t>
            </a:r>
            <a:r>
              <a:rPr lang="en-US" altLang="zh-CN" dirty="0" smtClean="0"/>
              <a:t>yntactic matching is </a:t>
            </a:r>
            <a:r>
              <a:rPr lang="en-US" altLang="zh-CN" dirty="0" smtClean="0">
                <a:solidFill>
                  <a:srgbClr val="0000FF"/>
                </a:solidFill>
              </a:rPr>
              <a:t>too strict</a:t>
            </a:r>
            <a:endParaRPr lang="en-US" altLang="zh-CN" dirty="0" smtClean="0"/>
          </a:p>
          <a:p>
            <a:pPr lvl="1"/>
            <a:r>
              <a:rPr lang="en-US" altLang="zh-CN" dirty="0"/>
              <a:t>Different compilers can generate different code with same </a:t>
            </a:r>
            <a:r>
              <a:rPr lang="en-US" altLang="zh-CN" dirty="0" smtClean="0"/>
              <a:t>semantics</a:t>
            </a:r>
            <a:endParaRPr lang="en-US" altLang="zh-CN" dirty="0"/>
          </a:p>
          <a:p>
            <a:pPr lvl="2"/>
            <a:r>
              <a:rPr lang="en-US" altLang="zh-CN" dirty="0"/>
              <a:t>I</a:t>
            </a:r>
            <a:r>
              <a:rPr lang="en-US" altLang="zh-CN" dirty="0" smtClean="0"/>
              <a:t>nstruction </a:t>
            </a:r>
            <a:r>
              <a:rPr lang="en-US" altLang="zh-CN" dirty="0"/>
              <a:t>order, register allocation, instruction selection, code </a:t>
            </a:r>
            <a:r>
              <a:rPr lang="en-US" altLang="zh-CN" dirty="0" smtClean="0"/>
              <a:t>layout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21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225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28638"/>
            <a:ext cx="5904656" cy="382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Semantic </a:t>
            </a:r>
            <a:r>
              <a:rPr lang="en-US" altLang="zh-CN" dirty="0"/>
              <a:t>Matching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2661" y="4691340"/>
            <a:ext cx="2898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 smtClean="0"/>
              <a:t>Same semantics with different syntax</a:t>
            </a:r>
            <a:endParaRPr lang="zh-CN" altLang="en-US" sz="14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621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28638"/>
            <a:ext cx="5904656" cy="382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Semantic </a:t>
            </a:r>
            <a:r>
              <a:rPr lang="en-US" altLang="zh-CN" dirty="0"/>
              <a:t>Matching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2661" y="4691340"/>
            <a:ext cx="2898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 smtClean="0"/>
              <a:t>Same semantics with different syntax</a:t>
            </a:r>
            <a:endParaRPr lang="zh-CN" altLang="en-US" sz="14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22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123728" y="1851670"/>
            <a:ext cx="1224136" cy="36004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148064" y="1713508"/>
            <a:ext cx="1224136" cy="36004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27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28638"/>
            <a:ext cx="5904656" cy="382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Semantic </a:t>
            </a:r>
            <a:r>
              <a:rPr lang="en-US" altLang="zh-CN" dirty="0"/>
              <a:t>Matching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2661" y="4691340"/>
            <a:ext cx="2898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 smtClean="0"/>
              <a:t>Same semantics with different syntax</a:t>
            </a:r>
            <a:endParaRPr lang="zh-CN" altLang="en-US" sz="14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22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699196" y="3660998"/>
            <a:ext cx="1224136" cy="36004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644008" y="3651870"/>
            <a:ext cx="1224136" cy="36004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27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28638"/>
            <a:ext cx="5904656" cy="382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Semantic </a:t>
            </a:r>
            <a:r>
              <a:rPr lang="en-US" altLang="zh-CN" dirty="0"/>
              <a:t>Matching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2661" y="4691340"/>
            <a:ext cx="2898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 smtClean="0"/>
              <a:t>Same semantics with different syntax</a:t>
            </a:r>
            <a:endParaRPr lang="zh-CN" altLang="en-US" sz="14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22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140584" y="3507854"/>
            <a:ext cx="1359407" cy="79208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156176" y="3507854"/>
            <a:ext cx="1368152" cy="72008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27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Android Kernel Vulnerabilities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1443414" y="1203598"/>
            <a:ext cx="6257172" cy="3600400"/>
            <a:chOff x="1987236" y="1203598"/>
            <a:chExt cx="6257172" cy="3600400"/>
          </a:xfrm>
        </p:grpSpPr>
        <p:sp>
          <p:nvSpPr>
            <p:cNvPr id="5" name="矩形 4"/>
            <p:cNvSpPr/>
            <p:nvPr/>
          </p:nvSpPr>
          <p:spPr>
            <a:xfrm>
              <a:off x="1987236" y="1203598"/>
              <a:ext cx="6257172" cy="36004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2080661" y="1275606"/>
              <a:ext cx="4982678" cy="520564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tx1"/>
                  </a:solidFill>
                </a:rPr>
                <a:t>Apps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080661" y="1851670"/>
              <a:ext cx="4982678" cy="72008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tx1"/>
                  </a:solidFill>
                </a:rPr>
                <a:t>Java API Framework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080661" y="2643758"/>
              <a:ext cx="3283427" cy="754192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tx1"/>
                  </a:solidFill>
                </a:rPr>
                <a:t>Native C/C++ Libraries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080661" y="4011910"/>
              <a:ext cx="4982678" cy="714152"/>
            </a:xfrm>
            <a:prstGeom prst="rect">
              <a:avLst/>
            </a:prstGeom>
            <a:solidFill>
              <a:srgbClr val="FF4B4B"/>
            </a:solidFill>
            <a:ln>
              <a:solidFill>
                <a:srgbClr val="FF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</a:rPr>
                <a:t>Linux Kernel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36096" y="2643758"/>
              <a:ext cx="1627243" cy="754192"/>
            </a:xfrm>
            <a:prstGeom prst="rect">
              <a:avLst/>
            </a:prstGeom>
            <a:noFill/>
            <a:ln>
              <a:solidFill>
                <a:srgbClr val="FF9933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tx1"/>
                  </a:solidFill>
                </a:rPr>
                <a:t>Android Runtime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080661" y="3473742"/>
              <a:ext cx="4982678" cy="46616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tx1"/>
                  </a:solidFill>
                </a:rPr>
                <a:t>Hardware Abstraction Layer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164289" y="1273200"/>
              <a:ext cx="1008112" cy="3450456"/>
            </a:xfrm>
            <a:prstGeom prst="rect">
              <a:avLst/>
            </a:prstGeom>
            <a:noFill/>
            <a:ln>
              <a:solidFill>
                <a:srgbClr val="DA26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tx1"/>
                  </a:solidFill>
                </a:rPr>
                <a:t>TrustZone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623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28638"/>
            <a:ext cx="5904656" cy="382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Semantic </a:t>
            </a:r>
            <a:r>
              <a:rPr lang="en-US" altLang="zh-CN" dirty="0"/>
              <a:t>Matching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2661" y="4691340"/>
            <a:ext cx="2898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 smtClean="0"/>
              <a:t>Same semantics with different syntax</a:t>
            </a:r>
            <a:endParaRPr lang="zh-CN" altLang="en-US" sz="14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22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716016" y="2427734"/>
            <a:ext cx="936104" cy="36004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27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Semantic </a:t>
            </a:r>
            <a:r>
              <a:rPr lang="en-US" altLang="zh-CN" dirty="0"/>
              <a:t>Matching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744416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7F7F7F"/>
                </a:solidFill>
              </a:rPr>
              <a:t>Check if two functions are semantically equivalent</a:t>
            </a:r>
          </a:p>
          <a:p>
            <a:r>
              <a:rPr lang="en-US" altLang="zh-CN" dirty="0" smtClean="0">
                <a:solidFill>
                  <a:srgbClr val="7F7F7F"/>
                </a:solidFill>
              </a:rPr>
              <a:t>If so, adapt the reference patch to the target kernel</a:t>
            </a:r>
          </a:p>
          <a:p>
            <a:r>
              <a:rPr lang="en-US" altLang="zh-CN" dirty="0">
                <a:solidFill>
                  <a:srgbClr val="7F7F7F"/>
                </a:solidFill>
              </a:rPr>
              <a:t>S</a:t>
            </a:r>
            <a:r>
              <a:rPr lang="en-US" altLang="zh-CN" dirty="0" smtClean="0">
                <a:solidFill>
                  <a:srgbClr val="7F7F7F"/>
                </a:solidFill>
              </a:rPr>
              <a:t>yntactic matching is too strict</a:t>
            </a:r>
          </a:p>
          <a:p>
            <a:pPr lvl="1"/>
            <a:r>
              <a:rPr lang="en-US" altLang="zh-CN" dirty="0">
                <a:solidFill>
                  <a:srgbClr val="7F7F7F"/>
                </a:solidFill>
              </a:rPr>
              <a:t>Different compilers can generate different code with same </a:t>
            </a:r>
            <a:r>
              <a:rPr lang="en-US" altLang="zh-CN" dirty="0" smtClean="0">
                <a:solidFill>
                  <a:srgbClr val="7F7F7F"/>
                </a:solidFill>
              </a:rPr>
              <a:t>semantics</a:t>
            </a:r>
            <a:endParaRPr lang="en-US" altLang="zh-CN" dirty="0">
              <a:solidFill>
                <a:srgbClr val="7F7F7F"/>
              </a:solidFill>
            </a:endParaRPr>
          </a:p>
          <a:p>
            <a:pPr lvl="2"/>
            <a:r>
              <a:rPr lang="en-US" altLang="zh-CN" dirty="0">
                <a:solidFill>
                  <a:srgbClr val="7F7F7F"/>
                </a:solidFill>
              </a:rPr>
              <a:t>I</a:t>
            </a:r>
            <a:r>
              <a:rPr lang="en-US" altLang="zh-CN" dirty="0" smtClean="0">
                <a:solidFill>
                  <a:srgbClr val="7F7F7F"/>
                </a:solidFill>
              </a:rPr>
              <a:t>nstruction </a:t>
            </a:r>
            <a:r>
              <a:rPr lang="en-US" altLang="zh-CN" dirty="0">
                <a:solidFill>
                  <a:srgbClr val="7F7F7F"/>
                </a:solidFill>
              </a:rPr>
              <a:t>order, register allocation, instruction selection, code </a:t>
            </a:r>
            <a:r>
              <a:rPr lang="en-US" altLang="zh-CN" dirty="0" smtClean="0">
                <a:solidFill>
                  <a:srgbClr val="7F7F7F"/>
                </a:solidFill>
              </a:rPr>
              <a:t>layout</a:t>
            </a:r>
          </a:p>
          <a:p>
            <a:r>
              <a:rPr lang="en-US" altLang="zh-CN" dirty="0"/>
              <a:t>Use </a:t>
            </a:r>
            <a:r>
              <a:rPr lang="en-US" altLang="zh-CN" dirty="0">
                <a:solidFill>
                  <a:srgbClr val="0000FF"/>
                </a:solidFill>
              </a:rPr>
              <a:t>symbolic execution</a:t>
            </a:r>
            <a:r>
              <a:rPr lang="en-US" altLang="zh-CN" dirty="0"/>
              <a:t> to abstract </a:t>
            </a:r>
            <a:r>
              <a:rPr lang="en-US" altLang="zh-CN" dirty="0" smtClean="0"/>
              <a:t>these differences and adapt patches</a:t>
            </a:r>
            <a:endParaRPr lang="en-US" altLang="zh-CN" dirty="0"/>
          </a:p>
          <a:p>
            <a:pPr lvl="1"/>
            <a:r>
              <a:rPr lang="en-US" altLang="zh-CN" dirty="0"/>
              <a:t>Use approximation to improve </a:t>
            </a:r>
            <a:r>
              <a:rPr lang="en-US" altLang="zh-CN" dirty="0" smtClean="0"/>
              <a:t>scalability </a:t>
            </a:r>
            <a:r>
              <a:rPr lang="en-US" altLang="zh-CN" dirty="0"/>
              <a:t>(details in the paper</a:t>
            </a:r>
            <a:r>
              <a:rPr lang="en-US" altLang="zh-CN" dirty="0" smtClean="0"/>
              <a:t>)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23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819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Online Patch Application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24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350" y="1245090"/>
            <a:ext cx="6529300" cy="226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1612" y="3636482"/>
            <a:ext cx="260077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1600" dirty="0" smtClean="0"/>
              <a:t>Function entry </a:t>
            </a:r>
            <a:r>
              <a:rPr lang="en-US" altLang="zh-CN" sz="1600" dirty="0"/>
              <a:t>p</a:t>
            </a:r>
            <a:r>
              <a:rPr lang="en-US" altLang="zh-CN" sz="1600" dirty="0" smtClean="0"/>
              <a:t>oint </a:t>
            </a:r>
            <a:r>
              <a:rPr lang="en-US" altLang="zh-CN" sz="1600" dirty="0"/>
              <a:t>h</a:t>
            </a:r>
            <a:r>
              <a:rPr lang="en-US" altLang="zh-CN" sz="1600" dirty="0" smtClean="0"/>
              <a:t>ooking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46997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Prototype Implementation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Lua</a:t>
            </a:r>
            <a:r>
              <a:rPr lang="en-US" altLang="zh-CN" dirty="0" smtClean="0"/>
              <a:t> engine in </a:t>
            </a:r>
            <a:r>
              <a:rPr lang="en-US" altLang="zh-CN" dirty="0"/>
              <a:t>kernel (11</a:t>
            </a:r>
            <a:r>
              <a:rPr lang="en-US" altLang="zh-CN" i="1" dirty="0"/>
              <a:t>K</a:t>
            </a:r>
            <a:r>
              <a:rPr lang="en-US" altLang="zh-CN" dirty="0"/>
              <a:t> SLOC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Simple</a:t>
            </a:r>
          </a:p>
          <a:p>
            <a:pPr lvl="1"/>
            <a:r>
              <a:rPr lang="en-US" altLang="zh-CN" dirty="0"/>
              <a:t>M</a:t>
            </a:r>
            <a:r>
              <a:rPr lang="en-US" altLang="zh-CN" dirty="0" smtClean="0"/>
              <a:t>emory-safe</a:t>
            </a:r>
          </a:p>
          <a:p>
            <a:pPr lvl="1"/>
            <a:r>
              <a:rPr lang="en-US" altLang="zh-CN" dirty="0" smtClean="0"/>
              <a:t>Easy </a:t>
            </a:r>
            <a:r>
              <a:rPr lang="en-US" altLang="zh-CN" dirty="0"/>
              <a:t>to embed and </a:t>
            </a:r>
            <a:r>
              <a:rPr lang="en-US" altLang="zh-CN" dirty="0" smtClean="0"/>
              <a:t>extend</a:t>
            </a:r>
          </a:p>
          <a:p>
            <a:pPr lvl="1"/>
            <a:r>
              <a:rPr lang="en-US" altLang="zh-CN" dirty="0" smtClean="0"/>
              <a:t>24 years of development</a:t>
            </a:r>
          </a:p>
          <a:p>
            <a:r>
              <a:rPr lang="en-US" altLang="zh-CN" dirty="0" smtClean="0"/>
              <a:t>Semantic matching  </a:t>
            </a:r>
          </a:p>
          <a:p>
            <a:pPr marL="457200" lvl="1" indent="0">
              <a:buNone/>
            </a:pPr>
            <a:r>
              <a:rPr lang="en-US" altLang="zh-CN" dirty="0" smtClean="0"/>
              <a:t>–  </a:t>
            </a:r>
            <a:r>
              <a:rPr lang="en-US" altLang="zh-CN" dirty="0" err="1" smtClean="0"/>
              <a:t>angr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25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052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36931"/>
            <a:ext cx="2748242" cy="2867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Evaluation: </a:t>
            </a:r>
            <a:r>
              <a:rPr lang="en-US" altLang="zh-CN" dirty="0"/>
              <a:t>Applicability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Evaluated </a:t>
            </a:r>
            <a:r>
              <a:rPr lang="en-US" altLang="zh-CN" b="1" dirty="0" smtClean="0">
                <a:solidFill>
                  <a:srgbClr val="0000FF"/>
                </a:solidFill>
              </a:rPr>
              <a:t>76</a:t>
            </a:r>
            <a:r>
              <a:rPr lang="en-US" altLang="zh-CN" dirty="0" smtClean="0"/>
              <a:t> critical vulnerabilities in the last three years</a:t>
            </a:r>
          </a:p>
          <a:p>
            <a:r>
              <a:rPr lang="en-US" altLang="zh-CN" dirty="0" smtClean="0"/>
              <a:t>Patch level:</a:t>
            </a:r>
          </a:p>
          <a:p>
            <a:pPr lvl="1"/>
            <a:r>
              <a:rPr lang="en-US" altLang="zh-CN" dirty="0" smtClean="0"/>
              <a:t>Level-1: 49</a:t>
            </a:r>
          </a:p>
          <a:p>
            <a:pPr lvl="1"/>
            <a:r>
              <a:rPr lang="en-US" altLang="zh-CN" dirty="0" smtClean="0"/>
              <a:t>Level-2: 22</a:t>
            </a:r>
          </a:p>
          <a:p>
            <a:pPr lvl="1"/>
            <a:r>
              <a:rPr lang="en-US" altLang="zh-CN" dirty="0" smtClean="0"/>
              <a:t>Level-3: 5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26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136" y="1661204"/>
            <a:ext cx="2540974" cy="2278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976" y="2499742"/>
            <a:ext cx="2258908" cy="2433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41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Evaluation: Adaptability</a:t>
            </a:r>
            <a:endParaRPr lang="zh-CN" altLang="en-US" dirty="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7574"/>
            <a:ext cx="7941643" cy="340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27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926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Evaluation: </a:t>
            </a:r>
            <a:r>
              <a:rPr lang="en-US" altLang="zh-CN" dirty="0"/>
              <a:t>Adaptability</a:t>
            </a:r>
            <a:endParaRPr lang="zh-CN" altLang="en-US" dirty="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7574"/>
            <a:ext cx="7941643" cy="340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631642" y="1948022"/>
            <a:ext cx="1020874" cy="2423928"/>
          </a:xfrm>
          <a:prstGeom prst="rect">
            <a:avLst/>
          </a:prstGeom>
          <a:solidFill>
            <a:srgbClr val="0066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779912" y="47319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40044" y="4526999"/>
            <a:ext cx="3008324" cy="276999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/>
              <a:t>Types </a:t>
            </a:r>
            <a:r>
              <a:rPr lang="en-US" altLang="zh-CN" sz="1200" dirty="0"/>
              <a:t>and f</a:t>
            </a:r>
            <a:r>
              <a:rPr lang="en-US" altLang="zh-CN" sz="1200" dirty="0" smtClean="0"/>
              <a:t>requencies </a:t>
            </a:r>
            <a:r>
              <a:rPr lang="en-US" altLang="zh-CN" sz="1200" dirty="0"/>
              <a:t>of </a:t>
            </a:r>
            <a:r>
              <a:rPr lang="en-US" altLang="zh-CN" sz="1200" dirty="0" smtClean="0"/>
              <a:t>instruction </a:t>
            </a:r>
            <a:r>
              <a:rPr lang="en-US" altLang="zh-CN" sz="1200" dirty="0"/>
              <a:t>o</a:t>
            </a:r>
            <a:r>
              <a:rPr lang="en-US" altLang="zh-CN" sz="1200" dirty="0" smtClean="0"/>
              <a:t>pcodes</a:t>
            </a:r>
            <a:endParaRPr lang="zh-CN" altLang="en-US" sz="12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27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635896" y="1948022"/>
            <a:ext cx="1016620" cy="1916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9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Evaluation: Adaptability</a:t>
            </a:r>
            <a:endParaRPr lang="zh-CN" altLang="en-US" dirty="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7574"/>
            <a:ext cx="7941643" cy="340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659201" y="1948021"/>
            <a:ext cx="946485" cy="2423929"/>
          </a:xfrm>
          <a:prstGeom prst="rect">
            <a:avLst/>
          </a:prstGeom>
          <a:solidFill>
            <a:srgbClr val="0066FF">
              <a:alpha val="25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898529" y="4521524"/>
            <a:ext cx="4467826" cy="276999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/>
              <a:t>Number of </a:t>
            </a:r>
            <a:r>
              <a:rPr lang="en-US" altLang="zh-CN" sz="1200" dirty="0"/>
              <a:t>f</a:t>
            </a:r>
            <a:r>
              <a:rPr lang="en-US" altLang="zh-CN" sz="1200" dirty="0" smtClean="0"/>
              <a:t>unction </a:t>
            </a:r>
            <a:r>
              <a:rPr lang="en-US" altLang="zh-CN" sz="1200" dirty="0"/>
              <a:t>c</a:t>
            </a:r>
            <a:r>
              <a:rPr lang="en-US" altLang="zh-CN" sz="1200" dirty="0" smtClean="0"/>
              <a:t>alls </a:t>
            </a:r>
            <a:r>
              <a:rPr lang="en-US" altLang="zh-CN" sz="1200" dirty="0"/>
              <a:t>and c</a:t>
            </a:r>
            <a:r>
              <a:rPr lang="en-US" altLang="zh-CN" sz="1200" dirty="0" smtClean="0"/>
              <a:t>onditional </a:t>
            </a:r>
            <a:r>
              <a:rPr lang="en-US" altLang="zh-CN" sz="1200" dirty="0"/>
              <a:t>b</a:t>
            </a:r>
            <a:r>
              <a:rPr lang="en-US" altLang="zh-CN" sz="1200" dirty="0" smtClean="0"/>
              <a:t>ranches  (to abstract CFG)</a:t>
            </a:r>
            <a:endParaRPr lang="zh-CN" altLang="en-US" sz="12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27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659200" y="1948021"/>
            <a:ext cx="946485" cy="1916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62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Evaluation: Adaptability</a:t>
            </a:r>
            <a:endParaRPr lang="zh-CN" altLang="en-US" dirty="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7574"/>
            <a:ext cx="7941643" cy="340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616116" y="1948021"/>
            <a:ext cx="936104" cy="2423929"/>
          </a:xfrm>
          <a:prstGeom prst="rect">
            <a:avLst/>
          </a:prstGeom>
          <a:solidFill>
            <a:srgbClr val="0066FF">
              <a:alpha val="25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104893" y="4526998"/>
            <a:ext cx="1958549" cy="276999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1200" dirty="0"/>
              <a:t>KARMA’s s</a:t>
            </a:r>
            <a:r>
              <a:rPr lang="en-US" altLang="zh-CN" sz="1200" dirty="0" smtClean="0"/>
              <a:t>emantic </a:t>
            </a:r>
            <a:r>
              <a:rPr lang="en-US" altLang="zh-CN" sz="1200" dirty="0"/>
              <a:t>m</a:t>
            </a:r>
            <a:r>
              <a:rPr lang="en-US" altLang="zh-CN" sz="1200" dirty="0" smtClean="0"/>
              <a:t>atching</a:t>
            </a:r>
            <a:endParaRPr lang="zh-CN" altLang="en-US" sz="12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27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616116" y="1948022"/>
            <a:ext cx="936104" cy="1916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665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Evaluation: Performance</a:t>
            </a:r>
            <a:endParaRPr lang="zh-CN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10" y="1199015"/>
            <a:ext cx="4736830" cy="302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829632" y="4299942"/>
            <a:ext cx="34847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/>
              <a:t>CF-Bench </a:t>
            </a:r>
            <a:r>
              <a:rPr lang="en-US" altLang="zh-CN" sz="1600" dirty="0" smtClean="0"/>
              <a:t>results </a:t>
            </a:r>
            <a:r>
              <a:rPr lang="en-US" altLang="zh-CN" sz="1600" dirty="0"/>
              <a:t>with different patches</a:t>
            </a:r>
            <a:endParaRPr lang="zh-CN" altLang="en-US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28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239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Android Kernel Vulnerabilities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1443414" y="1203598"/>
            <a:ext cx="6257172" cy="3600400"/>
            <a:chOff x="1987236" y="1203598"/>
            <a:chExt cx="6257172" cy="3600400"/>
          </a:xfrm>
        </p:grpSpPr>
        <p:sp>
          <p:nvSpPr>
            <p:cNvPr id="5" name="矩形 4"/>
            <p:cNvSpPr/>
            <p:nvPr/>
          </p:nvSpPr>
          <p:spPr>
            <a:xfrm>
              <a:off x="1987236" y="1203598"/>
              <a:ext cx="6257172" cy="36004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2080661" y="1275606"/>
              <a:ext cx="4982678" cy="520564"/>
            </a:xfrm>
            <a:prstGeom prst="rect">
              <a:avLst/>
            </a:prstGeom>
            <a:solidFill>
              <a:srgbClr val="FF4B4B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</a:rPr>
                <a:t>Apps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080661" y="1851670"/>
              <a:ext cx="4982678" cy="720080"/>
            </a:xfrm>
            <a:prstGeom prst="rect">
              <a:avLst/>
            </a:prstGeom>
            <a:solidFill>
              <a:srgbClr val="FF4B4B"/>
            </a:solidFill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</a:rPr>
                <a:t>Java API Framework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080661" y="2643758"/>
              <a:ext cx="3283427" cy="754192"/>
            </a:xfrm>
            <a:prstGeom prst="rect">
              <a:avLst/>
            </a:prstGeom>
            <a:solidFill>
              <a:srgbClr val="FF4B4B"/>
            </a:solidFill>
            <a:ln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</a:rPr>
                <a:t>Native C/C++ Libraries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080661" y="4011910"/>
              <a:ext cx="4982678" cy="714152"/>
            </a:xfrm>
            <a:prstGeom prst="rect">
              <a:avLst/>
            </a:prstGeom>
            <a:solidFill>
              <a:srgbClr val="FF4B4B"/>
            </a:solidFill>
            <a:ln>
              <a:solidFill>
                <a:srgbClr val="FF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</a:rPr>
                <a:t>Linux Kernel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36096" y="2643758"/>
              <a:ext cx="1627243" cy="754192"/>
            </a:xfrm>
            <a:prstGeom prst="rect">
              <a:avLst/>
            </a:prstGeom>
            <a:solidFill>
              <a:srgbClr val="FF4B4B"/>
            </a:solidFill>
            <a:ln>
              <a:solidFill>
                <a:srgbClr val="FF9933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</a:rPr>
                <a:t>Android Runtime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080661" y="3473742"/>
              <a:ext cx="4982678" cy="466160"/>
            </a:xfrm>
            <a:prstGeom prst="rect">
              <a:avLst/>
            </a:prstGeom>
            <a:solidFill>
              <a:srgbClr val="FF4B4B"/>
            </a:solidFill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</a:rPr>
                <a:t>Hardware Abstraction Layer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164289" y="1273200"/>
              <a:ext cx="1008112" cy="3450456"/>
            </a:xfrm>
            <a:prstGeom prst="rect">
              <a:avLst/>
            </a:prstGeom>
            <a:solidFill>
              <a:srgbClr val="FF6161"/>
            </a:solidFill>
            <a:ln>
              <a:solidFill>
                <a:srgbClr val="DA26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</a:rPr>
                <a:t>TrustZone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264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Evaluation: Performance</a:t>
            </a:r>
            <a:endParaRPr lang="zh-CN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1129408"/>
            <a:ext cx="5168878" cy="317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483768" y="4299942"/>
            <a:ext cx="4220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Execution time of 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chmod</a:t>
            </a:r>
            <a:r>
              <a:rPr lang="en-US" altLang="zh-CN" sz="1600" dirty="0" smtClean="0"/>
              <a:t>  with </a:t>
            </a:r>
            <a:r>
              <a:rPr lang="en-US" altLang="zh-CN" sz="1600" dirty="0"/>
              <a:t>different patches</a:t>
            </a:r>
            <a:endParaRPr lang="zh-CN" altLang="en-US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29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804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Future 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User-space vulnerability protection</a:t>
            </a:r>
          </a:p>
          <a:p>
            <a:pPr lvl="1"/>
            <a:r>
              <a:rPr lang="en-US" altLang="zh-CN" dirty="0" smtClean="0"/>
              <a:t>Project Treble </a:t>
            </a:r>
            <a:r>
              <a:rPr lang="en-US" altLang="zh-CN" sz="1600" b="1" dirty="0">
                <a:sym typeface="Wingdings"/>
              </a:rPr>
              <a:t></a:t>
            </a:r>
            <a:r>
              <a:rPr lang="en-US" altLang="zh-CN" b="1" dirty="0">
                <a:sym typeface="Wingdings"/>
              </a:rPr>
              <a:t> </a:t>
            </a:r>
            <a:r>
              <a:rPr lang="en-US" altLang="zh-CN" dirty="0" smtClean="0"/>
              <a:t>only partially solve the problem</a:t>
            </a:r>
          </a:p>
          <a:p>
            <a:r>
              <a:rPr lang="en-US" altLang="zh-CN" dirty="0" err="1" smtClean="0"/>
              <a:t>Lua</a:t>
            </a:r>
            <a:r>
              <a:rPr lang="en-US" altLang="zh-CN" dirty="0" smtClean="0"/>
              <a:t> engine in the kernel (11</a:t>
            </a:r>
            <a:r>
              <a:rPr lang="en-US" altLang="zh-CN" i="1" dirty="0" smtClean="0"/>
              <a:t>K</a:t>
            </a:r>
            <a:r>
              <a:rPr lang="en-US" altLang="zh-CN" dirty="0" smtClean="0"/>
              <a:t> SLOC)</a:t>
            </a:r>
          </a:p>
          <a:p>
            <a:pPr lvl="1"/>
            <a:r>
              <a:rPr lang="en-US" altLang="zh-CN" dirty="0" smtClean="0"/>
              <a:t>Alternative execution engines, like BPF or sandboxed binary patches</a:t>
            </a:r>
          </a:p>
          <a:p>
            <a:r>
              <a:rPr lang="en-US" altLang="zh-CN" dirty="0" smtClean="0"/>
              <a:t>Error handling code could be vulnerable</a:t>
            </a:r>
          </a:p>
          <a:p>
            <a:pPr lvl="1"/>
            <a:r>
              <a:rPr lang="en-US" altLang="zh-CN" dirty="0" smtClean="0"/>
              <a:t>Error injection to detect vulnerable error-handling code</a:t>
            </a:r>
          </a:p>
          <a:p>
            <a:r>
              <a:rPr lang="en-US" altLang="zh-CN" dirty="0" smtClean="0"/>
              <a:t>Improve semantic matching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30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249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07704" y="2508453"/>
            <a:ext cx="5328592" cy="598463"/>
          </a:xfrm>
        </p:spPr>
        <p:txBody>
          <a:bodyPr>
            <a:noAutofit/>
          </a:bodyPr>
          <a:lstStyle/>
          <a:p>
            <a:r>
              <a:rPr lang="en-US" altLang="zh-CN" sz="2000" dirty="0"/>
              <a:t>Adaptive Android Kernel Live Patching</a:t>
            </a:r>
            <a:endParaRPr lang="zh-CN" altLang="en-US" sz="2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707904" y="3156525"/>
            <a:ext cx="1728192" cy="288032"/>
          </a:xfrm>
        </p:spPr>
        <p:txBody>
          <a:bodyPr>
            <a:no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hlinkClick r:id="rId4"/>
              </a:rPr>
              <a:t>www.YueChen.me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1133" y="1779662"/>
            <a:ext cx="1181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Q </a:t>
            </a:r>
            <a:r>
              <a:rPr lang="en-US" altLang="zh-CN" sz="3200" dirty="0" smtClean="0"/>
              <a:t>&amp;</a:t>
            </a:r>
            <a:r>
              <a:rPr lang="en-US" altLang="zh-CN" sz="3200" b="1" dirty="0" smtClean="0"/>
              <a:t> A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7615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020491"/>
            <a:ext cx="7772400" cy="1102519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Backup Slides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72743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Attack TrustZone from Kernel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Example:</a:t>
            </a:r>
          </a:p>
          <a:p>
            <a:pPr lvl="1"/>
            <a:r>
              <a:rPr lang="en-US" altLang="zh-CN" dirty="0" smtClean="0">
                <a:hlinkClick r:id="rId3"/>
              </a:rPr>
              <a:t>Downgrade Attack on </a:t>
            </a:r>
            <a:r>
              <a:rPr lang="en-US" altLang="zh-CN" dirty="0" err="1" smtClean="0">
                <a:hlinkClick r:id="rId3"/>
              </a:rPr>
              <a:t>TrustZone</a:t>
            </a:r>
            <a:r>
              <a:rPr lang="en-US" altLang="zh-CN" dirty="0" smtClean="0"/>
              <a:t> (see its references)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34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37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Observations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9583"/>
            <a:ext cx="8229600" cy="864096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Most </a:t>
            </a:r>
            <a:r>
              <a:rPr lang="en-US" altLang="zh-CN" sz="2000" dirty="0"/>
              <a:t>kernel functions are </a:t>
            </a:r>
            <a:r>
              <a:rPr lang="en-US" altLang="zh-CN" sz="2000" b="1" dirty="0">
                <a:solidFill>
                  <a:srgbClr val="0000FF"/>
                </a:solidFill>
              </a:rPr>
              <a:t>stable</a:t>
            </a:r>
            <a:r>
              <a:rPr lang="en-US" altLang="zh-CN" sz="2000" dirty="0"/>
              <a:t> across devices and Android releases</a:t>
            </a:r>
            <a:r>
              <a:rPr lang="en-US" altLang="zh-CN" sz="2000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7238" y="3795886"/>
            <a:ext cx="3361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/>
              <a:t>Number of </a:t>
            </a:r>
            <a:r>
              <a:rPr lang="en-US" altLang="zh-CN" sz="1400" dirty="0" smtClean="0"/>
              <a:t>syntax clusters </a:t>
            </a:r>
            <a:r>
              <a:rPr lang="en-US" altLang="zh-CN" sz="1400" dirty="0"/>
              <a:t>for each </a:t>
            </a:r>
            <a:r>
              <a:rPr lang="en-US" altLang="zh-CN" sz="1400" dirty="0" smtClean="0"/>
              <a:t>function</a:t>
            </a:r>
            <a:endParaRPr lang="zh-CN" altLang="en-US" sz="14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35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426629" y="4208770"/>
            <a:ext cx="429074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400" dirty="0"/>
              <a:t>About 40% </a:t>
            </a:r>
            <a:r>
              <a:rPr lang="en-US" altLang="zh-CN" sz="1400" dirty="0" smtClean="0"/>
              <a:t>of the </a:t>
            </a:r>
            <a:r>
              <a:rPr lang="en-US" altLang="zh-CN" sz="1400" dirty="0"/>
              <a:t>shared functions have only one cluster, and </a:t>
            </a:r>
            <a:r>
              <a:rPr lang="en-US" altLang="zh-CN" sz="1400" dirty="0" smtClean="0"/>
              <a:t>about 80</a:t>
            </a:r>
            <a:r>
              <a:rPr lang="en-US" altLang="zh-CN" sz="1400" dirty="0"/>
              <a:t>% of them have 4 clusters or less.</a:t>
            </a:r>
            <a:endParaRPr lang="zh-CN" altLang="en-US" sz="14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1763688" y="1491631"/>
            <a:ext cx="5256584" cy="2283052"/>
            <a:chOff x="1691680" y="1491631"/>
            <a:chExt cx="5256584" cy="228305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13698" y="1563638"/>
              <a:ext cx="4460622" cy="1923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691680" y="2211710"/>
              <a:ext cx="888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 smtClean="0"/>
                <a:t>Cluster Number</a:t>
              </a:r>
              <a:endParaRPr lang="zh-CN" altLang="en-US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79912" y="3486650"/>
              <a:ext cx="17127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Kernel Function </a:t>
              </a:r>
              <a:r>
                <a:rPr lang="en-US" altLang="zh-CN" sz="1200" dirty="0"/>
                <a:t>N</a:t>
              </a:r>
              <a:r>
                <a:rPr lang="en-US" altLang="zh-CN" sz="1200" dirty="0" smtClean="0"/>
                <a:t>umber</a:t>
              </a:r>
              <a:endParaRPr lang="zh-CN" altLang="en-US" sz="1200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1763688" y="1491631"/>
              <a:ext cx="5184576" cy="2283052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66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Observations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9583"/>
            <a:ext cx="8229600" cy="864096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Most </a:t>
            </a:r>
            <a:r>
              <a:rPr lang="en-US" altLang="zh-CN" sz="2000" dirty="0"/>
              <a:t>kernel functions are </a:t>
            </a:r>
            <a:r>
              <a:rPr lang="en-US" altLang="zh-CN" sz="2000" b="1" dirty="0">
                <a:solidFill>
                  <a:srgbClr val="0000FF"/>
                </a:solidFill>
              </a:rPr>
              <a:t>stable</a:t>
            </a:r>
            <a:r>
              <a:rPr lang="en-US" altLang="zh-CN" sz="2000" dirty="0"/>
              <a:t> across devices and Android releases</a:t>
            </a:r>
            <a:r>
              <a:rPr lang="en-US" altLang="zh-CN" sz="2000" dirty="0" smtClean="0"/>
              <a:t>.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36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200058" y="4208770"/>
            <a:ext cx="472071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400" dirty="0"/>
              <a:t>For about 60% of shared functions, the largest cluster contains more than 80% of all the kernels that have this function.</a:t>
            </a:r>
            <a:endParaRPr lang="zh-CN" altLang="en-US" sz="14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2123728" y="1491630"/>
            <a:ext cx="4896544" cy="2256815"/>
            <a:chOff x="2123728" y="1491630"/>
            <a:chExt cx="4896544" cy="225681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23228" y="1550466"/>
              <a:ext cx="4697544" cy="1920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629670" y="3471446"/>
              <a:ext cx="17127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Kernel Function </a:t>
              </a:r>
              <a:r>
                <a:rPr lang="en-US" altLang="zh-CN" sz="1200" dirty="0"/>
                <a:t>N</a:t>
              </a:r>
              <a:r>
                <a:rPr lang="en-US" altLang="zh-CN" sz="1200" dirty="0" smtClean="0"/>
                <a:t>umber</a:t>
              </a:r>
              <a:endParaRPr lang="zh-CN" altLang="en-US" sz="1200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2123728" y="1491630"/>
              <a:ext cx="4896544" cy="2256815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2015716" y="3795886"/>
            <a:ext cx="51125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/>
              <a:t>Percentage of kernels in the largest cluster for each </a:t>
            </a:r>
            <a:r>
              <a:rPr lang="en-US" altLang="zh-CN" sz="1400" dirty="0" smtClean="0"/>
              <a:t>function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1643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Symbolic Execution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Challenges</a:t>
            </a:r>
          </a:p>
          <a:p>
            <a:pPr lvl="1"/>
            <a:r>
              <a:rPr lang="en-US" altLang="zh-CN" dirty="0" smtClean="0"/>
              <a:t>Avoid path explosion</a:t>
            </a:r>
          </a:p>
          <a:p>
            <a:pPr lvl="1"/>
            <a:r>
              <a:rPr lang="en-US" altLang="zh-CN" dirty="0" smtClean="0"/>
              <a:t>Impact to the environment</a:t>
            </a:r>
          </a:p>
          <a:p>
            <a:r>
              <a:rPr lang="en-US" altLang="zh-CN" dirty="0" smtClean="0"/>
              <a:t>Practical Solution</a:t>
            </a:r>
          </a:p>
          <a:p>
            <a:pPr lvl="1"/>
            <a:r>
              <a:rPr lang="en-US" altLang="zh-CN" dirty="0" smtClean="0"/>
              <a:t>Non-local </a:t>
            </a:r>
            <a:r>
              <a:rPr lang="en-US" altLang="zh-CN" dirty="0"/>
              <a:t>memory writes</a:t>
            </a:r>
          </a:p>
          <a:p>
            <a:pPr lvl="1"/>
            <a:r>
              <a:rPr lang="en-US" altLang="zh-CN" dirty="0"/>
              <a:t>Function calls </a:t>
            </a:r>
            <a:r>
              <a:rPr lang="en-US" altLang="zh-CN" dirty="0" smtClean="0"/>
              <a:t>(and their arguments)</a:t>
            </a:r>
            <a:endParaRPr lang="en-US" altLang="zh-CN" dirty="0"/>
          </a:p>
          <a:p>
            <a:pPr lvl="1"/>
            <a:r>
              <a:rPr lang="en-US" altLang="zh-CN" dirty="0"/>
              <a:t>Function </a:t>
            </a:r>
            <a:r>
              <a:rPr lang="en-US" altLang="zh-CN" dirty="0" smtClean="0"/>
              <a:t>return values</a:t>
            </a:r>
            <a:endParaRPr lang="en-US" altLang="zh-CN" dirty="0"/>
          </a:p>
          <a:p>
            <a:r>
              <a:rPr lang="en-US" altLang="zh-CN" dirty="0"/>
              <a:t>Adaptation (e.g., mutate constants or offsets)</a:t>
            </a:r>
          </a:p>
          <a:p>
            <a:pPr lvl="1"/>
            <a:r>
              <a:rPr lang="en-US" altLang="zh-CN" dirty="0"/>
              <a:t>foo(</a:t>
            </a:r>
            <a:r>
              <a:rPr lang="en-US" altLang="zh-CN" dirty="0" err="1"/>
              <a:t>symbol_A</a:t>
            </a:r>
            <a:r>
              <a:rPr lang="en-US" altLang="zh-CN" dirty="0"/>
              <a:t> + </a:t>
            </a:r>
            <a:r>
              <a:rPr lang="en-US" altLang="zh-CN" dirty="0">
                <a:solidFill>
                  <a:srgbClr val="0000FF"/>
                </a:solidFill>
              </a:rPr>
              <a:t>4</a:t>
            </a:r>
            <a:r>
              <a:rPr lang="en-US" altLang="zh-CN" dirty="0"/>
              <a:t>, 36)                 foo(</a:t>
            </a:r>
            <a:r>
              <a:rPr lang="en-US" altLang="zh-CN" dirty="0" err="1"/>
              <a:t>symbol_A</a:t>
            </a:r>
            <a:r>
              <a:rPr lang="en-US" altLang="zh-CN" dirty="0"/>
              <a:t> + </a:t>
            </a:r>
            <a:r>
              <a:rPr lang="en-US" altLang="zh-CN" dirty="0">
                <a:solidFill>
                  <a:srgbClr val="0000FF"/>
                </a:solidFill>
              </a:rPr>
              <a:t>8</a:t>
            </a:r>
            <a:r>
              <a:rPr lang="en-US" altLang="zh-CN" dirty="0"/>
              <a:t>, 36)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37</a:t>
            </a:r>
            <a:endParaRPr lang="zh-CN" altLang="en-US" dirty="0"/>
          </a:p>
        </p:txBody>
      </p:sp>
      <p:sp>
        <p:nvSpPr>
          <p:cNvPr id="5" name="右箭头 4"/>
          <p:cNvSpPr/>
          <p:nvPr/>
        </p:nvSpPr>
        <p:spPr>
          <a:xfrm>
            <a:off x="3779912" y="4299942"/>
            <a:ext cx="504056" cy="216024"/>
          </a:xfrm>
          <a:prstGeom prst="rightArrow">
            <a:avLst>
              <a:gd name="adj1" fmla="val 42945"/>
              <a:gd name="adj2" fmla="val 7116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539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Evaluation: </a:t>
            </a:r>
            <a:r>
              <a:rPr lang="en-US" altLang="zh-CN" dirty="0" smtClean="0"/>
              <a:t>Overall Performance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i="1" dirty="0"/>
              <a:t>Complex</a:t>
            </a:r>
            <a:r>
              <a:rPr lang="en-US" altLang="zh-CN" dirty="0"/>
              <a:t> patch for </a:t>
            </a:r>
            <a:r>
              <a:rPr lang="en-US" altLang="zh-CN" i="1" dirty="0"/>
              <a:t>most frequent </a:t>
            </a:r>
            <a:r>
              <a:rPr lang="en-US" altLang="zh-CN" dirty="0" err="1"/>
              <a:t>syscall</a:t>
            </a:r>
            <a:r>
              <a:rPr lang="en-US" altLang="zh-CN" dirty="0"/>
              <a:t> </a:t>
            </a:r>
            <a:r>
              <a:rPr lang="en-US" altLang="zh-CN" dirty="0" smtClean="0"/>
              <a:t>(</a:t>
            </a:r>
            <a:r>
              <a:rPr lang="en-US" altLang="zh-CN" dirty="0" err="1" smtClean="0">
                <a:solidFill>
                  <a:srgbClr val="0000FF"/>
                </a:solidFill>
              </a:rPr>
              <a:t>gettimeofday</a:t>
            </a:r>
            <a:r>
              <a:rPr lang="en-US" altLang="zh-CN" dirty="0" smtClean="0"/>
              <a:t>) during web browsing</a:t>
            </a:r>
            <a:endParaRPr lang="en-US" altLang="zh-CN" dirty="0"/>
          </a:p>
          <a:p>
            <a:r>
              <a:rPr lang="en-US" altLang="zh-CN" dirty="0" smtClean="0"/>
              <a:t>Overall system performance overhead </a:t>
            </a:r>
            <a:r>
              <a:rPr lang="en-US" altLang="zh-CN" dirty="0" smtClean="0"/>
              <a:t>in</a:t>
            </a:r>
            <a:r>
              <a:rPr lang="en-US" altLang="zh-CN" dirty="0" smtClean="0"/>
              <a:t> </a:t>
            </a:r>
            <a:r>
              <a:rPr lang="en-US" altLang="zh-CN" dirty="0" smtClean="0"/>
              <a:t>this </a:t>
            </a:r>
            <a:r>
              <a:rPr lang="en-US" altLang="zh-CN" i="1" dirty="0" smtClean="0"/>
              <a:t>extreme</a:t>
            </a:r>
            <a:r>
              <a:rPr lang="en-US" altLang="zh-CN" dirty="0" smtClean="0"/>
              <a:t> situation: </a:t>
            </a:r>
            <a:r>
              <a:rPr lang="en-US" altLang="zh-CN" dirty="0">
                <a:solidFill>
                  <a:srgbClr val="0000FF"/>
                </a:solidFill>
              </a:rPr>
              <a:t>0.9</a:t>
            </a:r>
            <a:r>
              <a:rPr lang="en-US" altLang="zh-CN" dirty="0" smtClean="0">
                <a:solidFill>
                  <a:srgbClr val="0000FF"/>
                </a:solidFill>
              </a:rPr>
              <a:t>%</a:t>
            </a:r>
            <a:endParaRPr lang="en-US" altLang="zh-CN" dirty="0">
              <a:solidFill>
                <a:srgbClr val="0000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39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144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Example: CVE-2013-6123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49</a:t>
            </a:fld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31590"/>
            <a:ext cx="4320480" cy="370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0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123478"/>
            <a:ext cx="8640960" cy="648072"/>
          </a:xfrm>
        </p:spPr>
        <p:txBody>
          <a:bodyPr>
            <a:noAutofit/>
          </a:bodyPr>
          <a:lstStyle/>
          <a:p>
            <a:r>
              <a:rPr lang="en-US" altLang="zh-CN" sz="2800" dirty="0" smtClean="0"/>
              <a:t>Number of Disclosed Android </a:t>
            </a:r>
            <a:r>
              <a:rPr lang="en-US" altLang="zh-CN" sz="2800" dirty="0"/>
              <a:t>K</a:t>
            </a:r>
            <a:r>
              <a:rPr lang="en-US" altLang="zh-CN" sz="2800" dirty="0" smtClean="0"/>
              <a:t>ernel </a:t>
            </a:r>
            <a:r>
              <a:rPr lang="en-US" altLang="zh-CN" sz="2800" dirty="0"/>
              <a:t>V</a:t>
            </a:r>
            <a:r>
              <a:rPr lang="en-US" altLang="zh-CN" sz="2800" dirty="0" smtClean="0"/>
              <a:t>ulnerabilities</a:t>
            </a:r>
            <a:endParaRPr lang="zh-CN" alt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89" y="1281138"/>
            <a:ext cx="7865622" cy="30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19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Example: CVE-2013-6123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50</a:t>
            </a:fld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31590"/>
            <a:ext cx="4320480" cy="370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275856" y="2950992"/>
            <a:ext cx="3096344" cy="1968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35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Example: CVE-2013-6123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51</a:t>
            </a:fld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31590"/>
            <a:ext cx="4320480" cy="370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275856" y="2950992"/>
            <a:ext cx="1008112" cy="1968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39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Example: CVE-2013-6123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52</a:t>
            </a:fld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31590"/>
            <a:ext cx="4320480" cy="370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716016" y="1995686"/>
            <a:ext cx="1008112" cy="1968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55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Example: CVE-2013-6123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53</a:t>
            </a:fld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31590"/>
            <a:ext cx="4320480" cy="370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716016" y="1995686"/>
            <a:ext cx="1008112" cy="1968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361879" y="1995686"/>
            <a:ext cx="1224136" cy="19682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61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Example: CVE-2013-6123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54</a:t>
            </a:fld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31590"/>
            <a:ext cx="4320480" cy="370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779912" y="3938835"/>
            <a:ext cx="648072" cy="144016"/>
          </a:xfrm>
          <a:prstGeom prst="rect">
            <a:avLst/>
          </a:prstGeom>
          <a:noFill/>
          <a:ln w="19050">
            <a:solidFill>
              <a:srgbClr val="99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90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You May Also Like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 time machine to locate vulnerabilities:</a:t>
            </a:r>
          </a:p>
          <a:p>
            <a:pPr lvl="1"/>
            <a:r>
              <a:rPr lang="en-US" altLang="zh-CN" dirty="0">
                <a:hlinkClick r:id="rId2"/>
              </a:rPr>
              <a:t>Pinpointing Vulnerabilities</a:t>
            </a:r>
            <a:endParaRPr lang="en-US" altLang="zh-CN" dirty="0"/>
          </a:p>
          <a:p>
            <a:r>
              <a:rPr lang="en-US" altLang="zh-CN" dirty="0" smtClean="0"/>
              <a:t>Protect your computer by encrypting memory all the time:</a:t>
            </a:r>
          </a:p>
          <a:p>
            <a:pPr lvl="1"/>
            <a:r>
              <a:rPr lang="en-US" altLang="zh-CN" dirty="0">
                <a:hlinkClick r:id="rId3"/>
              </a:rPr>
              <a:t>Secure </a:t>
            </a:r>
            <a:r>
              <a:rPr lang="en-US" altLang="zh-CN" dirty="0" smtClean="0">
                <a:hlinkClick r:id="rId3"/>
              </a:rPr>
              <a:t>In-Cache </a:t>
            </a:r>
            <a:r>
              <a:rPr lang="en-US" altLang="zh-CN" dirty="0">
                <a:hlinkClick r:id="rId3"/>
              </a:rPr>
              <a:t>Execution</a:t>
            </a:r>
            <a:endParaRPr lang="en-US" altLang="zh-CN" dirty="0"/>
          </a:p>
          <a:p>
            <a:r>
              <a:rPr lang="en-US" altLang="zh-CN" dirty="0"/>
              <a:t>Fine-grained </a:t>
            </a:r>
            <a:r>
              <a:rPr lang="en-US" altLang="zh-CN" dirty="0" smtClean="0"/>
              <a:t>dynamic </a:t>
            </a:r>
            <a:r>
              <a:rPr lang="en-US" altLang="zh-CN" dirty="0"/>
              <a:t>ASLR during </a:t>
            </a:r>
            <a:r>
              <a:rPr lang="en-US" altLang="zh-CN" dirty="0" smtClean="0"/>
              <a:t>runtime:</a:t>
            </a:r>
          </a:p>
          <a:p>
            <a:pPr lvl="1"/>
            <a:r>
              <a:rPr lang="en-US" altLang="zh-CN" dirty="0">
                <a:hlinkClick r:id="rId4"/>
              </a:rPr>
              <a:t>Remix: On-demand Live Randomization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23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Problem: Old </a:t>
            </a:r>
            <a:r>
              <a:rPr lang="en-US" altLang="zh-CN" dirty="0"/>
              <a:t>Exploits Remain Effective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47664" y="2139702"/>
            <a:ext cx="6048672" cy="2880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CN" sz="1600" dirty="0" smtClean="0"/>
              <a:t>Number of devices </a:t>
            </a:r>
            <a:r>
              <a:rPr lang="en-US" altLang="zh-CN" sz="1600" dirty="0"/>
              <a:t>vulnerable to </a:t>
            </a:r>
            <a:r>
              <a:rPr lang="en-US" altLang="zh-CN" sz="1600" dirty="0" smtClean="0"/>
              <a:t>two root </a:t>
            </a:r>
            <a:r>
              <a:rPr lang="en-US" altLang="zh-CN" sz="1600" dirty="0"/>
              <a:t>exploits as of </a:t>
            </a:r>
            <a:r>
              <a:rPr lang="en-US" altLang="zh-CN" sz="1600" dirty="0" smtClean="0"/>
              <a:t>Nov. </a:t>
            </a:r>
            <a:r>
              <a:rPr lang="en-US" altLang="zh-CN" sz="1600" dirty="0"/>
              <a:t>2016</a:t>
            </a:r>
            <a:endParaRPr lang="zh-CN" alt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069" y="1081094"/>
            <a:ext cx="6745862" cy="105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331640" y="2859782"/>
            <a:ext cx="6480720" cy="792088"/>
          </a:xfrm>
          <a:prstGeom prst="rect">
            <a:avLst/>
          </a:prstGeom>
          <a:noFill/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2000" dirty="0"/>
              <a:t>Android 5.0 released in November </a:t>
            </a:r>
            <a:r>
              <a:rPr lang="en-US" altLang="zh-CN" sz="2000" b="1" dirty="0">
                <a:solidFill>
                  <a:srgbClr val="0000FF"/>
                </a:solidFill>
              </a:rPr>
              <a:t>2014</a:t>
            </a:r>
            <a:endParaRPr lang="en-US" altLang="zh-CN" sz="2000" dirty="0"/>
          </a:p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00FF"/>
                </a:solidFill>
              </a:rPr>
              <a:t>46.3% </a:t>
            </a:r>
            <a:r>
              <a:rPr lang="en-US" altLang="zh-CN" sz="2000" dirty="0"/>
              <a:t>of devices run an older version in September </a:t>
            </a:r>
            <a:r>
              <a:rPr lang="en-US" altLang="zh-CN" sz="2000" b="1" dirty="0">
                <a:solidFill>
                  <a:srgbClr val="0000FF"/>
                </a:solidFill>
              </a:rPr>
              <a:t>2016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80567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Challenges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744416"/>
          </a:xfrm>
        </p:spPr>
        <p:txBody>
          <a:bodyPr>
            <a:normAutofit/>
          </a:bodyPr>
          <a:lstStyle/>
          <a:p>
            <a:r>
              <a:rPr lang="en-US" altLang="zh-CN" sz="2200" i="1" dirty="0" smtClean="0"/>
              <a:t>Officially</a:t>
            </a:r>
            <a:r>
              <a:rPr lang="en-US" altLang="zh-CN" sz="2200" dirty="0" smtClean="0"/>
              <a:t> patching </a:t>
            </a:r>
            <a:r>
              <a:rPr lang="en-US" altLang="zh-CN" sz="2200" dirty="0"/>
              <a:t>an Android device is a </a:t>
            </a:r>
            <a:r>
              <a:rPr lang="en-US" altLang="zh-CN" sz="2200" dirty="0">
                <a:solidFill>
                  <a:srgbClr val="0000FF"/>
                </a:solidFill>
              </a:rPr>
              <a:t>long</a:t>
            </a:r>
            <a:r>
              <a:rPr lang="en-US" altLang="zh-CN" sz="2200" dirty="0"/>
              <a:t> </a:t>
            </a:r>
            <a:r>
              <a:rPr lang="en-US" altLang="zh-CN" sz="2200" dirty="0" smtClean="0"/>
              <a:t>process </a:t>
            </a:r>
            <a:r>
              <a:rPr lang="en-US" altLang="zh-CN" sz="1600" b="1" dirty="0">
                <a:sym typeface="Wingdings"/>
              </a:rPr>
              <a:t></a:t>
            </a:r>
            <a:r>
              <a:rPr lang="en-US" altLang="zh-CN" sz="2200" dirty="0" smtClean="0"/>
              <a:t> </a:t>
            </a:r>
            <a:r>
              <a:rPr lang="en-US" altLang="zh-CN" sz="2200" b="1" dirty="0" smtClean="0"/>
              <a:t>Third-party</a:t>
            </a:r>
          </a:p>
          <a:p>
            <a:pPr lvl="1"/>
            <a:endParaRPr lang="en-US" altLang="zh-CN" sz="1800" dirty="0" smtClean="0"/>
          </a:p>
          <a:p>
            <a:pPr lvl="1"/>
            <a:endParaRPr lang="en-US" altLang="zh-CN" sz="1800" dirty="0"/>
          </a:p>
          <a:p>
            <a:pPr lvl="1"/>
            <a:endParaRPr lang="en-US" altLang="zh-CN" sz="1800" dirty="0" smtClean="0"/>
          </a:p>
          <a:p>
            <a:pPr lvl="1"/>
            <a:endParaRPr lang="en-US" altLang="zh-CN" sz="1800" dirty="0"/>
          </a:p>
          <a:p>
            <a:pPr lvl="1"/>
            <a:endParaRPr lang="en-US" altLang="zh-CN" sz="1800" dirty="0" smtClean="0"/>
          </a:p>
          <a:p>
            <a:pPr lvl="1"/>
            <a:endParaRPr lang="en-US" altLang="zh-CN" sz="1800" dirty="0"/>
          </a:p>
          <a:p>
            <a:pPr lvl="1"/>
            <a:endParaRPr lang="en-US" altLang="zh-CN" sz="1800" dirty="0" smtClean="0"/>
          </a:p>
          <a:p>
            <a:pPr lvl="1"/>
            <a:endParaRPr lang="en-US" altLang="zh-CN" sz="1800" dirty="0"/>
          </a:p>
          <a:p>
            <a:pPr>
              <a:buClr>
                <a:schemeClr val="tx1"/>
              </a:buClr>
            </a:pPr>
            <a:r>
              <a:rPr lang="en-US" altLang="zh-CN" sz="2200" dirty="0" smtClean="0">
                <a:solidFill>
                  <a:srgbClr val="0000FF"/>
                </a:solidFill>
              </a:rPr>
              <a:t>Delayed</a:t>
            </a:r>
            <a:r>
              <a:rPr lang="en-US" altLang="zh-CN" sz="2200" dirty="0" smtClean="0"/>
              <a:t>/</a:t>
            </a:r>
            <a:r>
              <a:rPr lang="en-US" altLang="zh-CN" sz="2200" dirty="0" smtClean="0">
                <a:solidFill>
                  <a:srgbClr val="0000FF"/>
                </a:solidFill>
              </a:rPr>
              <a:t>non-existing</a:t>
            </a:r>
            <a:r>
              <a:rPr lang="en-US" altLang="zh-CN" sz="2200" dirty="0" smtClean="0"/>
              <a:t> kernel source code </a:t>
            </a:r>
            <a:r>
              <a:rPr lang="en-US" altLang="zh-CN" sz="1600" b="1" dirty="0">
                <a:sym typeface="Wingdings"/>
              </a:rPr>
              <a:t></a:t>
            </a:r>
            <a:r>
              <a:rPr lang="en-US" altLang="zh-CN" sz="2200" dirty="0" smtClean="0"/>
              <a:t> </a:t>
            </a:r>
            <a:r>
              <a:rPr lang="en-US" altLang="zh-CN" sz="2200" b="1" dirty="0" smtClean="0"/>
              <a:t>Binary-based</a:t>
            </a:r>
          </a:p>
          <a:p>
            <a:pPr lvl="1"/>
            <a:endParaRPr lang="zh-CN" altLang="en-US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1563638"/>
            <a:ext cx="3888432" cy="248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556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Challenges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200" dirty="0"/>
              <a:t>Severely </a:t>
            </a:r>
            <a:r>
              <a:rPr lang="en-US" altLang="zh-CN" sz="2200" dirty="0">
                <a:solidFill>
                  <a:srgbClr val="0000FF"/>
                </a:solidFill>
              </a:rPr>
              <a:t>fragmented</a:t>
            </a:r>
            <a:r>
              <a:rPr lang="en-US" altLang="zh-CN" sz="2200" dirty="0"/>
              <a:t> Android ecosystem </a:t>
            </a:r>
            <a:r>
              <a:rPr lang="en-US" altLang="zh-CN" sz="1600" b="1" dirty="0">
                <a:sym typeface="Wingdings"/>
              </a:rPr>
              <a:t></a:t>
            </a:r>
            <a:r>
              <a:rPr lang="en-US" altLang="zh-CN" sz="2000" dirty="0">
                <a:sym typeface="Wingdings"/>
              </a:rPr>
              <a:t> </a:t>
            </a:r>
            <a:r>
              <a:rPr lang="en-US" altLang="zh-CN" sz="2200" b="1" dirty="0" smtClean="0">
                <a:sym typeface="Wingdings"/>
              </a:rPr>
              <a:t>Adaptive</a:t>
            </a:r>
            <a:endParaRPr lang="zh-CN" altLang="en-US" sz="22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  <p:pic>
        <p:nvPicPr>
          <p:cNvPr id="5" name="Picture 2" descr="https://c.slashgear.com/wp-content/uploads/2014/08/Screen-Shot-2014-08-21-at-1.49.11-PM-1280x74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800" y="1635646"/>
            <a:ext cx="4550400" cy="265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3635896" y="4295946"/>
            <a:ext cx="334142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00" dirty="0"/>
              <a:t>http://d.ibtimes.co.uk/en/full/1395443/android-fragmentation-2014.png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406894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Solution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1059582"/>
            <a:ext cx="6912768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200" b="1" dirty="0" smtClean="0">
                <a:solidFill>
                  <a:schemeClr val="tx1"/>
                </a:solidFill>
              </a:rPr>
              <a:t>Third-party Binary-based Adaptive Kernel Live Patching</a:t>
            </a:r>
            <a:endParaRPr lang="zh-CN" altLang="en-US" sz="2200" b="1" dirty="0">
              <a:solidFill>
                <a:schemeClr val="tx1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1115616" y="1635646"/>
            <a:ext cx="6912768" cy="3240360"/>
          </a:xfr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/>
              <a:t>Key requirements</a:t>
            </a:r>
            <a:r>
              <a:rPr lang="en-US" altLang="zh-CN" sz="2000" dirty="0" smtClean="0"/>
              <a:t>:</a:t>
            </a:r>
          </a:p>
          <a:p>
            <a:r>
              <a:rPr lang="en-US" altLang="zh-CN" sz="1800" b="1" dirty="0"/>
              <a:t>Adaptiveness</a:t>
            </a:r>
            <a:endParaRPr lang="en-US" altLang="zh-CN" sz="2200" b="1" dirty="0" smtClean="0"/>
          </a:p>
          <a:p>
            <a:pPr lvl="1"/>
            <a:r>
              <a:rPr lang="en-US" altLang="zh-CN" sz="1600" dirty="0" smtClean="0"/>
              <a:t>It should be adaptive to </a:t>
            </a:r>
            <a:r>
              <a:rPr lang="en-US" altLang="zh-CN" sz="1600" dirty="0" smtClean="0">
                <a:solidFill>
                  <a:srgbClr val="0000FF"/>
                </a:solidFill>
              </a:rPr>
              <a:t>various </a:t>
            </a:r>
            <a:r>
              <a:rPr lang="en-US" altLang="zh-CN" sz="1600" dirty="0" smtClean="0">
                <a:solidFill>
                  <a:schemeClr val="tx1"/>
                </a:solidFill>
              </a:rPr>
              <a:t>device</a:t>
            </a:r>
            <a:r>
              <a:rPr lang="en-US" altLang="zh-CN" sz="1600" dirty="0" smtClean="0">
                <a:solidFill>
                  <a:srgbClr val="0000FF"/>
                </a:solidFill>
              </a:rPr>
              <a:t> </a:t>
            </a:r>
            <a:r>
              <a:rPr lang="en-US" altLang="zh-CN" sz="1600" dirty="0" smtClean="0"/>
              <a:t>kernels</a:t>
            </a:r>
          </a:p>
          <a:p>
            <a:r>
              <a:rPr lang="en-US" altLang="zh-CN" sz="1800" b="1" dirty="0"/>
              <a:t>Safety</a:t>
            </a:r>
            <a:endParaRPr lang="en-US" altLang="zh-CN" sz="2000" b="1" dirty="0"/>
          </a:p>
          <a:p>
            <a:pPr lvl="1"/>
            <a:r>
              <a:rPr lang="en-US" altLang="zh-CN" sz="1600" dirty="0" smtClean="0"/>
              <a:t>Patches should be easy to audit</a:t>
            </a:r>
          </a:p>
          <a:p>
            <a:pPr lvl="1"/>
            <a:r>
              <a:rPr lang="en-US" altLang="zh-CN" sz="1600" dirty="0"/>
              <a:t>T</a:t>
            </a:r>
            <a:r>
              <a:rPr lang="en-US" altLang="zh-CN" sz="1600" dirty="0" smtClean="0"/>
              <a:t>heir behaviors must be </a:t>
            </a:r>
            <a:r>
              <a:rPr lang="en-US" altLang="zh-CN" sz="1600" i="1" dirty="0" smtClean="0">
                <a:solidFill>
                  <a:srgbClr val="0000FF"/>
                </a:solidFill>
              </a:rPr>
              <a:t>technically</a:t>
            </a:r>
            <a:r>
              <a:rPr lang="en-US" altLang="zh-CN" sz="1600" dirty="0" smtClean="0">
                <a:solidFill>
                  <a:srgbClr val="0000FF"/>
                </a:solidFill>
              </a:rPr>
              <a:t> </a:t>
            </a:r>
            <a:r>
              <a:rPr lang="en-US" altLang="zh-CN" sz="1600" dirty="0" smtClean="0"/>
              <a:t>confined</a:t>
            </a:r>
          </a:p>
          <a:p>
            <a:r>
              <a:rPr lang="en-US" altLang="zh-CN" sz="1800" b="1" dirty="0" smtClean="0"/>
              <a:t>Timeliness</a:t>
            </a:r>
            <a:endParaRPr lang="en-US" altLang="zh-CN" sz="2000" b="1" dirty="0" smtClean="0"/>
          </a:p>
          <a:p>
            <a:pPr lvl="1"/>
            <a:r>
              <a:rPr lang="en-US" altLang="zh-CN" sz="1600" dirty="0" smtClean="0"/>
              <a:t>Response time should be short, after disclosed vulnerability or exploit</a:t>
            </a:r>
          </a:p>
          <a:p>
            <a:r>
              <a:rPr lang="en-US" altLang="zh-CN" sz="1800" b="1" dirty="0" smtClean="0"/>
              <a:t>Performance</a:t>
            </a:r>
            <a:endParaRPr lang="en-US" altLang="zh-CN" sz="2000" b="1" dirty="0" smtClean="0"/>
          </a:p>
          <a:p>
            <a:pPr lvl="1"/>
            <a:r>
              <a:rPr lang="en-US" altLang="zh-CN" sz="1600" dirty="0"/>
              <a:t>The</a:t>
            </a:r>
            <a:r>
              <a:rPr lang="en-US" altLang="zh-CN" sz="1600" b="1" dirty="0" smtClean="0"/>
              <a:t> </a:t>
            </a:r>
            <a:r>
              <a:rPr lang="en-US" altLang="zh-CN" sz="1600" dirty="0" smtClean="0"/>
              <a:t>solution should not incur non-trivial performance overhead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231843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25635</TotalTime>
  <Words>1225</Words>
  <Application>Microsoft Office PowerPoint</Application>
  <PresentationFormat>全屏显示(16:9)</PresentationFormat>
  <Paragraphs>340</Paragraphs>
  <Slides>55</Slides>
  <Notes>46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55</vt:i4>
      </vt:variant>
    </vt:vector>
  </HeadingPairs>
  <TitlesOfParts>
    <vt:vector size="56" baseType="lpstr">
      <vt:lpstr>Office 主题</vt:lpstr>
      <vt:lpstr>Adaptive Android Kernel Live Patching</vt:lpstr>
      <vt:lpstr>Android Kernel Vulnerabilities</vt:lpstr>
      <vt:lpstr>Android Kernel Vulnerabilities</vt:lpstr>
      <vt:lpstr>Android Kernel Vulnerabilities</vt:lpstr>
      <vt:lpstr>Number of Disclosed Android Kernel Vulnerabilities</vt:lpstr>
      <vt:lpstr>Problem: Old Exploits Remain Effective</vt:lpstr>
      <vt:lpstr>Challenges</vt:lpstr>
      <vt:lpstr>Challenges</vt:lpstr>
      <vt:lpstr>Solution</vt:lpstr>
      <vt:lpstr>Feasibility Study: Dataset</vt:lpstr>
      <vt:lpstr>Feasibility Study: Observations</vt:lpstr>
      <vt:lpstr>Feasibility Study: Observations</vt:lpstr>
      <vt:lpstr>Overall Approach: Input Validation</vt:lpstr>
      <vt:lpstr>KARMA</vt:lpstr>
      <vt:lpstr>KARMA Design: Safety</vt:lpstr>
      <vt:lpstr>KARMA Design: Multi-level Patching</vt:lpstr>
      <vt:lpstr>KARMA Patch Example</vt:lpstr>
      <vt:lpstr>KARMA Patch Example</vt:lpstr>
      <vt:lpstr>KARMA API</vt:lpstr>
      <vt:lpstr>KARMA API</vt:lpstr>
      <vt:lpstr>KARMA Architecture</vt:lpstr>
      <vt:lpstr>Offline Patch Adaptation</vt:lpstr>
      <vt:lpstr>Offline Patch Adaptation</vt:lpstr>
      <vt:lpstr>Vulnerable Function Identification Example CVE-2015-3636  (PingPong Root)</vt:lpstr>
      <vt:lpstr>Semantic Matching</vt:lpstr>
      <vt:lpstr>Semantic Matching</vt:lpstr>
      <vt:lpstr>Semantic Matching</vt:lpstr>
      <vt:lpstr>Semantic Matching</vt:lpstr>
      <vt:lpstr>Semantic Matching</vt:lpstr>
      <vt:lpstr>Semantic Matching</vt:lpstr>
      <vt:lpstr>Semantic Matching</vt:lpstr>
      <vt:lpstr>Online Patch Application</vt:lpstr>
      <vt:lpstr>Prototype Implementation</vt:lpstr>
      <vt:lpstr>Evaluation: Applicability </vt:lpstr>
      <vt:lpstr>Evaluation: Adaptability</vt:lpstr>
      <vt:lpstr>Evaluation: Adaptability</vt:lpstr>
      <vt:lpstr>Evaluation: Adaptability</vt:lpstr>
      <vt:lpstr>Evaluation: Adaptability</vt:lpstr>
      <vt:lpstr>Evaluation: Performance</vt:lpstr>
      <vt:lpstr>Evaluation: Performance</vt:lpstr>
      <vt:lpstr>Future Work</vt:lpstr>
      <vt:lpstr>Adaptive Android Kernel Live Patching</vt:lpstr>
      <vt:lpstr>Backup Slides</vt:lpstr>
      <vt:lpstr>Attack TrustZone from Kernel</vt:lpstr>
      <vt:lpstr>Observations</vt:lpstr>
      <vt:lpstr>Observations</vt:lpstr>
      <vt:lpstr>Symbolic Execution</vt:lpstr>
      <vt:lpstr>Evaluation: Overall Performance</vt:lpstr>
      <vt:lpstr>Example: CVE-2013-6123</vt:lpstr>
      <vt:lpstr>Example: CVE-2013-6123</vt:lpstr>
      <vt:lpstr>Example: CVE-2013-6123</vt:lpstr>
      <vt:lpstr>Example: CVE-2013-6123</vt:lpstr>
      <vt:lpstr>Example: CVE-2013-6123</vt:lpstr>
      <vt:lpstr>Example: CVE-2013-6123</vt:lpstr>
      <vt:lpstr>You May Also Like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Adaptive Android Kernel Live Patching</dc:title>
  <cp:lastModifiedBy>cy</cp:lastModifiedBy>
  <cp:revision>1079</cp:revision>
  <dcterms:created xsi:type="dcterms:W3CDTF">2017-07-18T06:13:21Z</dcterms:created>
  <dcterms:modified xsi:type="dcterms:W3CDTF">2017-10-10T11:56:33Z</dcterms:modified>
</cp:coreProperties>
</file>