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64" r:id="rId5"/>
    <p:sldId id="260" r:id="rId6"/>
    <p:sldId id="309" r:id="rId7"/>
    <p:sldId id="277" r:id="rId8"/>
    <p:sldId id="271" r:id="rId9"/>
    <p:sldId id="261" r:id="rId10"/>
    <p:sldId id="278" r:id="rId11"/>
    <p:sldId id="279" r:id="rId12"/>
    <p:sldId id="281" r:id="rId13"/>
    <p:sldId id="273" r:id="rId14"/>
    <p:sldId id="275" r:id="rId15"/>
    <p:sldId id="282" r:id="rId16"/>
    <p:sldId id="288" r:id="rId17"/>
    <p:sldId id="316" r:id="rId18"/>
    <p:sldId id="300" r:id="rId19"/>
    <p:sldId id="308" r:id="rId20"/>
    <p:sldId id="290" r:id="rId21"/>
    <p:sldId id="274" r:id="rId22"/>
    <p:sldId id="287" r:id="rId23"/>
    <p:sldId id="289" r:id="rId24"/>
    <p:sldId id="291" r:id="rId25"/>
    <p:sldId id="292" r:id="rId26"/>
    <p:sldId id="293" r:id="rId27"/>
    <p:sldId id="294" r:id="rId28"/>
    <p:sldId id="296" r:id="rId29"/>
    <p:sldId id="299" r:id="rId30"/>
    <p:sldId id="295" r:id="rId31"/>
    <p:sldId id="315" r:id="rId32"/>
    <p:sldId id="297" r:id="rId33"/>
    <p:sldId id="298" r:id="rId34"/>
    <p:sldId id="310" r:id="rId35"/>
    <p:sldId id="311" r:id="rId36"/>
    <p:sldId id="312" r:id="rId37"/>
    <p:sldId id="313" r:id="rId38"/>
    <p:sldId id="314" r:id="rId39"/>
    <p:sldId id="262" r:id="rId4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1903" autoAdjust="0"/>
  </p:normalViewPr>
  <p:slideViewPr>
    <p:cSldViewPr>
      <p:cViewPr varScale="1">
        <p:scale>
          <a:sx n="112" d="100"/>
          <a:sy n="112" d="100"/>
        </p:scale>
        <p:origin x="9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Key1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Attribute1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AC-CD41-84FC-5C195E6908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Key2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Attribute1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AC-CD41-84FC-5C195E6908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Key3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Attribute1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AC-CD41-84FC-5C195E69082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Key4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Attribute1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AC-CD41-84FC-5C195E69082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Key5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Attribute1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AC-CD41-84FC-5C195E69082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Key6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Attribute1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0AC-CD41-84FC-5C195E690822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Key7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Attribute1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0AC-CD41-84FC-5C195E690822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Key8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Attribute1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0AC-CD41-84FC-5C195E6908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195840"/>
        <c:axId val="50197632"/>
      </c:barChart>
      <c:catAx>
        <c:axId val="501958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50197632"/>
        <c:crosses val="autoZero"/>
        <c:auto val="1"/>
        <c:lblAlgn val="ctr"/>
        <c:lblOffset val="100"/>
        <c:noMultiLvlLbl val="0"/>
      </c:catAx>
      <c:valAx>
        <c:axId val="501976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501958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Key1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Attribute1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97-0142-B202-59590DF438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Key2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Attribute1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97-0142-B202-59590DF4387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Key3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Attribute1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97-0142-B202-59590DF4387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Key4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Attribute1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97-0142-B202-59590DF4387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Key5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Attribute1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97-0142-B202-59590DF4387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Key6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Attribute1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897-0142-B202-59590DF43879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Key7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Attribute1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897-0142-B202-59590DF43879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Key8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Attribute1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897-0142-B202-59590DF438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285568"/>
        <c:axId val="50291456"/>
      </c:barChart>
      <c:catAx>
        <c:axId val="502855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50291456"/>
        <c:crosses val="autoZero"/>
        <c:auto val="1"/>
        <c:lblAlgn val="ctr"/>
        <c:lblOffset val="100"/>
        <c:noMultiLvlLbl val="0"/>
      </c:catAx>
      <c:valAx>
        <c:axId val="502914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502855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Key1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Attribute1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75-1744-B2B8-61953FD42E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Key2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Attribute1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75-1744-B2B8-61953FD42E0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Key3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Attribute1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75-1744-B2B8-61953FD42E0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Key4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Attribute1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75-1744-B2B8-61953FD42E0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Key5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Attribute1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75-1744-B2B8-61953FD42E0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Key6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Attribute1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275-1744-B2B8-61953FD42E0A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Key7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Attribute1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275-1744-B2B8-61953FD42E0A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Key8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Attribute1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  <c:pt idx="0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275-1744-B2B8-61953FD42E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428544"/>
        <c:axId val="50438528"/>
      </c:barChart>
      <c:catAx>
        <c:axId val="504285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50438528"/>
        <c:crosses val="autoZero"/>
        <c:auto val="1"/>
        <c:lblAlgn val="ctr"/>
        <c:lblOffset val="100"/>
        <c:noMultiLvlLbl val="0"/>
      </c:catAx>
      <c:valAx>
        <c:axId val="5043852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504285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Key1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Attribute1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46-9941-9779-6394B8F546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Key2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Attribute1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46-9941-9779-6394B8F546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Key3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Attribute1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46-9941-9779-6394B8F546F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Key4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Attribute1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46-9941-9779-6394B8F546F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Key5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Attribute1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46-9941-9779-6394B8F546F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Key6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Attribute1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C46-9941-9779-6394B8F546F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Key7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Attribute1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C46-9941-9779-6394B8F546F7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Key8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Attribute1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C46-9941-9779-6394B8F546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238464"/>
        <c:axId val="56240000"/>
      </c:barChart>
      <c:catAx>
        <c:axId val="56238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6240000"/>
        <c:crosses val="autoZero"/>
        <c:auto val="1"/>
        <c:lblAlgn val="ctr"/>
        <c:lblOffset val="100"/>
        <c:noMultiLvlLbl val="0"/>
      </c:catAx>
      <c:valAx>
        <c:axId val="56240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62384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D54B9-9664-4E04-A6F9-4E50E8C17598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AC632-571F-4A15-859B-3D9C9B057F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143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Give up </a:t>
            </a:r>
            <a:r>
              <a:rPr lang="en-US" altLang="zh-CN" dirty="0" err="1"/>
              <a:t>MapReduce</a:t>
            </a:r>
            <a:r>
              <a:rPr lang="en-US" altLang="zh-CN" dirty="0"/>
              <a:t> to query database, too slow.</a:t>
            </a:r>
          </a:p>
          <a:p>
            <a:r>
              <a:rPr lang="en-US" altLang="zh-CN" dirty="0" err="1"/>
              <a:t>Hawq</a:t>
            </a:r>
            <a:r>
              <a:rPr lang="en-US" altLang="zh-CN" dirty="0"/>
              <a:t> -&gt; pivotal  EMC </a:t>
            </a:r>
            <a:r>
              <a:rPr lang="en-US" altLang="zh-CN" dirty="0" err="1"/>
              <a:t>greenplum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AC632-571F-4A15-859B-3D9C9B057F5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35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Alternative Hadoop distribution observation: Task completion progress remains at 99% (even 100% in practice) for a long time, only one or a relatively very small number of reduce tasks are not completed.</a:t>
            </a:r>
            <a:endParaRPr lang="zh-CN" altLang="en-US" sz="120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AC632-571F-4A15-859B-3D9C9B057F5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270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MAPR own file system implementation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AC632-571F-4A15-859B-3D9C9B057F59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144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nkedin.com/in/yuechen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David_H._Koch" TargetMode="External"/><Relationship Id="rId3" Type="http://schemas.openxmlformats.org/officeDocument/2006/relationships/hyperlink" Target="http://en.wikipedia.org/wiki/Carlos_Slim" TargetMode="External"/><Relationship Id="rId7" Type="http://schemas.openxmlformats.org/officeDocument/2006/relationships/hyperlink" Target="http://en.wikipedia.org/wiki/Charles_Koch" TargetMode="External"/><Relationship Id="rId2" Type="http://schemas.openxmlformats.org/officeDocument/2006/relationships/hyperlink" Target="http://en.wikipedia.org/wiki/Bill_Gat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Larry_Ellison" TargetMode="External"/><Relationship Id="rId5" Type="http://schemas.openxmlformats.org/officeDocument/2006/relationships/hyperlink" Target="http://en.wikipedia.org/wiki/Amancio_Ortega" TargetMode="External"/><Relationship Id="rId4" Type="http://schemas.openxmlformats.org/officeDocument/2006/relationships/hyperlink" Target="http://en.wikipedia.org/wiki/Warren_Buffett" TargetMode="External"/><Relationship Id="rId9" Type="http://schemas.openxmlformats.org/officeDocument/2006/relationships/hyperlink" Target="http://en.wikipedia.org/wiki/Christy_Walton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jpeg"/><Relationship Id="rId21" Type="http://schemas.openxmlformats.org/officeDocument/2006/relationships/image" Target="../media/image25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19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CN" dirty="0"/>
              <a:t>Anti-Skew: Single-Key Data Skew Mitigation for </a:t>
            </a:r>
            <a:r>
              <a:rPr lang="en-US" altLang="zh-CN" dirty="0" err="1"/>
              <a:t>MapReduce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672607"/>
            <a:ext cx="6400800" cy="1752600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hlinkClick r:id="rId2"/>
              </a:rPr>
              <a:t>Yue Chen</a:t>
            </a:r>
            <a:endParaRPr lang="en-US" altLang="zh-CN" sz="2400" dirty="0"/>
          </a:p>
          <a:p>
            <a:r>
              <a:rPr lang="en-US" altLang="zh-CN" sz="2200" dirty="0"/>
              <a:t>Florida State University</a:t>
            </a:r>
          </a:p>
          <a:p>
            <a:r>
              <a:rPr lang="en-US" altLang="zh-CN" sz="2200" dirty="0"/>
              <a:t>Advanced Database Systems</a:t>
            </a:r>
          </a:p>
        </p:txBody>
      </p:sp>
    </p:spTree>
    <p:extLst>
      <p:ext uri="{BB962C8B-B14F-4D97-AF65-F5344CB8AC3E}">
        <p14:creationId xmlns:p14="http://schemas.microsoft.com/office/powerpoint/2010/main" val="141283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is data skew?</a:t>
            </a:r>
            <a:endParaRPr lang="zh-CN" altLang="en-US" dirty="0"/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06650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1492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is data skew?</a:t>
            </a:r>
            <a:endParaRPr lang="zh-CN" altLang="en-US" dirty="0"/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49111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8827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is data skew?</a:t>
            </a:r>
            <a:endParaRPr lang="zh-CN" altLang="en-US" dirty="0"/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20408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5301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retired.talkingpointsmemo.com/images/google-word-fre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6697613" cy="649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383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Most Skewed Key?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9912" y="2204864"/>
            <a:ext cx="1944216" cy="532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600" dirty="0">
                <a:solidFill>
                  <a:srgbClr val="FF0000"/>
                </a:solidFill>
              </a:rPr>
              <a:t>NULL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01" y="4149080"/>
            <a:ext cx="1820415" cy="179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http://moneymorning.com/files/2014/08/alibaba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086" y="4909810"/>
            <a:ext cx="2120752" cy="92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4437112"/>
            <a:ext cx="2952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Reported by the data team of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072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/>
          <a:lstStyle/>
          <a:p>
            <a:r>
              <a:rPr lang="en-US" altLang="zh-CN" dirty="0"/>
              <a:t>Anti-skew Design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8164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411760" y="1556792"/>
            <a:ext cx="4392488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/>
              <a:t>Reducer1</a:t>
            </a:r>
            <a:endParaRPr lang="zh-CN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4860032" y="1628800"/>
            <a:ext cx="1584176" cy="50405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Key1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860032" y="2924944"/>
            <a:ext cx="1584176" cy="50405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Key3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860032" y="2276872"/>
            <a:ext cx="1584176" cy="50405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Key2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411760" y="4005064"/>
            <a:ext cx="4392488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/>
              <a:t>Reducer2</a:t>
            </a:r>
            <a:endParaRPr lang="zh-CN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4860032" y="4077072"/>
            <a:ext cx="1584176" cy="5040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Key4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860032" y="5373216"/>
            <a:ext cx="1584176" cy="50405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Key6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860032" y="4725144"/>
            <a:ext cx="1584176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Key5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245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411760" y="1556792"/>
            <a:ext cx="4392488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/>
              <a:t>Reducer1</a:t>
            </a:r>
            <a:endParaRPr lang="zh-CN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4860032" y="1628800"/>
            <a:ext cx="1584176" cy="50405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Key1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860032" y="2924944"/>
            <a:ext cx="1584176" cy="50405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Key3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860032" y="1700808"/>
            <a:ext cx="1584176" cy="165618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Key2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411760" y="4005064"/>
            <a:ext cx="4392488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/>
              <a:t>Reducer2</a:t>
            </a:r>
            <a:endParaRPr lang="zh-CN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4860032" y="4077072"/>
            <a:ext cx="1584176" cy="5040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Key4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860032" y="5373216"/>
            <a:ext cx="1584176" cy="50405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Key6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860032" y="4725144"/>
            <a:ext cx="1584176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Key5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460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Assumption1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</p:spPr>
        <p:txBody>
          <a:bodyPr/>
          <a:lstStyle/>
          <a:p>
            <a:r>
              <a:rPr lang="en-US" altLang="zh-CN" dirty="0"/>
              <a:t>The task can be divided into sub-tasks, and can be reassembled back to get the result in an easy way.</a:t>
            </a:r>
            <a:endParaRPr lang="zh-CN" altLang="en-US" dirty="0"/>
          </a:p>
        </p:txBody>
      </p:sp>
      <p:pic>
        <p:nvPicPr>
          <p:cNvPr id="1026" name="Picture 2" descr="http://www.iconshock.com/img_jpg/SUNNYDAY/project_managment/jpg/256/split_task_i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28" y="365489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169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Assumption2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6"/>
          </a:xfrm>
        </p:spPr>
        <p:txBody>
          <a:bodyPr/>
          <a:lstStyle/>
          <a:p>
            <a:r>
              <a:rPr lang="en-US" altLang="zh-CN" dirty="0"/>
              <a:t>The key-value pairs in input data are near-equally distributed, which means sampling would be effective; although pre-execution sampling is not required.</a:t>
            </a:r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445" y="3933056"/>
            <a:ext cx="3434755" cy="246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89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</a:p>
          <a:p>
            <a:r>
              <a:rPr lang="en-US" altLang="zh-CN" dirty="0"/>
              <a:t>Data Skew</a:t>
            </a:r>
          </a:p>
          <a:p>
            <a:r>
              <a:rPr lang="en-US" altLang="zh-CN" dirty="0"/>
              <a:t>Anti-skew Design</a:t>
            </a:r>
          </a:p>
          <a:p>
            <a:r>
              <a:rPr lang="en-US" altLang="zh-CN" dirty="0"/>
              <a:t>Conclusion</a:t>
            </a:r>
          </a:p>
          <a:p>
            <a:r>
              <a:rPr lang="en-US" altLang="zh-CN" dirty="0"/>
              <a:t>Related Work</a:t>
            </a:r>
          </a:p>
        </p:txBody>
      </p:sp>
    </p:spTree>
    <p:extLst>
      <p:ext uri="{BB962C8B-B14F-4D97-AF65-F5344CB8AC3E}">
        <p14:creationId xmlns:p14="http://schemas.microsoft.com/office/powerpoint/2010/main" val="650642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Basic Idea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382707" y="2060848"/>
            <a:ext cx="1296144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Key1</a:t>
            </a:r>
            <a:endParaRPr lang="zh-CN" altLang="en-US" dirty="0"/>
          </a:p>
        </p:txBody>
      </p:sp>
      <p:sp>
        <p:nvSpPr>
          <p:cNvPr id="5" name="右箭头 4"/>
          <p:cNvSpPr/>
          <p:nvPr/>
        </p:nvSpPr>
        <p:spPr>
          <a:xfrm>
            <a:off x="3110899" y="3501008"/>
            <a:ext cx="28083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51259" y="2060848"/>
            <a:ext cx="122413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Key1.1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6351259" y="2708920"/>
            <a:ext cx="122413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Key1.2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362021" y="3356992"/>
            <a:ext cx="122413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Key1.3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362021" y="4005064"/>
            <a:ext cx="122413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Key1.4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372200" y="4653136"/>
            <a:ext cx="122413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Key1.5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372200" y="5301208"/>
            <a:ext cx="122413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Key1.6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365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Skew Perception</a:t>
            </a:r>
            <a:endParaRPr lang="zh-CN" altLang="en-US" dirty="0"/>
          </a:p>
        </p:txBody>
      </p:sp>
      <p:pic>
        <p:nvPicPr>
          <p:cNvPr id="13319" name="Picture 7" descr="https://encrypted-tbn3.gstatic.com/images?q=tbn:ANd9GcTnx1B3v-eRhtSgySaGjw3meDlUHgRXrJFukvBmdzomlaKCvQ4xB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25144"/>
            <a:ext cx="1371600" cy="137160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C:\Users\CY\AppData\Roaming\Tencent\Users\262377940\QQ\WinTemp\RichOle\E%(NSDE_D(83P]0%G0I6O4Q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817358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5157192"/>
            <a:ext cx="3094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Needs visualization!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69957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Skew Detection</a:t>
            </a:r>
            <a:endParaRPr lang="zh-CN" altLang="en-US" dirty="0"/>
          </a:p>
        </p:txBody>
      </p:sp>
      <p:pic>
        <p:nvPicPr>
          <p:cNvPr id="17410" name="Picture 2" descr="http://dinamehta.com/blog/wp-content/uploads/2007/10/outli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724" y="4507953"/>
            <a:ext cx="190500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coyoteblog.com/wp-content/uploads/2009/06/histograminbantime-499x3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52" y="3645024"/>
            <a:ext cx="392856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onlinecourses.science.psu.edu/stat414/sites/onlinecourses.science.psu.edu.stat414/files/lesson30/Lesson30_1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260" y="1628800"/>
            <a:ext cx="3161928" cy="184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images.clipartpanda.com/statistics-clipart-statistic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274" y="1628800"/>
            <a:ext cx="2613670" cy="181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032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Straggler Identification (tentative)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1872208"/>
          </a:xfrm>
        </p:spPr>
        <p:txBody>
          <a:bodyPr/>
          <a:lstStyle/>
          <a:p>
            <a:r>
              <a:rPr lang="en-US" altLang="zh-CN" dirty="0"/>
              <a:t>A certain key’s count is more than 50% (100%? 200%?) of the median one.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55" y="3717032"/>
            <a:ext cx="38481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3892986"/>
            <a:ext cx="1117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Straggler</a:t>
            </a:r>
            <a:endParaRPr lang="zh-CN" altLang="en-US" sz="2000" dirty="0"/>
          </a:p>
        </p:txBody>
      </p:sp>
      <p:cxnSp>
        <p:nvCxnSpPr>
          <p:cNvPr id="6" name="直接箭头连接符 5"/>
          <p:cNvCxnSpPr/>
          <p:nvPr/>
        </p:nvCxnSpPr>
        <p:spPr>
          <a:xfrm>
            <a:off x="3045243" y="4293096"/>
            <a:ext cx="26842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068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Straggler Identification (tentative)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67358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矩形 4"/>
          <p:cNvSpPr/>
          <p:nvPr/>
        </p:nvSpPr>
        <p:spPr>
          <a:xfrm>
            <a:off x="4067944" y="1916832"/>
            <a:ext cx="1224136" cy="18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563888" y="1916832"/>
            <a:ext cx="2232248" cy="32403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86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Key Splitting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43608" y="1891680"/>
            <a:ext cx="86409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the</a:t>
            </a:r>
            <a:endParaRPr lang="zh-CN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3635896" y="1891680"/>
            <a:ext cx="453650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8fc42c6ddf9966db3b09e84365034357</a:t>
            </a: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3635896" y="3378696"/>
            <a:ext cx="453650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6e9b31333e61aad015fa16a3a5fe8e0d</a:t>
            </a:r>
            <a:endParaRPr lang="zh-CN" altLang="en-US" sz="2000" dirty="0"/>
          </a:p>
        </p:txBody>
      </p:sp>
      <p:sp>
        <p:nvSpPr>
          <p:cNvPr id="8" name="矩形 7"/>
          <p:cNvSpPr/>
          <p:nvPr/>
        </p:nvSpPr>
        <p:spPr>
          <a:xfrm>
            <a:off x="3635896" y="4916016"/>
            <a:ext cx="453650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2e20bfee9e4486f0ab651fc0bb988ffb</a:t>
            </a:r>
            <a:endParaRPr lang="zh-CN" altLang="en-US" sz="2000" dirty="0"/>
          </a:p>
        </p:txBody>
      </p:sp>
      <p:sp>
        <p:nvSpPr>
          <p:cNvPr id="9" name="右箭头 8"/>
          <p:cNvSpPr/>
          <p:nvPr/>
        </p:nvSpPr>
        <p:spPr>
          <a:xfrm>
            <a:off x="2123728" y="2048272"/>
            <a:ext cx="1296144" cy="156592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 rot="5400000">
            <a:off x="5486958" y="2759782"/>
            <a:ext cx="864096" cy="18630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 rot="5400000">
            <a:off x="5486958" y="4271950"/>
            <a:ext cx="864096" cy="18630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411760" y="1763524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Hash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32040" y="2699628"/>
            <a:ext cx="86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Rehash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03035" y="4211796"/>
            <a:ext cx="86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Rehash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6464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Key Splitting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267744" y="2874640"/>
            <a:ext cx="86409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the</a:t>
            </a:r>
            <a:endParaRPr lang="zh-CN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2267744" y="3547988"/>
            <a:ext cx="453650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8fc42c6ddf9966db3b09e84365034357</a:t>
            </a: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2267744" y="4195936"/>
            <a:ext cx="453650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6e9b31333e61aad015fa16a3a5fe8e0d</a:t>
            </a:r>
            <a:endParaRPr lang="zh-CN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2267744" y="4844008"/>
            <a:ext cx="453650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2e20bfee9e4486f0ab651fc0bb988ffb</a:t>
            </a:r>
            <a:endParaRPr lang="zh-CN" altLang="en-US" sz="2000" dirty="0"/>
          </a:p>
        </p:txBody>
      </p:sp>
      <p:sp>
        <p:nvSpPr>
          <p:cNvPr id="8" name="矩形 7"/>
          <p:cNvSpPr/>
          <p:nvPr/>
        </p:nvSpPr>
        <p:spPr>
          <a:xfrm>
            <a:off x="2267744" y="2204864"/>
            <a:ext cx="1944216" cy="4572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Special Key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2123728" y="1988840"/>
            <a:ext cx="4824536" cy="3528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42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Load Balancing (tentative)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600201"/>
            <a:ext cx="8363272" cy="1828800"/>
          </a:xfrm>
        </p:spPr>
        <p:txBody>
          <a:bodyPr/>
          <a:lstStyle/>
          <a:p>
            <a:r>
              <a:rPr lang="en-US" altLang="zh-CN" dirty="0"/>
              <a:t>Can the hashing algorithm combined with the platform’s partition algorithm evenly distribute the keys to reducers?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4221088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/>
              <a:t>Partitioner</a:t>
            </a:r>
            <a:r>
              <a:rPr lang="en-US" altLang="zh-CN" sz="3200" dirty="0"/>
              <a:t> Function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1547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Privacy (if pre-processed)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404195"/>
              </p:ext>
            </p:extLst>
          </p:nvPr>
        </p:nvGraphicFramePr>
        <p:xfrm>
          <a:off x="1259632" y="1666458"/>
          <a:ext cx="6552728" cy="43548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47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5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Name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Net worth (USD)</a:t>
                      </a:r>
                      <a:endParaRPr lang="en-US" sz="2400" b="1" i="0" u="none" strike="noStrike">
                        <a:solidFill>
                          <a:srgbClr val="0B008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  <a:hlinkClick r:id="rId2" tooltip="Bill Gates"/>
                        </a:rPr>
                        <a:t>Bill Gates</a:t>
                      </a:r>
                      <a:endParaRPr lang="en-US" sz="2400" b="0" i="0" u="none" strike="noStrike" dirty="0">
                        <a:solidFill>
                          <a:srgbClr val="0000FF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$79.2 billion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  <a:hlinkClick r:id="rId3" tooltip="Carlos Slim"/>
                        </a:rPr>
                        <a:t>Carlos Slim</a:t>
                      </a:r>
                      <a:endParaRPr lang="en-US" sz="2400" b="0" i="0" u="none" strike="noStrike">
                        <a:solidFill>
                          <a:srgbClr val="0000FF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$77.1 billion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  <a:hlinkClick r:id="rId4" tooltip="Warren Buffett"/>
                        </a:rPr>
                        <a:t>Warren Buffett</a:t>
                      </a:r>
                      <a:endParaRPr lang="en-US" sz="2400" b="0" i="0" u="none" strike="noStrike">
                        <a:solidFill>
                          <a:srgbClr val="0000FF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$72.7 billion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  <a:hlinkClick r:id="rId5" tooltip="Amancio Ortega"/>
                        </a:rPr>
                        <a:t>Amancio Ortega</a:t>
                      </a:r>
                      <a:endParaRPr lang="en-US" sz="2400" b="0" i="0" u="none" strike="noStrike">
                        <a:solidFill>
                          <a:srgbClr val="0000FF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$64.5 billion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  <a:hlinkClick r:id="rId6" tooltip="Larry Ellison"/>
                        </a:rPr>
                        <a:t>Larry Ellison</a:t>
                      </a:r>
                      <a:endParaRPr lang="en-US" sz="2400" b="0" i="0" u="none" strike="noStrike">
                        <a:solidFill>
                          <a:srgbClr val="0000FF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$54.3 billion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  <a:hlinkClick r:id="rId7" tooltip="Charles Koch"/>
                        </a:rPr>
                        <a:t>Charles Koch</a:t>
                      </a:r>
                      <a:endParaRPr lang="en-US" sz="2400" b="0" i="0" u="none" strike="noStrike">
                        <a:solidFill>
                          <a:srgbClr val="0000FF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$42.9 billion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  <a:hlinkClick r:id="rId8" tooltip="David H. Koch"/>
                        </a:rPr>
                        <a:t>David Koch</a:t>
                      </a:r>
                      <a:endParaRPr lang="en-US" sz="2400" b="0" i="0" u="none" strike="noStrike">
                        <a:solidFill>
                          <a:srgbClr val="0000FF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$42.9 billion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  <a:hlinkClick r:id="rId9" tooltip="Christy Walton"/>
                        </a:rPr>
                        <a:t>Christy Walton</a:t>
                      </a:r>
                      <a:endParaRPr lang="en-US" sz="2400" b="0" i="0" u="none" strike="noStrike" dirty="0">
                        <a:solidFill>
                          <a:srgbClr val="0000FF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$41.7 billion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422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Privacy (if pre-processed)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93513"/>
              </p:ext>
            </p:extLst>
          </p:nvPr>
        </p:nvGraphicFramePr>
        <p:xfrm>
          <a:off x="1259632" y="1666458"/>
          <a:ext cx="6552728" cy="43548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47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5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Name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Net worth (USD)</a:t>
                      </a:r>
                      <a:endParaRPr lang="en-US" sz="2400" b="1" i="0" u="none" strike="noStrike">
                        <a:solidFill>
                          <a:srgbClr val="0B008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8adc1a86f7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$79.2 billion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u="none" strike="noStrike" dirty="0">
                          <a:effectLst/>
                        </a:rPr>
                        <a:t>8ea0bb9a8f</a:t>
                      </a:r>
                      <a:endParaRPr lang="en-US" altLang="zh-CN" sz="2400" b="0" i="0" u="none" strike="noStrike" dirty="0">
                        <a:solidFill>
                          <a:srgbClr val="0000FF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$77.1 billion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u="none" strike="noStrike" dirty="0">
                          <a:effectLst/>
                        </a:rPr>
                        <a:t>9e640e0fe9</a:t>
                      </a:r>
                      <a:endParaRPr lang="en-US" sz="2400" b="0" i="0" u="none" strike="noStrike" dirty="0">
                        <a:solidFill>
                          <a:srgbClr val="0000FF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$72.7 billion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u="none" strike="noStrike" dirty="0">
                          <a:effectLst/>
                        </a:rPr>
                        <a:t>abf803fe43</a:t>
                      </a:r>
                      <a:endParaRPr lang="en-US" sz="2400" b="0" i="0" u="none" strike="noStrike" dirty="0">
                        <a:solidFill>
                          <a:srgbClr val="0000FF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$64.5 billion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bce5c74f58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$54.3 billion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4f589f4867</a:t>
                      </a:r>
                      <a:endParaRPr lang="en-US" sz="2400" b="0" i="0" u="none" strike="noStrike" dirty="0">
                        <a:solidFill>
                          <a:srgbClr val="0000FF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$42.9 billion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4867dbd572</a:t>
                      </a:r>
                      <a:endParaRPr lang="en-US" sz="2400" b="0" i="0" u="none" strike="noStrike" dirty="0">
                        <a:solidFill>
                          <a:srgbClr val="0000FF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$42.9 billion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e9ca9f808c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$41.7 billion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338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72400" y="623731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linkClick r:id="rId2" action="ppaction://hlinksldjump"/>
              </a:rPr>
              <a:t>Skip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90979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n-US" altLang="zh-CN" dirty="0"/>
              <a:t>A simple way to handle single-key skew in the </a:t>
            </a:r>
            <a:r>
              <a:rPr lang="en-US" altLang="zh-CN" dirty="0" err="1"/>
              <a:t>MapReduce</a:t>
            </a:r>
            <a:r>
              <a:rPr lang="en-US" altLang="zh-CN" dirty="0"/>
              <a:t> programming model</a:t>
            </a:r>
          </a:p>
          <a:p>
            <a:r>
              <a:rPr lang="en-US" altLang="zh-CN" dirty="0"/>
              <a:t>No extra OS-level resources needed</a:t>
            </a:r>
          </a:p>
          <a:p>
            <a:r>
              <a:rPr lang="en-US" altLang="zh-CN" dirty="0"/>
              <a:t>Implement it as a wrapper, no need to modify platforms’ source code, can be used for online platforms (there are so many Hadoop distributions, versions and patches!)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4874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Hadoop Distributions</a:t>
            </a:r>
            <a:endParaRPr lang="zh-CN" altLang="en-US" dirty="0"/>
          </a:p>
        </p:txBody>
      </p:sp>
      <p:pic>
        <p:nvPicPr>
          <p:cNvPr id="4098" name="Picture 2" descr="http://www.pentaho.com/sites/default/files/resize/remote/e9b7abdc2f74aec79fec08be3e414cbd-580x1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4" y="2420888"/>
            <a:ext cx="748023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2735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2.bp.blogspot.com/-GO6HF0OAFHw/UOfNEH-4sEI/AAAAAAAAAD0/dEWFFYTRgYw/s1600/output-fi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56424"/>
            <a:ext cx="8784976" cy="533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1411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hortonworks.com/wp-content/uploads/2013/05/hdp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03" y="1157436"/>
            <a:ext cx="8833885" cy="47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580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/>
          <a:lstStyle/>
          <a:p>
            <a:r>
              <a:rPr lang="en-US" altLang="zh-CN" dirty="0"/>
              <a:t>Related Work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72400" y="623731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linkClick r:id="rId2" action="ppaction://hlinksldjump"/>
              </a:rPr>
              <a:t>Skip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2911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SkewReduce</a:t>
            </a:r>
            <a:endParaRPr lang="zh-CN" altLang="en-US" dirty="0"/>
          </a:p>
        </p:txBody>
      </p:sp>
      <p:grpSp>
        <p:nvGrpSpPr>
          <p:cNvPr id="4" name="Group 51"/>
          <p:cNvGrpSpPr/>
          <p:nvPr/>
        </p:nvGrpSpPr>
        <p:grpSpPr>
          <a:xfrm>
            <a:off x="2540363" y="1507976"/>
            <a:ext cx="4063275" cy="3505200"/>
            <a:chOff x="5029200" y="1600200"/>
            <a:chExt cx="4063275" cy="3505200"/>
          </a:xfrm>
        </p:grpSpPr>
        <p:sp>
          <p:nvSpPr>
            <p:cNvPr id="5" name="Rectangle 52"/>
            <p:cNvSpPr/>
            <p:nvPr/>
          </p:nvSpPr>
          <p:spPr>
            <a:xfrm>
              <a:off x="6745515" y="1600200"/>
              <a:ext cx="762000" cy="7620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6" name="Rectangle 53"/>
            <p:cNvSpPr/>
            <p:nvPr/>
          </p:nvSpPr>
          <p:spPr>
            <a:xfrm>
              <a:off x="6745515" y="4343400"/>
              <a:ext cx="762000" cy="7620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7" name="Oval 54"/>
            <p:cNvSpPr/>
            <p:nvPr/>
          </p:nvSpPr>
          <p:spPr>
            <a:xfrm>
              <a:off x="7964715" y="2286000"/>
              <a:ext cx="365760" cy="365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13</a:t>
              </a:r>
            </a:p>
          </p:txBody>
        </p:sp>
        <p:sp>
          <p:nvSpPr>
            <p:cNvPr id="8" name="Oval 55"/>
            <p:cNvSpPr/>
            <p:nvPr/>
          </p:nvSpPr>
          <p:spPr>
            <a:xfrm>
              <a:off x="7964715" y="4114800"/>
              <a:ext cx="365760" cy="365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14</a:t>
              </a:r>
            </a:p>
          </p:txBody>
        </p:sp>
        <p:sp>
          <p:nvSpPr>
            <p:cNvPr id="9" name="Oval 56"/>
            <p:cNvSpPr/>
            <p:nvPr/>
          </p:nvSpPr>
          <p:spPr>
            <a:xfrm>
              <a:off x="8726715" y="3200400"/>
              <a:ext cx="365760" cy="365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15</a:t>
              </a:r>
            </a:p>
          </p:txBody>
        </p:sp>
        <p:cxnSp>
          <p:nvCxnSpPr>
            <p:cNvPr id="10" name="Straight Arrow Connector 57"/>
            <p:cNvCxnSpPr>
              <a:stCxn id="5" idx="3"/>
              <a:endCxn id="7" idx="1"/>
            </p:cNvCxnSpPr>
            <p:nvPr/>
          </p:nvCxnSpPr>
          <p:spPr>
            <a:xfrm>
              <a:off x="7507515" y="1981200"/>
              <a:ext cx="510764" cy="35836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58"/>
            <p:cNvCxnSpPr>
              <a:stCxn id="7" idx="6"/>
              <a:endCxn id="9" idx="1"/>
            </p:cNvCxnSpPr>
            <p:nvPr/>
          </p:nvCxnSpPr>
          <p:spPr>
            <a:xfrm>
              <a:off x="8330475" y="2468880"/>
              <a:ext cx="449804" cy="78508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59"/>
            <p:cNvCxnSpPr>
              <a:stCxn id="8" idx="6"/>
              <a:endCxn id="9" idx="3"/>
            </p:cNvCxnSpPr>
            <p:nvPr/>
          </p:nvCxnSpPr>
          <p:spPr>
            <a:xfrm flipV="1">
              <a:off x="8330475" y="3512596"/>
              <a:ext cx="449804" cy="78508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60"/>
            <p:cNvCxnSpPr>
              <a:stCxn id="6" idx="3"/>
              <a:endCxn id="8" idx="3"/>
            </p:cNvCxnSpPr>
            <p:nvPr/>
          </p:nvCxnSpPr>
          <p:spPr>
            <a:xfrm flipV="1">
              <a:off x="7507515" y="4426996"/>
              <a:ext cx="510764" cy="29740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61"/>
            <p:cNvSpPr/>
            <p:nvPr/>
          </p:nvSpPr>
          <p:spPr>
            <a:xfrm>
              <a:off x="5029200" y="2057400"/>
              <a:ext cx="308429" cy="30842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5" name="Rectangle 62"/>
            <p:cNvSpPr/>
            <p:nvPr/>
          </p:nvSpPr>
          <p:spPr>
            <a:xfrm>
              <a:off x="5029200" y="2427515"/>
              <a:ext cx="308429" cy="30842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6" name="Oval 63"/>
            <p:cNvSpPr/>
            <p:nvPr/>
          </p:nvSpPr>
          <p:spPr>
            <a:xfrm>
              <a:off x="5907315" y="2242457"/>
              <a:ext cx="365760" cy="365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9</a:t>
              </a:r>
            </a:p>
          </p:txBody>
        </p:sp>
        <p:cxnSp>
          <p:nvCxnSpPr>
            <p:cNvPr id="17" name="Straight Arrow Connector 64"/>
            <p:cNvCxnSpPr>
              <a:stCxn id="14" idx="3"/>
              <a:endCxn id="16" idx="1"/>
            </p:cNvCxnSpPr>
            <p:nvPr/>
          </p:nvCxnSpPr>
          <p:spPr>
            <a:xfrm>
              <a:off x="5337629" y="2211615"/>
              <a:ext cx="623250" cy="8440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65"/>
            <p:cNvCxnSpPr>
              <a:stCxn id="15" idx="3"/>
              <a:endCxn id="16" idx="3"/>
            </p:cNvCxnSpPr>
            <p:nvPr/>
          </p:nvCxnSpPr>
          <p:spPr>
            <a:xfrm flipV="1">
              <a:off x="5337629" y="2554653"/>
              <a:ext cx="623250" cy="2707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66"/>
            <p:cNvSpPr/>
            <p:nvPr/>
          </p:nvSpPr>
          <p:spPr>
            <a:xfrm>
              <a:off x="5678715" y="3505200"/>
              <a:ext cx="762000" cy="3810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20" name="Rectangle 67"/>
            <p:cNvSpPr/>
            <p:nvPr/>
          </p:nvSpPr>
          <p:spPr>
            <a:xfrm>
              <a:off x="5678715" y="3962400"/>
              <a:ext cx="762000" cy="3810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21" name="Oval 68"/>
            <p:cNvSpPr/>
            <p:nvPr/>
          </p:nvSpPr>
          <p:spPr>
            <a:xfrm>
              <a:off x="6974115" y="3780970"/>
              <a:ext cx="365760" cy="365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12</a:t>
              </a:r>
            </a:p>
          </p:txBody>
        </p:sp>
        <p:cxnSp>
          <p:nvCxnSpPr>
            <p:cNvPr id="22" name="Straight Arrow Connector 69"/>
            <p:cNvCxnSpPr>
              <a:stCxn id="19" idx="3"/>
              <a:endCxn id="21" idx="1"/>
            </p:cNvCxnSpPr>
            <p:nvPr/>
          </p:nvCxnSpPr>
          <p:spPr>
            <a:xfrm>
              <a:off x="6440715" y="3695700"/>
              <a:ext cx="586964" cy="13883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70"/>
            <p:cNvCxnSpPr>
              <a:stCxn id="20" idx="3"/>
              <a:endCxn id="21" idx="3"/>
            </p:cNvCxnSpPr>
            <p:nvPr/>
          </p:nvCxnSpPr>
          <p:spPr>
            <a:xfrm flipV="1">
              <a:off x="6440715" y="4093166"/>
              <a:ext cx="586964" cy="5973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71"/>
            <p:cNvCxnSpPr>
              <a:stCxn id="21" idx="6"/>
              <a:endCxn id="8" idx="1"/>
            </p:cNvCxnSpPr>
            <p:nvPr/>
          </p:nvCxnSpPr>
          <p:spPr>
            <a:xfrm>
              <a:off x="7339875" y="3963850"/>
              <a:ext cx="678404" cy="20451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72"/>
            <p:cNvSpPr/>
            <p:nvPr/>
          </p:nvSpPr>
          <p:spPr>
            <a:xfrm>
              <a:off x="5029200" y="2786743"/>
              <a:ext cx="308429" cy="30842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26" name="Rectangle 73"/>
            <p:cNvSpPr/>
            <p:nvPr/>
          </p:nvSpPr>
          <p:spPr>
            <a:xfrm>
              <a:off x="5029200" y="3156858"/>
              <a:ext cx="308429" cy="30842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8</a:t>
              </a:r>
            </a:p>
          </p:txBody>
        </p:sp>
        <p:sp>
          <p:nvSpPr>
            <p:cNvPr id="27" name="Oval 74"/>
            <p:cNvSpPr/>
            <p:nvPr/>
          </p:nvSpPr>
          <p:spPr>
            <a:xfrm>
              <a:off x="5907315" y="2980267"/>
              <a:ext cx="365760" cy="365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10</a:t>
              </a:r>
            </a:p>
          </p:txBody>
        </p:sp>
        <p:cxnSp>
          <p:nvCxnSpPr>
            <p:cNvPr id="28" name="Straight Arrow Connector 75"/>
            <p:cNvCxnSpPr>
              <a:stCxn id="25" idx="3"/>
              <a:endCxn id="27" idx="1"/>
            </p:cNvCxnSpPr>
            <p:nvPr/>
          </p:nvCxnSpPr>
          <p:spPr>
            <a:xfrm>
              <a:off x="5337629" y="2940958"/>
              <a:ext cx="623250" cy="9287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76"/>
            <p:cNvCxnSpPr>
              <a:stCxn id="26" idx="3"/>
              <a:endCxn id="27" idx="3"/>
            </p:cNvCxnSpPr>
            <p:nvPr/>
          </p:nvCxnSpPr>
          <p:spPr>
            <a:xfrm flipV="1">
              <a:off x="5337629" y="3292463"/>
              <a:ext cx="623250" cy="1861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77"/>
            <p:cNvSpPr/>
            <p:nvPr/>
          </p:nvSpPr>
          <p:spPr>
            <a:xfrm>
              <a:off x="6970486" y="2607734"/>
              <a:ext cx="365760" cy="365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11</a:t>
              </a:r>
            </a:p>
          </p:txBody>
        </p:sp>
        <p:cxnSp>
          <p:nvCxnSpPr>
            <p:cNvPr id="31" name="Straight Arrow Connector 78"/>
            <p:cNvCxnSpPr>
              <a:stCxn id="27" idx="6"/>
              <a:endCxn id="30" idx="3"/>
            </p:cNvCxnSpPr>
            <p:nvPr/>
          </p:nvCxnSpPr>
          <p:spPr>
            <a:xfrm flipV="1">
              <a:off x="6273075" y="2919930"/>
              <a:ext cx="750975" cy="24321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79"/>
            <p:cNvCxnSpPr>
              <a:stCxn id="16" idx="6"/>
              <a:endCxn id="30" idx="1"/>
            </p:cNvCxnSpPr>
            <p:nvPr/>
          </p:nvCxnSpPr>
          <p:spPr>
            <a:xfrm>
              <a:off x="6273075" y="2425337"/>
              <a:ext cx="750975" cy="23596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80"/>
            <p:cNvCxnSpPr>
              <a:stCxn id="30" idx="6"/>
              <a:endCxn id="7" idx="3"/>
            </p:cNvCxnSpPr>
            <p:nvPr/>
          </p:nvCxnSpPr>
          <p:spPr>
            <a:xfrm flipV="1">
              <a:off x="7336246" y="2598196"/>
              <a:ext cx="682033" cy="19241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矩形 33"/>
          <p:cNvSpPr/>
          <p:nvPr/>
        </p:nvSpPr>
        <p:spPr>
          <a:xfrm>
            <a:off x="1186042" y="5301208"/>
            <a:ext cx="74184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Varying granularities of partitions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Can we </a:t>
            </a:r>
            <a:r>
              <a:rPr lang="en-US" altLang="zh-CN" sz="2400" i="1" u="sng" dirty="0"/>
              <a:t>automatically</a:t>
            </a:r>
            <a:r>
              <a:rPr lang="en-US" altLang="zh-CN" sz="2400" dirty="0"/>
              <a:t> find </a:t>
            </a:r>
            <a:r>
              <a:rPr lang="en-US" altLang="zh-CN" sz="2400" i="1" u="sng" dirty="0"/>
              <a:t>a good partition plan </a:t>
            </a:r>
            <a:r>
              <a:rPr lang="en-US" altLang="zh-CN" sz="2400" dirty="0"/>
              <a:t>and </a:t>
            </a:r>
            <a:r>
              <a:rPr lang="en-US" altLang="zh-CN" sz="2400" i="1" u="sng" dirty="0"/>
              <a:t>schedule</a:t>
            </a:r>
            <a:r>
              <a:rPr lang="en-US" altLang="zh-CN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178111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SkewReduce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412357"/>
            <a:ext cx="8229600" cy="752947"/>
          </a:xfrm>
        </p:spPr>
        <p:txBody>
          <a:bodyPr>
            <a:normAutofit/>
          </a:bodyPr>
          <a:lstStyle/>
          <a:p>
            <a:r>
              <a:rPr lang="en-US" altLang="zh-CN" sz="2800" b="1" i="1" dirty="0"/>
              <a:t>Goal</a:t>
            </a:r>
            <a:r>
              <a:rPr lang="en-US" altLang="zh-CN" sz="2800" i="1" dirty="0"/>
              <a:t>: minimize expected total runtime</a:t>
            </a:r>
          </a:p>
        </p:txBody>
      </p:sp>
      <p:sp>
        <p:nvSpPr>
          <p:cNvPr id="4" name="Rectangle 5"/>
          <p:cNvSpPr/>
          <p:nvPr/>
        </p:nvSpPr>
        <p:spPr>
          <a:xfrm>
            <a:off x="397265" y="2090192"/>
            <a:ext cx="1324322" cy="5150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Sample</a:t>
            </a:r>
          </a:p>
        </p:txBody>
      </p:sp>
      <p:sp>
        <p:nvSpPr>
          <p:cNvPr id="5" name="Rounded Rectangle 6"/>
          <p:cNvSpPr/>
          <p:nvPr/>
        </p:nvSpPr>
        <p:spPr>
          <a:xfrm>
            <a:off x="2454664" y="2090192"/>
            <a:ext cx="1613279" cy="2280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err="1"/>
              <a:t>SkewReduce</a:t>
            </a:r>
            <a:endParaRPr lang="en-US" sz="2000" b="1" dirty="0"/>
          </a:p>
          <a:p>
            <a:pPr algn="ctr"/>
            <a:r>
              <a:rPr lang="en-US" sz="2000" b="1" dirty="0"/>
              <a:t>Optimizer</a:t>
            </a:r>
          </a:p>
        </p:txBody>
      </p:sp>
      <p:grpSp>
        <p:nvGrpSpPr>
          <p:cNvPr id="6" name="Group 7"/>
          <p:cNvGrpSpPr/>
          <p:nvPr/>
        </p:nvGrpSpPr>
        <p:grpSpPr>
          <a:xfrm>
            <a:off x="4969266" y="1556792"/>
            <a:ext cx="3923214" cy="3384376"/>
            <a:chOff x="5029200" y="1600200"/>
            <a:chExt cx="4063275" cy="3505200"/>
          </a:xfrm>
        </p:grpSpPr>
        <p:sp>
          <p:nvSpPr>
            <p:cNvPr id="13" name="Rectangle 8"/>
            <p:cNvSpPr/>
            <p:nvPr/>
          </p:nvSpPr>
          <p:spPr>
            <a:xfrm>
              <a:off x="6745515" y="1600200"/>
              <a:ext cx="762000" cy="7620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4" name="Rectangle 9"/>
            <p:cNvSpPr/>
            <p:nvPr/>
          </p:nvSpPr>
          <p:spPr>
            <a:xfrm>
              <a:off x="6745515" y="4343400"/>
              <a:ext cx="762000" cy="7620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5" name="Oval 10"/>
            <p:cNvSpPr/>
            <p:nvPr/>
          </p:nvSpPr>
          <p:spPr>
            <a:xfrm>
              <a:off x="7964715" y="2286000"/>
              <a:ext cx="365760" cy="365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13</a:t>
              </a:r>
            </a:p>
          </p:txBody>
        </p:sp>
        <p:sp>
          <p:nvSpPr>
            <p:cNvPr id="16" name="Oval 11"/>
            <p:cNvSpPr/>
            <p:nvPr/>
          </p:nvSpPr>
          <p:spPr>
            <a:xfrm>
              <a:off x="7964715" y="4114800"/>
              <a:ext cx="365760" cy="365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14</a:t>
              </a:r>
            </a:p>
          </p:txBody>
        </p:sp>
        <p:sp>
          <p:nvSpPr>
            <p:cNvPr id="17" name="Oval 12"/>
            <p:cNvSpPr/>
            <p:nvPr/>
          </p:nvSpPr>
          <p:spPr>
            <a:xfrm>
              <a:off x="8726715" y="3200400"/>
              <a:ext cx="365760" cy="365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15</a:t>
              </a:r>
            </a:p>
          </p:txBody>
        </p:sp>
        <p:cxnSp>
          <p:nvCxnSpPr>
            <p:cNvPr id="18" name="Straight Arrow Connector 13"/>
            <p:cNvCxnSpPr>
              <a:stCxn id="13" idx="3"/>
              <a:endCxn id="15" idx="1"/>
            </p:cNvCxnSpPr>
            <p:nvPr/>
          </p:nvCxnSpPr>
          <p:spPr>
            <a:xfrm>
              <a:off x="7507515" y="1981200"/>
              <a:ext cx="510764" cy="35836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4"/>
            <p:cNvCxnSpPr>
              <a:stCxn id="15" idx="6"/>
              <a:endCxn id="17" idx="1"/>
            </p:cNvCxnSpPr>
            <p:nvPr/>
          </p:nvCxnSpPr>
          <p:spPr>
            <a:xfrm>
              <a:off x="8330475" y="2468880"/>
              <a:ext cx="449804" cy="78508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5"/>
            <p:cNvCxnSpPr>
              <a:stCxn id="16" idx="6"/>
              <a:endCxn id="17" idx="3"/>
            </p:cNvCxnSpPr>
            <p:nvPr/>
          </p:nvCxnSpPr>
          <p:spPr>
            <a:xfrm flipV="1">
              <a:off x="8330475" y="3512596"/>
              <a:ext cx="449804" cy="78508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16"/>
            <p:cNvCxnSpPr>
              <a:stCxn id="14" idx="3"/>
              <a:endCxn id="16" idx="3"/>
            </p:cNvCxnSpPr>
            <p:nvPr/>
          </p:nvCxnSpPr>
          <p:spPr>
            <a:xfrm flipV="1">
              <a:off x="7507515" y="4426996"/>
              <a:ext cx="510764" cy="29740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17"/>
            <p:cNvSpPr/>
            <p:nvPr/>
          </p:nvSpPr>
          <p:spPr>
            <a:xfrm>
              <a:off x="5029200" y="2057400"/>
              <a:ext cx="308429" cy="30842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23" name="Rectangle 18"/>
            <p:cNvSpPr/>
            <p:nvPr/>
          </p:nvSpPr>
          <p:spPr>
            <a:xfrm>
              <a:off x="5029200" y="2427515"/>
              <a:ext cx="308429" cy="30842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24" name="Oval 19"/>
            <p:cNvSpPr/>
            <p:nvPr/>
          </p:nvSpPr>
          <p:spPr>
            <a:xfrm>
              <a:off x="5907315" y="2242457"/>
              <a:ext cx="365760" cy="365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9</a:t>
              </a:r>
            </a:p>
          </p:txBody>
        </p:sp>
        <p:cxnSp>
          <p:nvCxnSpPr>
            <p:cNvPr id="25" name="Straight Arrow Connector 20"/>
            <p:cNvCxnSpPr>
              <a:stCxn id="22" idx="3"/>
              <a:endCxn id="24" idx="1"/>
            </p:cNvCxnSpPr>
            <p:nvPr/>
          </p:nvCxnSpPr>
          <p:spPr>
            <a:xfrm>
              <a:off x="5337629" y="2211615"/>
              <a:ext cx="623250" cy="8440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1"/>
            <p:cNvCxnSpPr>
              <a:stCxn id="23" idx="3"/>
              <a:endCxn id="24" idx="3"/>
            </p:cNvCxnSpPr>
            <p:nvPr/>
          </p:nvCxnSpPr>
          <p:spPr>
            <a:xfrm flipV="1">
              <a:off x="5337629" y="2554653"/>
              <a:ext cx="623250" cy="2707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2"/>
            <p:cNvSpPr/>
            <p:nvPr/>
          </p:nvSpPr>
          <p:spPr>
            <a:xfrm>
              <a:off x="5678715" y="3505200"/>
              <a:ext cx="762000" cy="3810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28" name="Rectangle 23"/>
            <p:cNvSpPr/>
            <p:nvPr/>
          </p:nvSpPr>
          <p:spPr>
            <a:xfrm>
              <a:off x="5678715" y="3962400"/>
              <a:ext cx="762000" cy="3810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29" name="Oval 24"/>
            <p:cNvSpPr/>
            <p:nvPr/>
          </p:nvSpPr>
          <p:spPr>
            <a:xfrm>
              <a:off x="6974115" y="3780970"/>
              <a:ext cx="365760" cy="365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12</a:t>
              </a:r>
            </a:p>
          </p:txBody>
        </p:sp>
        <p:cxnSp>
          <p:nvCxnSpPr>
            <p:cNvPr id="30" name="Straight Arrow Connector 25"/>
            <p:cNvCxnSpPr>
              <a:stCxn id="27" idx="3"/>
              <a:endCxn id="29" idx="1"/>
            </p:cNvCxnSpPr>
            <p:nvPr/>
          </p:nvCxnSpPr>
          <p:spPr>
            <a:xfrm>
              <a:off x="6440715" y="3695700"/>
              <a:ext cx="586964" cy="13883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26"/>
            <p:cNvCxnSpPr>
              <a:stCxn id="28" idx="3"/>
              <a:endCxn id="29" idx="3"/>
            </p:cNvCxnSpPr>
            <p:nvPr/>
          </p:nvCxnSpPr>
          <p:spPr>
            <a:xfrm flipV="1">
              <a:off x="6440715" y="4093166"/>
              <a:ext cx="586964" cy="5973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27"/>
            <p:cNvCxnSpPr>
              <a:stCxn id="29" idx="6"/>
              <a:endCxn id="16" idx="1"/>
            </p:cNvCxnSpPr>
            <p:nvPr/>
          </p:nvCxnSpPr>
          <p:spPr>
            <a:xfrm>
              <a:off x="7339875" y="3963850"/>
              <a:ext cx="678404" cy="20451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28"/>
            <p:cNvSpPr/>
            <p:nvPr/>
          </p:nvSpPr>
          <p:spPr>
            <a:xfrm>
              <a:off x="5029200" y="2786743"/>
              <a:ext cx="308429" cy="30842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34" name="Rectangle 29"/>
            <p:cNvSpPr/>
            <p:nvPr/>
          </p:nvSpPr>
          <p:spPr>
            <a:xfrm>
              <a:off x="5029200" y="3156858"/>
              <a:ext cx="308429" cy="30842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8</a:t>
              </a:r>
            </a:p>
          </p:txBody>
        </p:sp>
        <p:sp>
          <p:nvSpPr>
            <p:cNvPr id="35" name="Oval 30"/>
            <p:cNvSpPr/>
            <p:nvPr/>
          </p:nvSpPr>
          <p:spPr>
            <a:xfrm>
              <a:off x="5907315" y="2980267"/>
              <a:ext cx="365760" cy="365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10</a:t>
              </a:r>
            </a:p>
          </p:txBody>
        </p:sp>
        <p:cxnSp>
          <p:nvCxnSpPr>
            <p:cNvPr id="36" name="Straight Arrow Connector 31"/>
            <p:cNvCxnSpPr>
              <a:stCxn id="33" idx="3"/>
              <a:endCxn id="35" idx="1"/>
            </p:cNvCxnSpPr>
            <p:nvPr/>
          </p:nvCxnSpPr>
          <p:spPr>
            <a:xfrm>
              <a:off x="5337629" y="2940958"/>
              <a:ext cx="623250" cy="9287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2"/>
            <p:cNvCxnSpPr>
              <a:stCxn id="34" idx="3"/>
              <a:endCxn id="35" idx="3"/>
            </p:cNvCxnSpPr>
            <p:nvPr/>
          </p:nvCxnSpPr>
          <p:spPr>
            <a:xfrm flipV="1">
              <a:off x="5337629" y="3292463"/>
              <a:ext cx="623250" cy="1861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3"/>
            <p:cNvSpPr/>
            <p:nvPr/>
          </p:nvSpPr>
          <p:spPr>
            <a:xfrm>
              <a:off x="6970486" y="2607734"/>
              <a:ext cx="365760" cy="365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11</a:t>
              </a:r>
            </a:p>
          </p:txBody>
        </p:sp>
        <p:cxnSp>
          <p:nvCxnSpPr>
            <p:cNvPr id="39" name="Straight Arrow Connector 34"/>
            <p:cNvCxnSpPr>
              <a:stCxn id="35" idx="6"/>
              <a:endCxn id="38" idx="3"/>
            </p:cNvCxnSpPr>
            <p:nvPr/>
          </p:nvCxnSpPr>
          <p:spPr>
            <a:xfrm flipV="1">
              <a:off x="6273075" y="2919930"/>
              <a:ext cx="750975" cy="24321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5"/>
            <p:cNvCxnSpPr>
              <a:stCxn id="24" idx="6"/>
              <a:endCxn id="38" idx="1"/>
            </p:cNvCxnSpPr>
            <p:nvPr/>
          </p:nvCxnSpPr>
          <p:spPr>
            <a:xfrm>
              <a:off x="6273075" y="2425337"/>
              <a:ext cx="750975" cy="23596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36"/>
            <p:cNvCxnSpPr>
              <a:stCxn id="38" idx="6"/>
              <a:endCxn id="15" idx="3"/>
            </p:cNvCxnSpPr>
            <p:nvPr/>
          </p:nvCxnSpPr>
          <p:spPr>
            <a:xfrm flipV="1">
              <a:off x="7336246" y="2598196"/>
              <a:ext cx="682033" cy="19241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37"/>
          <p:cNvSpPr/>
          <p:nvPr/>
        </p:nvSpPr>
        <p:spPr>
          <a:xfrm>
            <a:off x="397265" y="3690392"/>
            <a:ext cx="1324321" cy="7357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Cluster</a:t>
            </a:r>
          </a:p>
          <a:p>
            <a:pPr algn="ctr"/>
            <a:r>
              <a:rPr lang="en-US" dirty="0"/>
              <a:t>configuration</a:t>
            </a:r>
          </a:p>
        </p:txBody>
      </p:sp>
      <p:sp>
        <p:nvSpPr>
          <p:cNvPr id="8" name="Rectangle 38"/>
          <p:cNvSpPr/>
          <p:nvPr/>
        </p:nvSpPr>
        <p:spPr>
          <a:xfrm>
            <a:off x="397265" y="2928392"/>
            <a:ext cx="1324322" cy="5150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Cost functions</a:t>
            </a:r>
          </a:p>
        </p:txBody>
      </p:sp>
      <p:sp>
        <p:nvSpPr>
          <p:cNvPr id="9" name="Right Arrow 47"/>
          <p:cNvSpPr/>
          <p:nvPr/>
        </p:nvSpPr>
        <p:spPr>
          <a:xfrm>
            <a:off x="4131065" y="2928392"/>
            <a:ext cx="662161" cy="688647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ight Arrow 60"/>
          <p:cNvSpPr/>
          <p:nvPr/>
        </p:nvSpPr>
        <p:spPr>
          <a:xfrm>
            <a:off x="1887397" y="2013992"/>
            <a:ext cx="441440" cy="688647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ight Arrow 61"/>
          <p:cNvSpPr/>
          <p:nvPr/>
        </p:nvSpPr>
        <p:spPr>
          <a:xfrm>
            <a:off x="1887397" y="2824760"/>
            <a:ext cx="441440" cy="688647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ight Arrow 62"/>
          <p:cNvSpPr/>
          <p:nvPr/>
        </p:nvSpPr>
        <p:spPr>
          <a:xfrm>
            <a:off x="1887397" y="3690392"/>
            <a:ext cx="441440" cy="688647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7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SkewTune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Does what </a:t>
            </a:r>
            <a:r>
              <a:rPr lang="en-US" altLang="zh-CN" dirty="0" err="1"/>
              <a:t>SkewReduce</a:t>
            </a:r>
            <a:r>
              <a:rPr lang="en-US" altLang="zh-CN" dirty="0"/>
              <a:t> does when the program is running. </a:t>
            </a:r>
          </a:p>
          <a:p>
            <a:r>
              <a:rPr lang="en-US" altLang="zh-CN" dirty="0"/>
              <a:t>Skew detected -&gt; Stop -&gt; Repartition -&gt; Continue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28170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SpongeFiles</a:t>
            </a:r>
            <a:endParaRPr lang="zh-CN" altLang="en-US" dirty="0"/>
          </a:p>
        </p:txBody>
      </p:sp>
      <p:pic>
        <p:nvPicPr>
          <p:cNvPr id="16386" name="Picture 2" descr="C:\Users\CY\Desktop\spongefi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696744" cy="44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8822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8864" y="1916832"/>
            <a:ext cx="8229600" cy="2304256"/>
          </a:xfrm>
        </p:spPr>
        <p:txBody>
          <a:bodyPr>
            <a:normAutofit/>
          </a:bodyPr>
          <a:lstStyle/>
          <a:p>
            <a:r>
              <a:rPr lang="en-US" altLang="zh-CN" dirty="0"/>
              <a:t>Q&amp;A</a:t>
            </a:r>
            <a:br>
              <a:rPr lang="en-US" altLang="zh-CN" dirty="0"/>
            </a:br>
            <a:r>
              <a:rPr lang="en-US" altLang="zh-CN" dirty="0"/>
              <a:t>Suggestions?</a:t>
            </a:r>
            <a:endParaRPr lang="zh-CN" altLang="en-US" dirty="0"/>
          </a:p>
        </p:txBody>
      </p:sp>
      <p:pic>
        <p:nvPicPr>
          <p:cNvPr id="2050" name="Picture 2" descr="http://shudeal.net/2014/images2/question-mar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3528392"/>
            <a:ext cx="3645023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507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CY\Desktop\virtualization-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40968"/>
            <a:ext cx="4694433" cy="334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Big Data Trend</a:t>
            </a:r>
            <a:endParaRPr lang="zh-CN" altLang="en-US" dirty="0"/>
          </a:p>
        </p:txBody>
      </p:sp>
      <p:pic>
        <p:nvPicPr>
          <p:cNvPr id="4098" name="Picture 2" descr="https://mooc.marist.edu/documents/11072/0/Z12.png/6aa9b45b-685b-4cc4-8f13-6b2f75bb3cde?t=13715021668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14069"/>
            <a:ext cx="3096344" cy="301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右箭头 3"/>
          <p:cNvSpPr/>
          <p:nvPr/>
        </p:nvSpPr>
        <p:spPr>
          <a:xfrm rot="1397541">
            <a:off x="3737548" y="3674441"/>
            <a:ext cx="1426771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16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Big Data Trend</a:t>
            </a:r>
            <a:endParaRPr lang="zh-CN" altLang="en-US" dirty="0"/>
          </a:p>
        </p:txBody>
      </p:sp>
      <p:pic>
        <p:nvPicPr>
          <p:cNvPr id="1025" name="Picture 1" descr="C:\Users\CY\AppData\Roaming\Tencent\Users\262377940\QQ\WinTemp\RichOle\Z%IRYQN~7HA~WCBSU9IW]D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19244"/>
            <a:ext cx="6552728" cy="329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08874" y="5598634"/>
            <a:ext cx="5431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Mike Olson is a co-founder and former CEO of </a:t>
            </a:r>
            <a:r>
              <a:rPr lang="en-US" altLang="zh-CN" dirty="0" err="1"/>
              <a:t>Cloudera</a:t>
            </a:r>
            <a:r>
              <a:rPr lang="en-US" altLang="zh-CN" dirty="0"/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013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Big Data Trend</a:t>
            </a:r>
            <a:endParaRPr lang="zh-CN" altLang="en-US" dirty="0"/>
          </a:p>
        </p:txBody>
      </p:sp>
      <p:pic>
        <p:nvPicPr>
          <p:cNvPr id="1026" name="Picture 2" descr="http://www.clipartlord.com/wp-content/uploads/2013/12/hard-disk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21" y="1556792"/>
            <a:ext cx="3405407" cy="258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ng.clipart.me/previews/7a1/computer-memory-ram-384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011" y="4437112"/>
            <a:ext cx="3623437" cy="180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右箭头 3"/>
          <p:cNvSpPr/>
          <p:nvPr/>
        </p:nvSpPr>
        <p:spPr>
          <a:xfrm rot="1397541">
            <a:off x="4097588" y="3818457"/>
            <a:ext cx="1426771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0" name="Picture 6" descr="http://tachyon-project.org/img/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01008"/>
            <a:ext cx="2349135" cy="49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3" descr="https://lh6.googleusercontent.com/gtbK8p_m-UQHYXVzbwU7OTrY7iaCvB6QsoppBq2xTXTd4wJHQ7HjS1-Jh86zNjKto8XuxKd0E6Hn9Ij_0HA4PlP9yopDHVnTyuAwX2KHDPGmORemgcp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591" y="4984086"/>
            <a:ext cx="1316441" cy="67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03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en-US" altLang="zh-CN" dirty="0"/>
              <a:t>History</a:t>
            </a:r>
            <a:endParaRPr lang="zh-CN" altLang="en-US" dirty="0"/>
          </a:p>
        </p:txBody>
      </p:sp>
      <p:pic>
        <p:nvPicPr>
          <p:cNvPr id="1027" name="Picture 3" descr="C:\Users\CY\Desktop\goog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149234" cy="276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seomofo.com/downloads/new-google-logo-knockof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1355199" cy="5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hadoop.apache.org/docs/r2.3.0/hadoop-project-dist/hadoop-hdfs/images/hdfs-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84341"/>
            <a:ext cx="1324657" cy="74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geekfluent.com/wp-content/uploads/2013/05/Hadoo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9" y="4758942"/>
            <a:ext cx="1236737" cy="83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damienlepage.com/wp-content/uploads/2011/05/nosql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49080"/>
            <a:ext cx="1128252" cy="43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s://www.mapr.com/sites/default/files/otherpageimages/apache-drill-logo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284" y="4149080"/>
            <a:ext cx="1165764" cy="50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www.bigsql.org/se/images/bigsqllogo1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013176"/>
            <a:ext cx="1576638" cy="48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awq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63" y="5589240"/>
            <a:ext cx="18002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ttp://hortonworks.com/wp-content/uploads/2013/05/hive_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97152"/>
            <a:ext cx="906243" cy="90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://hbase.apache.org/images/hbase_log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441" y="6007998"/>
            <a:ext cx="1428479" cy="35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prest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78027"/>
            <a:ext cx="15716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http://tez.apache.org/images/ApacheTezLogo_lowr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828499"/>
            <a:ext cx="1348652" cy="69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http://www.cloudera.com/content/dam/cloudera/product-assets/cloudera_impala_2013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655008"/>
            <a:ext cx="2129702" cy="91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31" descr="Image result for Apache Phoen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33" descr="Image result for Apache Phoenix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AutoShape 35" descr="Image result for Apache Phoenix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61" name="Picture 37" descr="http://phoenix.apache.org/images/phoenix-logo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34" y="4149080"/>
            <a:ext cx="1368114" cy="36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 descr="http://tajo.apache.org/images/tajo_logo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828027"/>
            <a:ext cx="1419543" cy="47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 descr="http://blog.matthewrathbone.com/img/shark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848" y="5418099"/>
            <a:ext cx="2005974" cy="48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 descr="https://lh6.googleusercontent.com/gtbK8p_m-UQHYXVzbwU7OTrY7iaCvB6QsoppBq2xTXTd4wJHQ7HjS1-Jh86zNjKto8XuxKd0E6Hn9Ij_0HA4PlP9yopDHVnTyuAwX2KHDPGmORemgcpc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007" y="5920190"/>
            <a:ext cx="1316441" cy="67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upload.wikimedia.org/wikipedia/commons/thumb/5/5e/Cassandra_logo.svg/2000px-Cassandra_logo.svg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775" y="5805264"/>
            <a:ext cx="998977" cy="66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h-online.com/imgs/43/1/0/2/0/6/4/6/ApacheGiraph-ece78d33e3da6153.jpe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57192"/>
            <a:ext cx="921017" cy="111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矩形 24"/>
          <p:cNvSpPr/>
          <p:nvPr/>
        </p:nvSpPr>
        <p:spPr>
          <a:xfrm>
            <a:off x="1297966" y="1300398"/>
            <a:ext cx="1689858" cy="5530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47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Review of </a:t>
            </a:r>
            <a:r>
              <a:rPr lang="en-US" altLang="zh-CN" dirty="0" err="1"/>
              <a:t>MapReduce</a:t>
            </a:r>
            <a:r>
              <a:rPr lang="en-US" altLang="zh-CN" dirty="0"/>
              <a:t> Word Count</a:t>
            </a:r>
            <a:endParaRPr lang="zh-CN" altLang="en-US" dirty="0"/>
          </a:p>
        </p:txBody>
      </p:sp>
      <p:pic>
        <p:nvPicPr>
          <p:cNvPr id="5122" name="Picture 2" descr="http://www.rabidgremlin.com/data20/MapReduceWordCountOverview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52" y="1723585"/>
            <a:ext cx="8481120" cy="393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55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/>
          <a:lstStyle/>
          <a:p>
            <a:r>
              <a:rPr lang="en-US" altLang="zh-CN" dirty="0"/>
              <a:t>Data Skew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9798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2814</TotalTime>
  <Words>535</Words>
  <Application>Microsoft Macintosh PowerPoint</Application>
  <PresentationFormat>On-screen Show (4:3)</PresentationFormat>
  <Paragraphs>178</Paragraphs>
  <Slides>39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宋体</vt:lpstr>
      <vt:lpstr>Arial</vt:lpstr>
      <vt:lpstr>Calibri</vt:lpstr>
      <vt:lpstr>Office 主题</vt:lpstr>
      <vt:lpstr>Anti-Skew: Single-Key Data Skew Mitigation for MapReduce</vt:lpstr>
      <vt:lpstr>Outline</vt:lpstr>
      <vt:lpstr>Background</vt:lpstr>
      <vt:lpstr>Big Data Trend</vt:lpstr>
      <vt:lpstr>Big Data Trend</vt:lpstr>
      <vt:lpstr>Big Data Trend</vt:lpstr>
      <vt:lpstr>History</vt:lpstr>
      <vt:lpstr>Review of MapReduce Word Count</vt:lpstr>
      <vt:lpstr>Data Skew</vt:lpstr>
      <vt:lpstr>What is data skew?</vt:lpstr>
      <vt:lpstr>What is data skew?</vt:lpstr>
      <vt:lpstr>What is data skew?</vt:lpstr>
      <vt:lpstr>PowerPoint Presentation</vt:lpstr>
      <vt:lpstr>The Most Skewed Key?</vt:lpstr>
      <vt:lpstr>Anti-skew Design</vt:lpstr>
      <vt:lpstr>Problem</vt:lpstr>
      <vt:lpstr>Problem</vt:lpstr>
      <vt:lpstr>Assumption1</vt:lpstr>
      <vt:lpstr>Assumption2</vt:lpstr>
      <vt:lpstr>Basic Idea</vt:lpstr>
      <vt:lpstr>Skew Perception</vt:lpstr>
      <vt:lpstr>Skew Detection</vt:lpstr>
      <vt:lpstr>Straggler Identification (tentative)</vt:lpstr>
      <vt:lpstr>Straggler Identification (tentative)</vt:lpstr>
      <vt:lpstr>Key Splitting</vt:lpstr>
      <vt:lpstr>Key Splitting</vt:lpstr>
      <vt:lpstr>Load Balancing (tentative)</vt:lpstr>
      <vt:lpstr>Privacy (if pre-processed)</vt:lpstr>
      <vt:lpstr>Privacy (if pre-processed)</vt:lpstr>
      <vt:lpstr>Conclusion</vt:lpstr>
      <vt:lpstr>Hadoop Distributions</vt:lpstr>
      <vt:lpstr>PowerPoint Presentation</vt:lpstr>
      <vt:lpstr>PowerPoint Presentation</vt:lpstr>
      <vt:lpstr>Related Work</vt:lpstr>
      <vt:lpstr>SkewReduce</vt:lpstr>
      <vt:lpstr>SkewReduce</vt:lpstr>
      <vt:lpstr>SkewTune</vt:lpstr>
      <vt:lpstr>SpongeFiles</vt:lpstr>
      <vt:lpstr>Q&amp;A Suggestions?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CY</dc:creator>
  <cp:lastModifiedBy>Yue Chen</cp:lastModifiedBy>
  <cp:revision>271</cp:revision>
  <dcterms:created xsi:type="dcterms:W3CDTF">2015-03-06T23:53:16Z</dcterms:created>
  <dcterms:modified xsi:type="dcterms:W3CDTF">2023-06-04T22:38:37Z</dcterms:modified>
</cp:coreProperties>
</file>