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60" r:id="rId5"/>
    <p:sldId id="264" r:id="rId6"/>
    <p:sldId id="261" r:id="rId7"/>
    <p:sldId id="262" r:id="rId8"/>
    <p:sldId id="263" r:id="rId9"/>
    <p:sldId id="265" r:id="rId10"/>
    <p:sldId id="266" r:id="rId11"/>
    <p:sldId id="280" r:id="rId12"/>
    <p:sldId id="269" r:id="rId13"/>
    <p:sldId id="267" r:id="rId14"/>
    <p:sldId id="278" r:id="rId15"/>
    <p:sldId id="274" r:id="rId16"/>
    <p:sldId id="275" r:id="rId17"/>
    <p:sldId id="270" r:id="rId18"/>
    <p:sldId id="271" r:id="rId19"/>
    <p:sldId id="273" r:id="rId20"/>
    <p:sldId id="276" r:id="rId21"/>
    <p:sldId id="277" r:id="rId22"/>
    <p:sldId id="281" r:id="rId23"/>
    <p:sldId id="28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679" autoAdjust="0"/>
    <p:restoredTop sz="79517" autoAdjust="0"/>
  </p:normalViewPr>
  <p:slideViewPr>
    <p:cSldViewPr>
      <p:cViewPr varScale="1">
        <p:scale>
          <a:sx n="82" d="100"/>
          <a:sy n="82" d="100"/>
        </p:scale>
        <p:origin x="-89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D4A046-5DFC-425D-986F-A9071BE10FFD}" type="datetimeFigureOut">
              <a:rPr lang="en-US" smtClean="0"/>
              <a:pPr/>
              <a:t>4/6/2010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382407-404F-4CD5-8789-909EC417ADD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kern="1200" baseline="0" dirty="0" smtClean="0">
                <a:solidFill>
                  <a:schemeClr val="tx1"/>
                </a:solidFill>
                <a:latin typeface="+mn-lt"/>
                <a:ea typeface="+mn-ea"/>
                <a:cs typeface="+mn-cs"/>
              </a:rPr>
              <a:t>One morning a few years back, a group of strangers walked into a large shipping firm and</a:t>
            </a:r>
          </a:p>
          <a:p>
            <a:r>
              <a:rPr lang="en-US" sz="1200" kern="1200" baseline="0" dirty="0" smtClean="0">
                <a:solidFill>
                  <a:schemeClr val="tx1"/>
                </a:solidFill>
                <a:latin typeface="+mn-lt"/>
                <a:ea typeface="+mn-ea"/>
                <a:cs typeface="+mn-cs"/>
              </a:rPr>
              <a:t>walked out with access to the firm’s entire corporate network. How’d they do it? By obtaining</a:t>
            </a:r>
          </a:p>
          <a:p>
            <a:r>
              <a:rPr lang="en-US" sz="1200" kern="1200" baseline="0" dirty="0" smtClean="0">
                <a:solidFill>
                  <a:schemeClr val="tx1"/>
                </a:solidFill>
                <a:latin typeface="+mn-lt"/>
                <a:ea typeface="+mn-ea"/>
                <a:cs typeface="+mn-cs"/>
              </a:rPr>
              <a:t>small amounts of access, bit by bit, from a number of different employees in that firm. First,</a:t>
            </a:r>
          </a:p>
          <a:p>
            <a:r>
              <a:rPr lang="en-US" sz="1200" kern="1200" baseline="0" dirty="0" smtClean="0">
                <a:solidFill>
                  <a:schemeClr val="tx1"/>
                </a:solidFill>
                <a:latin typeface="+mn-lt"/>
                <a:ea typeface="+mn-ea"/>
                <a:cs typeface="+mn-cs"/>
              </a:rPr>
              <a:t>they did research about the company for two days before even attempting to set foot on the</a:t>
            </a:r>
          </a:p>
          <a:p>
            <a:r>
              <a:rPr lang="en-US" sz="1200" kern="1200" baseline="0" dirty="0" smtClean="0">
                <a:solidFill>
                  <a:schemeClr val="tx1"/>
                </a:solidFill>
                <a:latin typeface="+mn-lt"/>
                <a:ea typeface="+mn-ea"/>
                <a:cs typeface="+mn-cs"/>
              </a:rPr>
              <a:t>premises. For example, they learned key employees’ names by calling HR. Next, they</a:t>
            </a:r>
          </a:p>
          <a:p>
            <a:r>
              <a:rPr lang="en-US" sz="1200" kern="1200" baseline="0" dirty="0" smtClean="0">
                <a:solidFill>
                  <a:schemeClr val="tx1"/>
                </a:solidFill>
                <a:latin typeface="+mn-lt"/>
                <a:ea typeface="+mn-ea"/>
                <a:cs typeface="+mn-cs"/>
              </a:rPr>
              <a:t>pretended to lose their key to the front door, and a man let them in. Then they "lost" their</a:t>
            </a:r>
          </a:p>
          <a:p>
            <a:r>
              <a:rPr lang="en-US" sz="1200" kern="1200" baseline="0" dirty="0" smtClean="0">
                <a:solidFill>
                  <a:schemeClr val="tx1"/>
                </a:solidFill>
                <a:latin typeface="+mn-lt"/>
                <a:ea typeface="+mn-ea"/>
                <a:cs typeface="+mn-cs"/>
              </a:rPr>
              <a:t>identity badges when entering the third floor secured area, smiled, and a friendly employee</a:t>
            </a:r>
          </a:p>
          <a:p>
            <a:r>
              <a:rPr lang="en-US" sz="1200" kern="1200" baseline="0" dirty="0" smtClean="0">
                <a:solidFill>
                  <a:schemeClr val="tx1"/>
                </a:solidFill>
                <a:latin typeface="+mn-lt"/>
                <a:ea typeface="+mn-ea"/>
                <a:cs typeface="+mn-cs"/>
              </a:rPr>
              <a:t>opened the door for them.</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strangers knew the CEO was out of town,  they were able to enter his office and obtain</a:t>
            </a:r>
          </a:p>
          <a:p>
            <a:r>
              <a:rPr lang="en-US" sz="1200" kern="1200" baseline="0" dirty="0" smtClean="0">
                <a:solidFill>
                  <a:schemeClr val="tx1"/>
                </a:solidFill>
                <a:latin typeface="+mn-lt"/>
                <a:ea typeface="+mn-ea"/>
                <a:cs typeface="+mn-cs"/>
              </a:rPr>
              <a:t>financial data off his unlocked computer. They dug through the corporate trash, finding all kinds</a:t>
            </a:r>
          </a:p>
          <a:p>
            <a:r>
              <a:rPr lang="en-US" sz="1200" kern="1200" baseline="0" dirty="0" smtClean="0">
                <a:solidFill>
                  <a:schemeClr val="tx1"/>
                </a:solidFill>
                <a:latin typeface="+mn-lt"/>
                <a:ea typeface="+mn-ea"/>
                <a:cs typeface="+mn-cs"/>
              </a:rPr>
              <a:t>of useful documents. They asked a janitor for a garbage pail in which to place their contents</a:t>
            </a:r>
          </a:p>
          <a:p>
            <a:r>
              <a:rPr lang="en-US" sz="1200" kern="1200" baseline="0" dirty="0" smtClean="0">
                <a:solidFill>
                  <a:schemeClr val="tx1"/>
                </a:solidFill>
                <a:latin typeface="+mn-lt"/>
                <a:ea typeface="+mn-ea"/>
                <a:cs typeface="+mn-cs"/>
              </a:rPr>
              <a:t>and carried all of this data out of the building in their hands. The strangers had studied the</a:t>
            </a:r>
          </a:p>
          <a:p>
            <a:r>
              <a:rPr lang="en-US" sz="1200" kern="1200" baseline="0" dirty="0" smtClean="0">
                <a:solidFill>
                  <a:schemeClr val="tx1"/>
                </a:solidFill>
                <a:latin typeface="+mn-lt"/>
                <a:ea typeface="+mn-ea"/>
                <a:cs typeface="+mn-cs"/>
              </a:rPr>
              <a:t>CEO's voice, and they were able to call, pretending to be the CEO in a rush, desperately in</a:t>
            </a:r>
          </a:p>
          <a:p>
            <a:r>
              <a:rPr lang="en-US" sz="1200" kern="1200" baseline="0" dirty="0" smtClean="0">
                <a:solidFill>
                  <a:schemeClr val="tx1"/>
                </a:solidFill>
                <a:latin typeface="+mn-lt"/>
                <a:ea typeface="+mn-ea"/>
                <a:cs typeface="+mn-cs"/>
              </a:rPr>
              <a:t>need of his network password. From there, they used regular technical hacking tools to gain</a:t>
            </a:r>
          </a:p>
          <a:p>
            <a:r>
              <a:rPr lang="en-US" sz="1200" kern="1200" baseline="0" dirty="0" smtClean="0">
                <a:solidFill>
                  <a:schemeClr val="tx1"/>
                </a:solidFill>
                <a:latin typeface="+mn-lt"/>
                <a:ea typeface="+mn-ea"/>
                <a:cs typeface="+mn-cs"/>
              </a:rPr>
              <a:t>super-user access into the system.</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In this case, the strangers were network consultants performing a security audit for the CEO</a:t>
            </a:r>
          </a:p>
          <a:p>
            <a:r>
              <a:rPr lang="en-US" sz="1200" kern="1200" baseline="0" dirty="0" smtClean="0">
                <a:solidFill>
                  <a:schemeClr val="tx1"/>
                </a:solidFill>
                <a:latin typeface="+mn-lt"/>
                <a:ea typeface="+mn-ea"/>
                <a:cs typeface="+mn-cs"/>
              </a:rPr>
              <a:t>without any other employees' knowledge. They were never given any privileged information</a:t>
            </a:r>
          </a:p>
          <a:p>
            <a:r>
              <a:rPr lang="en-US" sz="1200" kern="1200" baseline="0" dirty="0" smtClean="0">
                <a:solidFill>
                  <a:schemeClr val="tx1"/>
                </a:solidFill>
                <a:latin typeface="+mn-lt"/>
                <a:ea typeface="+mn-ea"/>
                <a:cs typeface="+mn-cs"/>
              </a:rPr>
              <a:t>from the CEO but were able to obtain all the access they wanted through social engineering.</a:t>
            </a:r>
          </a:p>
          <a:p>
            <a:r>
              <a:rPr lang="en-US" sz="1200" kern="1200" baseline="0" dirty="0" smtClean="0">
                <a:solidFill>
                  <a:schemeClr val="tx1"/>
                </a:solidFill>
                <a:latin typeface="+mn-lt"/>
                <a:ea typeface="+mn-ea"/>
                <a:cs typeface="+mn-cs"/>
              </a:rPr>
              <a:t>(This story was recounted by a security expert at </a:t>
            </a:r>
            <a:r>
              <a:rPr lang="en-US" sz="1200" kern="1200" baseline="0" dirty="0" err="1" smtClean="0">
                <a:solidFill>
                  <a:schemeClr val="tx1"/>
                </a:solidFill>
                <a:latin typeface="+mn-lt"/>
                <a:ea typeface="+mn-ea"/>
                <a:cs typeface="+mn-cs"/>
              </a:rPr>
              <a:t>Verisign</a:t>
            </a:r>
            <a:r>
              <a:rPr lang="en-US" sz="1200" kern="1200" baseline="0" dirty="0" smtClean="0">
                <a:solidFill>
                  <a:schemeClr val="tx1"/>
                </a:solidFill>
                <a:latin typeface="+mn-lt"/>
                <a:ea typeface="+mn-ea"/>
                <a:cs typeface="+mn-cs"/>
              </a:rPr>
              <a:t> and co-</a:t>
            </a:r>
            <a:r>
              <a:rPr lang="en-US" sz="1200" kern="1200" baseline="0" dirty="0" err="1" smtClean="0">
                <a:solidFill>
                  <a:schemeClr val="tx1"/>
                </a:solidFill>
                <a:latin typeface="+mn-lt"/>
                <a:ea typeface="+mn-ea"/>
                <a:cs typeface="+mn-cs"/>
              </a:rPr>
              <a:t>authorof</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mCommerce</a:t>
            </a:r>
            <a:r>
              <a:rPr lang="en-US" sz="1200" kern="1200" baseline="0" dirty="0" smtClean="0">
                <a:solidFill>
                  <a:schemeClr val="tx1"/>
                </a:solidFill>
                <a:latin typeface="+mn-lt"/>
                <a:ea typeface="+mn-ea"/>
                <a:cs typeface="+mn-cs"/>
              </a:rPr>
              <a:t> </a:t>
            </a:r>
          </a:p>
          <a:p>
            <a:r>
              <a:rPr lang="en-US" sz="1200" kern="1200" baseline="0" dirty="0" smtClean="0">
                <a:solidFill>
                  <a:schemeClr val="tx1"/>
                </a:solidFill>
                <a:latin typeface="+mn-lt"/>
                <a:ea typeface="+mn-ea"/>
                <a:cs typeface="+mn-cs"/>
              </a:rPr>
              <a:t>Security: A Beginner's Guide, based on an actual workplace experience with a previous </a:t>
            </a:r>
          </a:p>
          <a:p>
            <a:r>
              <a:rPr lang="en-US" sz="1200" kern="1200" baseline="0" dirty="0" smtClean="0">
                <a:solidFill>
                  <a:schemeClr val="tx1"/>
                </a:solidFill>
                <a:latin typeface="+mn-lt"/>
                <a:ea typeface="+mn-ea"/>
                <a:cs typeface="+mn-cs"/>
              </a:rPr>
              <a:t>employer.)</a:t>
            </a:r>
          </a:p>
          <a:p>
            <a:endParaRPr lang="en-US" dirty="0"/>
          </a:p>
        </p:txBody>
      </p:sp>
      <p:sp>
        <p:nvSpPr>
          <p:cNvPr id="4" name="Slide Number Placeholder 3"/>
          <p:cNvSpPr>
            <a:spLocks noGrp="1"/>
          </p:cNvSpPr>
          <p:nvPr>
            <p:ph type="sldNum" sz="quarter" idx="10"/>
          </p:nvPr>
        </p:nvSpPr>
        <p:spPr/>
        <p:txBody>
          <a:bodyPr/>
          <a:lstStyle/>
          <a:p>
            <a:fld id="{68382407-404F-4CD5-8789-909EC417ADDA}"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8382407-404F-4CD5-8789-909EC417ADDA}" type="slidenum">
              <a:rPr lang="en-US" smtClean="0"/>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It is key not to ask one person for too much information at a time and seem suspicious.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 do not want to “burn” them.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 a person is used once they can be used again to achieve more information.</a:t>
            </a:r>
          </a:p>
          <a:p>
            <a:endParaRPr lang="en-US" dirty="0"/>
          </a:p>
        </p:txBody>
      </p:sp>
      <p:sp>
        <p:nvSpPr>
          <p:cNvPr id="4" name="Slide Number Placeholder 3"/>
          <p:cNvSpPr>
            <a:spLocks noGrp="1"/>
          </p:cNvSpPr>
          <p:nvPr>
            <p:ph type="sldNum" sz="quarter" idx="10"/>
          </p:nvPr>
        </p:nvSpPr>
        <p:spPr/>
        <p:txBody>
          <a:bodyPr/>
          <a:lstStyle/>
          <a:p>
            <a:fld id="{68382407-404F-4CD5-8789-909EC417ADDA}"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613B764-AA49-4BA0-8374-297993A5FD54}" type="datetimeFigureOut">
              <a:rPr lang="en-US" smtClean="0"/>
              <a:pPr/>
              <a:t>4/6/2010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23A2D14-F4AD-4BBE-8AC6-F8AF3DA8F093}"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13B764-AA49-4BA0-8374-297993A5FD54}" type="datetimeFigureOut">
              <a:rPr lang="en-US" smtClean="0"/>
              <a:pPr/>
              <a:t>4/6/2010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A2D14-F4AD-4BBE-8AC6-F8AF3DA8F09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023A2D14-F4AD-4BBE-8AC6-F8AF3DA8F093}"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13B764-AA49-4BA0-8374-297993A5FD54}" type="datetimeFigureOut">
              <a:rPr lang="en-US" smtClean="0"/>
              <a:pPr/>
              <a:t>4/6/2010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613B764-AA49-4BA0-8374-297993A5FD54}" type="datetimeFigureOut">
              <a:rPr lang="en-US" smtClean="0"/>
              <a:pPr/>
              <a:t>4/6/2010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023A2D14-F4AD-4BBE-8AC6-F8AF3DA8F093}"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9613B764-AA49-4BA0-8374-297993A5FD54}" type="datetimeFigureOut">
              <a:rPr lang="en-US" smtClean="0"/>
              <a:pPr/>
              <a:t>4/6/2010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23A2D14-F4AD-4BBE-8AC6-F8AF3DA8F093}"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613B764-AA49-4BA0-8374-297993A5FD54}" type="datetimeFigureOut">
              <a:rPr lang="en-US" smtClean="0"/>
              <a:pPr/>
              <a:t>4/6/2010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3A2D14-F4AD-4BBE-8AC6-F8AF3DA8F093}"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613B764-AA49-4BA0-8374-297993A5FD54}" type="datetimeFigureOut">
              <a:rPr lang="en-US" smtClean="0"/>
              <a:pPr/>
              <a:t>4/6/2010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023A2D14-F4AD-4BBE-8AC6-F8AF3DA8F093}"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613B764-AA49-4BA0-8374-297993A5FD54}" type="datetimeFigureOut">
              <a:rPr lang="en-US" smtClean="0"/>
              <a:pPr/>
              <a:t>4/6/2010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023A2D14-F4AD-4BBE-8AC6-F8AF3DA8F0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613B764-AA49-4BA0-8374-297993A5FD54}" type="datetimeFigureOut">
              <a:rPr lang="en-US" smtClean="0"/>
              <a:pPr/>
              <a:t>4/6/2010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23A2D14-F4AD-4BBE-8AC6-F8AF3DA8F0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23A2D14-F4AD-4BBE-8AC6-F8AF3DA8F093}"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9613B764-AA49-4BA0-8374-297993A5FD54}" type="datetimeFigureOut">
              <a:rPr lang="en-US" smtClean="0"/>
              <a:pPr/>
              <a:t>4/6/2010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023A2D14-F4AD-4BBE-8AC6-F8AF3DA8F093}"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9613B764-AA49-4BA0-8374-297993A5FD54}" type="datetimeFigureOut">
              <a:rPr lang="en-US" smtClean="0"/>
              <a:pPr/>
              <a:t>4/6/2010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613B764-AA49-4BA0-8374-297993A5FD54}" type="datetimeFigureOut">
              <a:rPr lang="en-US" smtClean="0"/>
              <a:pPr/>
              <a:t>4/6/2010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23A2D14-F4AD-4BBE-8AC6-F8AF3DA8F093}"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Matthew Guidry</a:t>
            </a:r>
          </a:p>
          <a:p>
            <a:r>
              <a:rPr lang="en-US" dirty="0" smtClean="0"/>
              <a:t>Daniel Gomez</a:t>
            </a:r>
            <a:endParaRPr lang="en-US" dirty="0"/>
          </a:p>
        </p:txBody>
      </p:sp>
      <p:sp>
        <p:nvSpPr>
          <p:cNvPr id="2" name="Title 1"/>
          <p:cNvSpPr>
            <a:spLocks noGrp="1"/>
          </p:cNvSpPr>
          <p:nvPr>
            <p:ph type="ctrTitle"/>
          </p:nvPr>
        </p:nvSpPr>
        <p:spPr/>
        <p:txBody>
          <a:bodyPr>
            <a:normAutofit fontScale="90000"/>
          </a:bodyPr>
          <a:lstStyle/>
          <a:p>
            <a:pPr algn="r"/>
            <a:r>
              <a:rPr lang="en-US" sz="6000" dirty="0" smtClean="0"/>
              <a:t>Social Engineering:</a:t>
            </a:r>
            <a:r>
              <a:rPr lang="en-US" dirty="0" smtClean="0"/>
              <a:t/>
            </a:r>
            <a:br>
              <a:rPr lang="en-US" dirty="0" smtClean="0"/>
            </a:br>
            <a:r>
              <a:rPr lang="en-US" sz="2700" dirty="0" smtClean="0"/>
              <a:t>How to use social interactions to </a:t>
            </a:r>
            <a:r>
              <a:rPr lang="en-US" sz="2700" dirty="0" smtClean="0"/>
              <a:t/>
            </a:r>
            <a:br>
              <a:rPr lang="en-US" sz="2700" dirty="0" smtClean="0"/>
            </a:br>
            <a:r>
              <a:rPr lang="en-US" sz="2700" dirty="0" smtClean="0"/>
              <a:t>bypass </a:t>
            </a:r>
            <a:r>
              <a:rPr lang="en-US" sz="2700" dirty="0" smtClean="0"/>
              <a:t>years </a:t>
            </a:r>
            <a:r>
              <a:rPr lang="en-US" sz="2700" dirty="0" smtClean="0"/>
              <a:t>of security </a:t>
            </a:r>
            <a:r>
              <a:rPr lang="en-US" sz="2700" dirty="0" smtClean="0"/>
              <a:t>work</a:t>
            </a:r>
            <a:r>
              <a:rPr lang="en-US" sz="2700" dirty="0" smtClean="0"/>
              <a:t>.</a:t>
            </a:r>
            <a:endParaRPr lang="en-US" sz="27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Other than attempting to bypass the </a:t>
            </a:r>
            <a:r>
              <a:rPr lang="en-US" dirty="0" smtClean="0"/>
              <a:t>IAA Test (Identification</a:t>
            </a:r>
            <a:r>
              <a:rPr lang="en-US" dirty="0" smtClean="0"/>
              <a:t>, Authentication, </a:t>
            </a:r>
            <a:r>
              <a:rPr lang="en-US" dirty="0" smtClean="0"/>
              <a:t>Authorization). </a:t>
            </a:r>
            <a:r>
              <a:rPr lang="en-US" dirty="0" smtClean="0"/>
              <a:t>Hackers may try a few other strategies.</a:t>
            </a:r>
          </a:p>
          <a:p>
            <a:endParaRPr lang="en-US" dirty="0" smtClean="0"/>
          </a:p>
          <a:p>
            <a:pPr lvl="2"/>
            <a:r>
              <a:rPr lang="en-US" dirty="0" smtClean="0"/>
              <a:t>Psychological Convincing- Causing Mental Shortcuts</a:t>
            </a:r>
          </a:p>
          <a:p>
            <a:pPr lvl="3"/>
            <a:r>
              <a:rPr lang="en-US" dirty="0" smtClean="0"/>
              <a:t>Social Proof- Bandwagon technique</a:t>
            </a:r>
          </a:p>
          <a:p>
            <a:pPr lvl="3"/>
            <a:r>
              <a:rPr lang="en-US" dirty="0" smtClean="0"/>
              <a:t>Similarity- Finding a common grounds in order to get </a:t>
            </a:r>
            <a:r>
              <a:rPr lang="en-US" dirty="0" smtClean="0"/>
              <a:t>information</a:t>
            </a:r>
          </a:p>
          <a:p>
            <a:pPr lvl="2"/>
            <a:endParaRPr lang="en-US" dirty="0" smtClean="0"/>
          </a:p>
          <a:p>
            <a:r>
              <a:rPr lang="en-US" dirty="0" smtClean="0"/>
              <a:t>It is important to remember that even those on the watch for “social hackers” will be more inclined to release privileged information </a:t>
            </a:r>
            <a:r>
              <a:rPr lang="en-US" dirty="0" smtClean="0"/>
              <a:t>to persons assuming particular roles. </a:t>
            </a:r>
            <a:r>
              <a:rPr lang="en-US" dirty="0" smtClean="0"/>
              <a:t>Such as a police officer or an IT </a:t>
            </a:r>
            <a:r>
              <a:rPr lang="en-US" dirty="0" smtClean="0"/>
              <a:t>Technician.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Engineering for the Perfect Grade!</a:t>
            </a:r>
            <a:endParaRPr lang="en-US" dirty="0"/>
          </a:p>
        </p:txBody>
      </p:sp>
      <p:pic>
        <p:nvPicPr>
          <p:cNvPr id="5" name="Content Placeholder 4" descr="professor.jpg"/>
          <p:cNvPicPr>
            <a:picLocks noGrp="1" noChangeAspect="1"/>
          </p:cNvPicPr>
          <p:nvPr>
            <p:ph sz="half" idx="1"/>
          </p:nvPr>
        </p:nvPicPr>
        <p:blipFill>
          <a:blip r:embed="rId2"/>
          <a:stretch>
            <a:fillRect/>
          </a:stretch>
        </p:blipFill>
        <p:spPr>
          <a:xfrm>
            <a:off x="533400" y="1600200"/>
            <a:ext cx="3626499" cy="4452938"/>
          </a:xfrm>
        </p:spPr>
      </p:pic>
      <p:sp>
        <p:nvSpPr>
          <p:cNvPr id="4" name="Content Placeholder 3"/>
          <p:cNvSpPr>
            <a:spLocks noGrp="1"/>
          </p:cNvSpPr>
          <p:nvPr>
            <p:ph sz="half" idx="2"/>
          </p:nvPr>
        </p:nvSpPr>
        <p:spPr/>
        <p:txBody>
          <a:bodyPr/>
          <a:lstStyle/>
          <a:p>
            <a:r>
              <a:rPr lang="en-US" dirty="0" smtClean="0"/>
              <a:t>If I portrayed myself to be a T.A. for the teacher of this class in another class which you took, would that help you to give me a </a:t>
            </a:r>
            <a:r>
              <a:rPr lang="en-US" dirty="0" smtClean="0">
                <a:solidFill>
                  <a:srgbClr val="FFFF00"/>
                </a:solidFill>
              </a:rPr>
              <a:t>10 </a:t>
            </a:r>
            <a:r>
              <a:rPr lang="en-US" dirty="0" smtClean="0"/>
              <a:t>exchange for a possible better grade in that class?</a:t>
            </a:r>
          </a:p>
          <a:p>
            <a:endParaRPr lang="en-US" dirty="0" smtClean="0">
              <a:solidFill>
                <a:srgbClr val="FFFF00"/>
              </a:solidFill>
            </a:endParaRPr>
          </a:p>
          <a:p>
            <a:pPr>
              <a:buNone/>
            </a:pPr>
            <a:r>
              <a:rPr lang="en-US" dirty="0" smtClean="0">
                <a:solidFill>
                  <a:srgbClr val="FFFF00"/>
                </a:solidFill>
              </a:rPr>
              <a: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Social Engineering Cycle</a:t>
            </a:r>
            <a:endParaRPr lang="en-US" dirty="0"/>
          </a:p>
        </p:txBody>
      </p:sp>
      <p:sp>
        <p:nvSpPr>
          <p:cNvPr id="3" name="Content Placeholder 2"/>
          <p:cNvSpPr>
            <a:spLocks noGrp="1"/>
          </p:cNvSpPr>
          <p:nvPr>
            <p:ph sz="quarter" idx="1"/>
          </p:nvPr>
        </p:nvSpPr>
        <p:spPr>
          <a:xfrm>
            <a:off x="301752" y="1527048"/>
            <a:ext cx="8503920" cy="4797552"/>
          </a:xfrm>
        </p:spPr>
        <p:txBody>
          <a:bodyPr>
            <a:normAutofit fontScale="92500" lnSpcReduction="10000"/>
          </a:bodyPr>
          <a:lstStyle/>
          <a:p>
            <a:r>
              <a:rPr lang="en-US" dirty="0" smtClean="0"/>
              <a:t>Cycle until you have enough</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It is key not to ask one </a:t>
            </a:r>
          </a:p>
          <a:p>
            <a:pPr>
              <a:buNone/>
            </a:pPr>
            <a:r>
              <a:rPr lang="en-US" dirty="0" smtClean="0"/>
              <a:t>	person for too much </a:t>
            </a:r>
          </a:p>
          <a:p>
            <a:pPr>
              <a:buNone/>
            </a:pPr>
            <a:r>
              <a:rPr lang="en-US" dirty="0" smtClean="0"/>
              <a:t>	information at a time and seem suspicious</a:t>
            </a:r>
          </a:p>
          <a:p>
            <a:pPr lvl="1"/>
            <a:r>
              <a:rPr lang="en-US" dirty="0" smtClean="0"/>
              <a:t>You do not want to “burn” them (they are your minions) </a:t>
            </a:r>
          </a:p>
          <a:p>
            <a:pPr>
              <a:buNone/>
            </a:pPr>
            <a:endParaRPr lang="en-US" dirty="0" smtClean="0"/>
          </a:p>
        </p:txBody>
      </p:sp>
      <p:grpSp>
        <p:nvGrpSpPr>
          <p:cNvPr id="15" name="Group 14"/>
          <p:cNvGrpSpPr/>
          <p:nvPr/>
        </p:nvGrpSpPr>
        <p:grpSpPr>
          <a:xfrm>
            <a:off x="2514600" y="1524000"/>
            <a:ext cx="6324600" cy="3657600"/>
            <a:chOff x="2590800" y="2438400"/>
            <a:chExt cx="6324600" cy="3657600"/>
          </a:xfrm>
        </p:grpSpPr>
        <p:sp>
          <p:nvSpPr>
            <p:cNvPr id="4" name="Rounded Rectangle 3"/>
            <p:cNvSpPr/>
            <p:nvPr/>
          </p:nvSpPr>
          <p:spPr>
            <a:xfrm>
              <a:off x="6172200" y="2438400"/>
              <a:ext cx="1295400" cy="457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Research</a:t>
              </a:r>
              <a:endParaRPr lang="en-US" dirty="0"/>
            </a:p>
          </p:txBody>
        </p:sp>
        <p:sp>
          <p:nvSpPr>
            <p:cNvPr id="5" name="Rounded Rectangle 4"/>
            <p:cNvSpPr/>
            <p:nvPr/>
          </p:nvSpPr>
          <p:spPr>
            <a:xfrm>
              <a:off x="7467600" y="4495800"/>
              <a:ext cx="1447800" cy="6858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Developing Trust</a:t>
              </a:r>
              <a:endParaRPr lang="en-US" dirty="0"/>
            </a:p>
          </p:txBody>
        </p:sp>
        <p:sp>
          <p:nvSpPr>
            <p:cNvPr id="6" name="Rounded Rectangle 5"/>
            <p:cNvSpPr/>
            <p:nvPr/>
          </p:nvSpPr>
          <p:spPr>
            <a:xfrm>
              <a:off x="6096000" y="5486400"/>
              <a:ext cx="1295400" cy="6096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Exploiting Trust</a:t>
              </a:r>
              <a:endParaRPr lang="en-US" dirty="0"/>
            </a:p>
          </p:txBody>
        </p:sp>
        <p:sp>
          <p:nvSpPr>
            <p:cNvPr id="7" name="Rounded Rectangle 6"/>
            <p:cNvSpPr/>
            <p:nvPr/>
          </p:nvSpPr>
          <p:spPr>
            <a:xfrm>
              <a:off x="4572000" y="4572000"/>
              <a:ext cx="1295400" cy="6096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Using the Trust</a:t>
              </a:r>
              <a:endParaRPr lang="en-US" dirty="0"/>
            </a:p>
          </p:txBody>
        </p:sp>
        <p:sp>
          <p:nvSpPr>
            <p:cNvPr id="10" name="Circular Arrow 9"/>
            <p:cNvSpPr/>
            <p:nvPr/>
          </p:nvSpPr>
          <p:spPr>
            <a:xfrm rot="8859737">
              <a:off x="7543800" y="5111594"/>
              <a:ext cx="1143000" cy="914400"/>
            </a:xfrm>
            <a:prstGeom prst="circular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solidFill>
                  <a:schemeClr val="tx1"/>
                </a:solidFill>
              </a:endParaRPr>
            </a:p>
          </p:txBody>
        </p:sp>
        <p:sp>
          <p:nvSpPr>
            <p:cNvPr id="11" name="Circular Arrow 10"/>
            <p:cNvSpPr/>
            <p:nvPr/>
          </p:nvSpPr>
          <p:spPr>
            <a:xfrm rot="13229057">
              <a:off x="4884407" y="5138380"/>
              <a:ext cx="1143000" cy="914400"/>
            </a:xfrm>
            <a:prstGeom prst="circular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solidFill>
                  <a:schemeClr val="tx1"/>
                </a:solidFill>
              </a:endParaRPr>
            </a:p>
          </p:txBody>
        </p:sp>
        <p:sp>
          <p:nvSpPr>
            <p:cNvPr id="13" name="Curved Down Arrow 12"/>
            <p:cNvSpPr/>
            <p:nvPr/>
          </p:nvSpPr>
          <p:spPr>
            <a:xfrm>
              <a:off x="5029200" y="3657600"/>
              <a:ext cx="3276600" cy="685800"/>
            </a:xfrm>
            <a:prstGeom prst="curved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solidFill>
                  <a:schemeClr val="tx1"/>
                </a:solidFill>
              </a:endParaRPr>
            </a:p>
          </p:txBody>
        </p:sp>
        <p:sp>
          <p:nvSpPr>
            <p:cNvPr id="14" name="Circular Arrow 13"/>
            <p:cNvSpPr/>
            <p:nvPr/>
          </p:nvSpPr>
          <p:spPr>
            <a:xfrm rot="14342055" flipH="1">
              <a:off x="6557777" y="2880118"/>
              <a:ext cx="1032317" cy="945364"/>
            </a:xfrm>
            <a:prstGeom prst="circularArrow">
              <a:avLst>
                <a:gd name="adj1" fmla="val 12500"/>
                <a:gd name="adj2" fmla="val 937398"/>
                <a:gd name="adj3" fmla="val 20457681"/>
                <a:gd name="adj4" fmla="val 10800000"/>
                <a:gd name="adj5" fmla="val 1250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solidFill>
                  <a:schemeClr val="tx1"/>
                </a:solidFill>
              </a:endParaRPr>
            </a:p>
          </p:txBody>
        </p:sp>
        <p:sp>
          <p:nvSpPr>
            <p:cNvPr id="16" name="Circular Arrow 15"/>
            <p:cNvSpPr/>
            <p:nvPr/>
          </p:nvSpPr>
          <p:spPr>
            <a:xfrm flipH="1">
              <a:off x="3505200" y="3886200"/>
              <a:ext cx="1600200" cy="1219200"/>
            </a:xfrm>
            <a:prstGeom prst="circular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schemeClr val="tx1"/>
                </a:solidFill>
              </a:endParaRPr>
            </a:p>
          </p:txBody>
        </p:sp>
        <p:sp>
          <p:nvSpPr>
            <p:cNvPr id="17" name="Rounded Rectangle 16"/>
            <p:cNvSpPr/>
            <p:nvPr/>
          </p:nvSpPr>
          <p:spPr>
            <a:xfrm>
              <a:off x="2590800" y="4572000"/>
              <a:ext cx="1295400" cy="4572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Attack</a:t>
              </a:r>
              <a:endParaRPr lang="en-US" dirty="0"/>
            </a:p>
          </p:txBody>
        </p:sp>
      </p:grpSp>
      <p:pic>
        <p:nvPicPr>
          <p:cNvPr id="1026" name="Picture 2"/>
          <p:cNvPicPr>
            <a:picLocks noChangeAspect="1" noChangeArrowheads="1"/>
          </p:cNvPicPr>
          <p:nvPr/>
        </p:nvPicPr>
        <p:blipFill>
          <a:blip r:embed="rId3" cstate="print"/>
          <a:srcRect/>
          <a:stretch>
            <a:fillRect/>
          </a:stretch>
        </p:blipFill>
        <p:spPr bwMode="auto">
          <a:xfrm>
            <a:off x="7543800" y="5486400"/>
            <a:ext cx="781050" cy="78105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does one look for? What is useful?</a:t>
            </a:r>
            <a:endParaRPr lang="en-US" dirty="0"/>
          </a:p>
        </p:txBody>
      </p:sp>
      <p:sp>
        <p:nvSpPr>
          <p:cNvPr id="3" name="Content Placeholder 2"/>
          <p:cNvSpPr>
            <a:spLocks noGrp="1"/>
          </p:cNvSpPr>
          <p:nvPr>
            <p:ph sz="quarter" idx="1"/>
          </p:nvPr>
        </p:nvSpPr>
        <p:spPr/>
        <p:txBody>
          <a:bodyPr/>
          <a:lstStyle/>
          <a:p>
            <a:pPr lvl="2"/>
            <a:r>
              <a:rPr lang="en-US" dirty="0" smtClean="0"/>
              <a:t>Names of key people within a corporation</a:t>
            </a:r>
          </a:p>
          <a:p>
            <a:pPr lvl="2"/>
            <a:r>
              <a:rPr lang="en-US" dirty="0" smtClean="0"/>
              <a:t>When targeted people will be on vacation</a:t>
            </a:r>
          </a:p>
          <a:p>
            <a:pPr lvl="2"/>
            <a:r>
              <a:rPr lang="en-US" dirty="0" smtClean="0"/>
              <a:t>Names of children, spouses, or pets. Used to establish a relationship or often these are ill-selected passwords.</a:t>
            </a:r>
          </a:p>
          <a:p>
            <a:pPr lvl="2"/>
            <a:r>
              <a:rPr lang="en-US" dirty="0" smtClean="0"/>
              <a:t>Helpful hints that may have been left on carelessly discarded memos.</a:t>
            </a:r>
          </a:p>
          <a:p>
            <a:pPr lvl="2"/>
            <a:r>
              <a:rPr lang="en-US" dirty="0" smtClean="0"/>
              <a:t>Calendars discarded from the previous year.</a:t>
            </a:r>
          </a:p>
          <a:p>
            <a:pPr lvl="2"/>
            <a:r>
              <a:rPr lang="en-US" dirty="0" smtClean="0"/>
              <a:t>Other things that are found in trash</a:t>
            </a:r>
          </a:p>
          <a:p>
            <a:pPr lvl="2"/>
            <a:endParaRPr lang="en-US" dirty="0" smtClean="0">
              <a:solidFill>
                <a:srgbClr val="C00000"/>
              </a:solidFill>
            </a:endParaRPr>
          </a:p>
          <a:p>
            <a:pPr lvl="2"/>
            <a:r>
              <a:rPr lang="en-US" b="1" dirty="0" smtClean="0">
                <a:solidFill>
                  <a:srgbClr val="C00000"/>
                </a:solidFill>
              </a:rPr>
              <a:t>It is important to share as little information with others as possible. The more they know, the more they can use for a later attack.</a:t>
            </a:r>
          </a:p>
          <a:p>
            <a:pPr lvl="2">
              <a:buNone/>
            </a:pPr>
            <a:endParaRPr lang="en-US" dirty="0" smtClean="0">
              <a:solidFill>
                <a:srgbClr val="C0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CAUTION!</a:t>
            </a:r>
            <a:endParaRPr lang="en-US" dirty="0"/>
          </a:p>
        </p:txBody>
      </p:sp>
      <p:sp>
        <p:nvSpPr>
          <p:cNvPr id="3" name="Content Placeholder 2"/>
          <p:cNvSpPr>
            <a:spLocks noGrp="1"/>
          </p:cNvSpPr>
          <p:nvPr>
            <p:ph sz="quarter" idx="1"/>
          </p:nvPr>
        </p:nvSpPr>
        <p:spPr/>
        <p:txBody>
          <a:bodyPr/>
          <a:lstStyle/>
          <a:p>
            <a:r>
              <a:rPr lang="en-US" dirty="0" smtClean="0"/>
              <a:t>In WWII </a:t>
            </a:r>
            <a:r>
              <a:rPr lang="en-US" dirty="0" smtClean="0"/>
              <a:t>the US government </a:t>
            </a:r>
            <a:r>
              <a:rPr lang="en-US" dirty="0" smtClean="0"/>
              <a:t>put posters up in </a:t>
            </a:r>
            <a:r>
              <a:rPr lang="en-US" dirty="0" smtClean="0"/>
              <a:t>an effort to </a:t>
            </a:r>
            <a:r>
              <a:rPr lang="en-US" dirty="0" smtClean="0"/>
              <a:t>jog employee memories.</a:t>
            </a:r>
            <a:endParaRPr lang="en-US" dirty="0" smtClean="0"/>
          </a:p>
          <a:p>
            <a:pPr>
              <a:buNone/>
            </a:pPr>
            <a:endParaRPr lang="en-US" dirty="0" smtClean="0"/>
          </a:p>
          <a:p>
            <a:endParaRPr lang="en-US" dirty="0"/>
          </a:p>
        </p:txBody>
      </p:sp>
      <p:pic>
        <p:nvPicPr>
          <p:cNvPr id="4" name="Content Placeholder 3" descr="loose-lips-sink-ships.jpg"/>
          <p:cNvPicPr>
            <a:picLocks noChangeAspect="1"/>
          </p:cNvPicPr>
          <p:nvPr/>
        </p:nvPicPr>
        <p:blipFill>
          <a:blip r:embed="rId2" cstate="print"/>
          <a:stretch>
            <a:fillRect/>
          </a:stretch>
        </p:blipFill>
        <p:spPr>
          <a:xfrm>
            <a:off x="2971800" y="2488224"/>
            <a:ext cx="2836228" cy="3790728"/>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Stealing Information</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If </a:t>
            </a:r>
            <a:r>
              <a:rPr lang="en-US" dirty="0" smtClean="0"/>
              <a:t>you wanted to capture and use someone’s credit card, forget about stealing their wallet or purse. A social engineer will simply call and ask the person, pretending to be their work or bank, and ask for their card number, billing address, social security number, or even their mother’s maiden name.</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Reverse Social Engineering</a:t>
            </a:r>
            <a:endParaRPr lang="en-US" dirty="0"/>
          </a:p>
        </p:txBody>
      </p:sp>
      <p:sp>
        <p:nvSpPr>
          <p:cNvPr id="3" name="Content Placeholder 2"/>
          <p:cNvSpPr>
            <a:spLocks noGrp="1"/>
          </p:cNvSpPr>
          <p:nvPr>
            <p:ph sz="quarter" idx="1"/>
          </p:nvPr>
        </p:nvSpPr>
        <p:spPr>
          <a:xfrm>
            <a:off x="301752" y="1527048"/>
            <a:ext cx="8503920" cy="4949952"/>
          </a:xfrm>
        </p:spPr>
        <p:txBody>
          <a:bodyPr>
            <a:normAutofit fontScale="92500" lnSpcReduction="20000"/>
          </a:bodyPr>
          <a:lstStyle/>
          <a:p>
            <a:r>
              <a:rPr lang="en-US" dirty="0" smtClean="0"/>
              <a:t>Let someone know that they might encounter a problem in the future.</a:t>
            </a:r>
          </a:p>
          <a:p>
            <a:r>
              <a:rPr lang="en-US" dirty="0" smtClean="0"/>
              <a:t>Let them know you can help them if that situation ever did arise</a:t>
            </a:r>
          </a:p>
          <a:p>
            <a:r>
              <a:rPr lang="en-US" dirty="0" smtClean="0"/>
              <a:t>Purposely invoke that problem to happen.</a:t>
            </a:r>
          </a:p>
          <a:p>
            <a:r>
              <a:rPr lang="en-US" dirty="0" smtClean="0"/>
              <a:t>The victim will call you asking you for help.</a:t>
            </a:r>
          </a:p>
          <a:p>
            <a:r>
              <a:rPr lang="en-US" dirty="0" smtClean="0"/>
              <a:t>Now you have the upper hand in the situation’</a:t>
            </a:r>
          </a:p>
          <a:p>
            <a:r>
              <a:rPr lang="en-US" dirty="0" smtClean="0"/>
              <a:t>Example</a:t>
            </a:r>
          </a:p>
          <a:p>
            <a:pPr lvl="1"/>
            <a:r>
              <a:rPr lang="en-US" dirty="0" smtClean="0"/>
              <a:t>The Social Engineer has control of a small network switch.</a:t>
            </a:r>
          </a:p>
          <a:p>
            <a:pPr lvl="1"/>
            <a:r>
              <a:rPr lang="en-US" dirty="0" err="1" smtClean="0"/>
              <a:t>He/She</a:t>
            </a:r>
            <a:r>
              <a:rPr lang="en-US" dirty="0" smtClean="0"/>
              <a:t> tells the users on that switch to call him if they encounter any network problems</a:t>
            </a:r>
            <a:r>
              <a:rPr lang="en-US" dirty="0" smtClean="0"/>
              <a:t>.</a:t>
            </a:r>
          </a:p>
          <a:p>
            <a:pPr lvl="1"/>
            <a:r>
              <a:rPr lang="en-US" dirty="0" smtClean="0"/>
              <a:t>Then he turns off th</a:t>
            </a:r>
            <a:r>
              <a:rPr lang="en-US" dirty="0" smtClean="0"/>
              <a:t>e switch and waits for a call from them.</a:t>
            </a:r>
          </a:p>
          <a:p>
            <a:pPr lvl="1"/>
            <a:r>
              <a:rPr lang="en-US" dirty="0" smtClean="0"/>
              <a:t>While he is “helping” them with the network problem he/she tries to gain information from the user (i.e. server names, usernames, etc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b="1" dirty="0" smtClean="0"/>
              <a:t>Defenses</a:t>
            </a:r>
            <a:r>
              <a:rPr lang="en-US" dirty="0" smtClean="0"/>
              <a:t>: How to stop a </a:t>
            </a:r>
            <a:br>
              <a:rPr lang="en-US" dirty="0" smtClean="0"/>
            </a:br>
            <a:r>
              <a:rPr lang="en-US" dirty="0" smtClean="0"/>
              <a:t>Social Engineering Attack</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As discussed before </a:t>
            </a:r>
            <a:r>
              <a:rPr lang="en-US" dirty="0" smtClean="0"/>
              <a:t>Social </a:t>
            </a:r>
            <a:r>
              <a:rPr lang="en-US" dirty="0" smtClean="0"/>
              <a:t>Engineers function by </a:t>
            </a:r>
            <a:r>
              <a:rPr lang="en-US" dirty="0" smtClean="0"/>
              <a:t>passing 3 </a:t>
            </a:r>
            <a:r>
              <a:rPr lang="en-US" dirty="0" smtClean="0"/>
              <a:t>principles IAA (Identification, Authentication, and </a:t>
            </a:r>
            <a:r>
              <a:rPr lang="en-US" dirty="0" smtClean="0"/>
              <a:t>Authorization)</a:t>
            </a:r>
            <a:endParaRPr lang="en-US" dirty="0" smtClean="0"/>
          </a:p>
          <a:p>
            <a:endParaRPr lang="en-US" dirty="0" smtClean="0"/>
          </a:p>
          <a:p>
            <a:r>
              <a:rPr lang="en-US" dirty="0" smtClean="0"/>
              <a:t>Thus, </a:t>
            </a:r>
            <a:r>
              <a:rPr lang="en-US" dirty="0" smtClean="0"/>
              <a:t>the best way to defend against attacks is to pay close attention to these areas.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Defending Tactics</a:t>
            </a:r>
            <a:endParaRPr lang="en-US" dirty="0"/>
          </a:p>
        </p:txBody>
      </p:sp>
      <p:sp>
        <p:nvSpPr>
          <p:cNvPr id="3" name="Content Placeholder 2"/>
          <p:cNvSpPr>
            <a:spLocks noGrp="1"/>
          </p:cNvSpPr>
          <p:nvPr>
            <p:ph sz="quarter" idx="1"/>
          </p:nvPr>
        </p:nvSpPr>
        <p:spPr/>
        <p:txBody>
          <a:bodyPr/>
          <a:lstStyle/>
          <a:p>
            <a:r>
              <a:rPr lang="en-US" dirty="0" smtClean="0"/>
              <a:t>IDENTIFICATION</a:t>
            </a:r>
          </a:p>
          <a:p>
            <a:pPr lvl="1"/>
            <a:r>
              <a:rPr lang="en-US" dirty="0" smtClean="0"/>
              <a:t>Who are you?</a:t>
            </a:r>
          </a:p>
          <a:p>
            <a:pPr lvl="1"/>
            <a:r>
              <a:rPr lang="en-US" dirty="0" smtClean="0"/>
              <a:t>Do I know you?</a:t>
            </a:r>
          </a:p>
          <a:p>
            <a:pPr lvl="1"/>
            <a:r>
              <a:rPr lang="en-US" dirty="0" smtClean="0"/>
              <a:t>IF NOT</a:t>
            </a:r>
          </a:p>
          <a:p>
            <a:pPr lvl="2"/>
            <a:r>
              <a:rPr lang="en-US" dirty="0" smtClean="0"/>
              <a:t>Ask for their name</a:t>
            </a:r>
          </a:p>
          <a:p>
            <a:pPr lvl="2"/>
            <a:endParaRPr lang="en-US" dirty="0" smtClean="0"/>
          </a:p>
          <a:p>
            <a:r>
              <a:rPr lang="en-US" dirty="0" smtClean="0"/>
              <a:t>AUTHENTICATION</a:t>
            </a:r>
          </a:p>
          <a:p>
            <a:pPr lvl="1"/>
            <a:r>
              <a:rPr lang="en-US" dirty="0" smtClean="0"/>
              <a:t>Are you who you say you are?</a:t>
            </a:r>
          </a:p>
          <a:p>
            <a:pPr lvl="2"/>
            <a:r>
              <a:rPr lang="en-US" dirty="0" smtClean="0"/>
              <a:t>Ask for some sort of Identification</a:t>
            </a:r>
          </a:p>
          <a:p>
            <a:pPr lvl="2"/>
            <a:r>
              <a:rPr lang="en-US" dirty="0" smtClean="0"/>
              <a:t>ID badge</a:t>
            </a:r>
          </a:p>
          <a:p>
            <a:pPr lvl="2"/>
            <a:r>
              <a:rPr lang="en-US" dirty="0" smtClean="0"/>
              <a:t>Picture ID</a:t>
            </a:r>
          </a:p>
          <a:p>
            <a:pPr lvl="2"/>
            <a:endParaRPr lang="en-US" dirty="0" smtClean="0"/>
          </a:p>
          <a:p>
            <a:pPr lvl="2"/>
            <a:endParaRPr lang="en-US" dirty="0" smtClean="0"/>
          </a:p>
          <a:p>
            <a:pPr lvl="1"/>
            <a:endParaRPr lang="en-US" dirty="0" smtClean="0"/>
          </a:p>
        </p:txBody>
      </p:sp>
      <p:pic>
        <p:nvPicPr>
          <p:cNvPr id="5" name="Picture 4"/>
          <p:cNvPicPr>
            <a:picLocks noChangeAspect="1"/>
          </p:cNvPicPr>
          <p:nvPr/>
        </p:nvPicPr>
        <p:blipFill>
          <a:blip r:embed="rId2" cstate="print"/>
          <a:stretch>
            <a:fillRect/>
          </a:stretch>
        </p:blipFill>
        <p:spPr>
          <a:xfrm>
            <a:off x="6172200" y="2184400"/>
            <a:ext cx="1752128" cy="276860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Defending Tactics Cont’d</a:t>
            </a:r>
            <a:endParaRPr lang="en-US" dirty="0"/>
          </a:p>
        </p:txBody>
      </p:sp>
      <p:sp>
        <p:nvSpPr>
          <p:cNvPr id="3" name="Content Placeholder 2"/>
          <p:cNvSpPr>
            <a:spLocks noGrp="1"/>
          </p:cNvSpPr>
          <p:nvPr>
            <p:ph sz="quarter" idx="1"/>
          </p:nvPr>
        </p:nvSpPr>
        <p:spPr/>
        <p:txBody>
          <a:bodyPr/>
          <a:lstStyle/>
          <a:p>
            <a:r>
              <a:rPr lang="en-US" dirty="0" smtClean="0"/>
              <a:t>AUTHORIZATION</a:t>
            </a:r>
          </a:p>
          <a:p>
            <a:pPr lvl="1"/>
            <a:r>
              <a:rPr lang="en-US" dirty="0" smtClean="0"/>
              <a:t>Are you allowed to do this?</a:t>
            </a:r>
          </a:p>
          <a:p>
            <a:pPr lvl="2"/>
            <a:r>
              <a:rPr lang="en-US" dirty="0" smtClean="0"/>
              <a:t>Ask who authorized this action</a:t>
            </a:r>
          </a:p>
          <a:p>
            <a:pPr lvl="2"/>
            <a:r>
              <a:rPr lang="en-US" dirty="0" smtClean="0"/>
              <a:t>Ask for their name again</a:t>
            </a:r>
          </a:p>
          <a:p>
            <a:pPr lvl="2"/>
            <a:r>
              <a:rPr lang="en-US" dirty="0" smtClean="0"/>
              <a:t>Is this a reasonable request?</a:t>
            </a:r>
          </a:p>
          <a:p>
            <a:pPr lvl="1"/>
            <a:r>
              <a:rPr lang="en-US" dirty="0" smtClean="0"/>
              <a:t>Are you supposed to be here?</a:t>
            </a:r>
          </a:p>
          <a:p>
            <a:pPr lvl="2"/>
            <a:r>
              <a:rPr lang="en-US" dirty="0" smtClean="0"/>
              <a:t>Was the maintenance guy supposed to come by today?</a:t>
            </a:r>
          </a:p>
          <a:p>
            <a:pPr lvl="1"/>
            <a:r>
              <a:rPr lang="en-US" dirty="0" smtClean="0"/>
              <a:t>Additional</a:t>
            </a:r>
          </a:p>
          <a:p>
            <a:pPr lvl="2"/>
            <a:r>
              <a:rPr lang="en-US" b="1" dirty="0" smtClean="0"/>
              <a:t>Ask Bogus Questions!</a:t>
            </a:r>
          </a:p>
          <a:p>
            <a:pPr lvl="2"/>
            <a:r>
              <a:rPr lang="en-US" dirty="0" smtClean="0"/>
              <a:t>Either they will correct you and tell you you are wrong</a:t>
            </a:r>
          </a:p>
          <a:p>
            <a:pPr lvl="2"/>
            <a:r>
              <a:rPr lang="en-US" dirty="0" smtClean="0"/>
              <a:t>OR they will build on the fake knowledge – BUSTED! </a:t>
            </a:r>
            <a:r>
              <a:rPr lang="en-US" dirty="0" err="1" smtClean="0">
                <a:sym typeface="Wingdings"/>
              </a:rPr>
              <a:t></a:t>
            </a:r>
            <a:endParaRPr lang="en-US" dirty="0" smtClean="0"/>
          </a:p>
          <a:p>
            <a:pPr lvl="2"/>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2">
                    <a:lumMod val="25000"/>
                  </a:schemeClr>
                </a:solidFill>
              </a:rPr>
              <a:t>A True Example of Social Engineering</a:t>
            </a:r>
            <a:endParaRPr lang="en-US" dirty="0">
              <a:solidFill>
                <a:schemeClr val="bg2">
                  <a:lumMod val="25000"/>
                </a:schemeClr>
              </a:solidFill>
            </a:endParaRPr>
          </a:p>
        </p:txBody>
      </p:sp>
      <p:pic>
        <p:nvPicPr>
          <p:cNvPr id="4" name="Content Placeholder 3" descr="img1.jpg"/>
          <p:cNvPicPr>
            <a:picLocks noGrp="1" noChangeAspect="1"/>
          </p:cNvPicPr>
          <p:nvPr>
            <p:ph sz="quarter" idx="1"/>
          </p:nvPr>
        </p:nvPicPr>
        <p:blipFill>
          <a:blip r:embed="rId3" cstate="print"/>
          <a:stretch>
            <a:fillRect/>
          </a:stretch>
        </p:blipFill>
        <p:spPr>
          <a:xfrm>
            <a:off x="1735308" y="1527175"/>
            <a:ext cx="5636871" cy="4572000"/>
          </a:xfr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Securing your Workplace</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err="1" smtClean="0"/>
              <a:t>Instanciate</a:t>
            </a:r>
            <a:r>
              <a:rPr lang="en-US" dirty="0" smtClean="0"/>
              <a:t>/Add security procedures/policies that</a:t>
            </a:r>
          </a:p>
          <a:p>
            <a:pPr lvl="1"/>
            <a:r>
              <a:rPr lang="en-US" dirty="0" smtClean="0"/>
              <a:t>Inhibit standard Social Engineering tactics</a:t>
            </a:r>
          </a:p>
          <a:p>
            <a:pPr lvl="2"/>
            <a:r>
              <a:rPr lang="en-US" dirty="0" smtClean="0"/>
              <a:t>If password is required, never give out over the phone or email</a:t>
            </a:r>
          </a:p>
          <a:p>
            <a:pPr lvl="1"/>
            <a:r>
              <a:rPr lang="en-US" dirty="0" smtClean="0"/>
              <a:t>Invoke separation of Duty  (This increases the number of steps for the Social Engineering, thus making it harder)</a:t>
            </a:r>
          </a:p>
          <a:p>
            <a:pPr lvl="1"/>
            <a:r>
              <a:rPr lang="en-US" dirty="0" smtClean="0"/>
              <a:t>Release as little information as possible.</a:t>
            </a:r>
          </a:p>
          <a:p>
            <a:pPr lvl="1">
              <a:buNone/>
            </a:pPr>
            <a:endParaRPr lang="en-US" dirty="0" smtClean="0"/>
          </a:p>
          <a:p>
            <a:r>
              <a:rPr lang="en-US" dirty="0" smtClean="0"/>
              <a:t>Train your Employees that handle sensitive data</a:t>
            </a:r>
          </a:p>
          <a:p>
            <a:pPr lvl="1"/>
            <a:r>
              <a:rPr lang="en-US" dirty="0" smtClean="0"/>
              <a:t>Make them aware of the Social Engineering Construct.</a:t>
            </a:r>
          </a:p>
          <a:p>
            <a:pPr lvl="1"/>
            <a:r>
              <a:rPr lang="en-US" dirty="0" smtClean="0"/>
              <a:t>Teach them common methods used by social engineers.</a:t>
            </a:r>
          </a:p>
          <a:p>
            <a:pPr lvl="1"/>
            <a:r>
              <a:rPr lang="en-US" dirty="0" smtClean="0"/>
              <a:t>Supply them with a model of security procedures</a:t>
            </a:r>
          </a:p>
          <a:p>
            <a:pPr lvl="1"/>
            <a:r>
              <a:rPr lang="en-US" dirty="0" smtClean="0"/>
              <a:t>Start the employee off with smaller duties until they are more familiar with the security features.</a:t>
            </a:r>
          </a:p>
          <a:p>
            <a:pPr>
              <a:buNone/>
            </a:pPr>
            <a:endParaRPr lang="en-US" dirty="0" smtClean="0"/>
          </a:p>
          <a:p>
            <a:pPr lvl="1"/>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Famous Social Engineers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Kevin </a:t>
            </a:r>
            <a:r>
              <a:rPr lang="en-US" dirty="0" err="1" smtClean="0"/>
              <a:t>Mitnick</a:t>
            </a:r>
            <a:endParaRPr lang="en-US" dirty="0" smtClean="0"/>
          </a:p>
          <a:p>
            <a:pPr lvl="1"/>
            <a:r>
              <a:rPr lang="en-US" dirty="0" smtClean="0"/>
              <a:t>Made free phone calls</a:t>
            </a:r>
          </a:p>
          <a:p>
            <a:pPr lvl="1"/>
            <a:r>
              <a:rPr lang="en-US" dirty="0" smtClean="0"/>
              <a:t>Obtained full admin rights to an IBM computer at the Computer Learning Center in Los Angeles… just in order to win a bet</a:t>
            </a:r>
          </a:p>
          <a:p>
            <a:pPr lvl="1"/>
            <a:r>
              <a:rPr lang="en-US" dirty="0" smtClean="0"/>
              <a:t>Used the Los Angeles bus transfer system to get free rides</a:t>
            </a:r>
          </a:p>
          <a:p>
            <a:pPr lvl="1"/>
            <a:r>
              <a:rPr lang="en-US" dirty="0" smtClean="0"/>
              <a:t>Hacked into NEC, Nokia, Sun Microsystems, Motorola and Fujitsu Siemens systems.</a:t>
            </a:r>
          </a:p>
          <a:p>
            <a:pPr lvl="1"/>
            <a:r>
              <a:rPr lang="en-US" dirty="0" smtClean="0"/>
              <a:t>Allegedly hacked attempted hacking into the Pentagon over the </a:t>
            </a:r>
            <a:r>
              <a:rPr lang="en-US" dirty="0" err="1" smtClean="0"/>
              <a:t>ARPAnet</a:t>
            </a:r>
            <a:r>
              <a:rPr lang="en-US" dirty="0" smtClean="0"/>
              <a:t> from a terminal room at the University of Southern </a:t>
            </a:r>
            <a:r>
              <a:rPr lang="en-US" dirty="0" smtClean="0"/>
              <a:t>California</a:t>
            </a:r>
          </a:p>
          <a:p>
            <a:r>
              <a:rPr lang="en-US" dirty="0" smtClean="0"/>
              <a:t>He wrote a book “The Art of Deception” which is a leading book for Social Engineering. We used some of his warnings in our research.</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quarter" idx="1"/>
          </p:nvPr>
        </p:nvSpPr>
        <p:spPr/>
        <p:txBody>
          <a:bodyPr/>
          <a:lstStyle/>
          <a:p>
            <a:r>
              <a:rPr lang="en-US" dirty="0" smtClean="0"/>
              <a:t>Online Sweepstakes – users enter passwords that may be used in other places. These may then be used in offices to enter computers or other functions within a company.</a:t>
            </a:r>
          </a:p>
          <a:p>
            <a:endParaRPr lang="en-US" dirty="0" smtClean="0"/>
          </a:p>
          <a:p>
            <a:r>
              <a:rPr lang="en-US" dirty="0" smtClean="0"/>
              <a:t>Using similar domain names.</a:t>
            </a:r>
          </a:p>
          <a:p>
            <a:endParaRPr lang="en-US" dirty="0" smtClean="0"/>
          </a:p>
          <a:p>
            <a:r>
              <a:rPr lang="en-US" dirty="0" smtClean="0"/>
              <a:t>The Movie “ Catch Me If You Can”</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References:</a:t>
            </a:r>
            <a:endParaRPr lang="en-US" dirty="0" smtClean="0"/>
          </a:p>
        </p:txBody>
      </p:sp>
      <p:sp>
        <p:nvSpPr>
          <p:cNvPr id="3" name="Content Placeholder 2"/>
          <p:cNvSpPr>
            <a:spLocks noGrp="1"/>
          </p:cNvSpPr>
          <p:nvPr>
            <p:ph sz="quarter" idx="1"/>
          </p:nvPr>
        </p:nvSpPr>
        <p:spPr/>
        <p:txBody>
          <a:bodyPr>
            <a:normAutofit fontScale="55000" lnSpcReduction="20000"/>
          </a:bodyPr>
          <a:lstStyle/>
          <a:p>
            <a:pPr>
              <a:buNone/>
            </a:pPr>
            <a:r>
              <a:rPr lang="en-US" dirty="0" smtClean="0"/>
              <a:t>	McDowell</a:t>
            </a:r>
            <a:r>
              <a:rPr lang="en-US" dirty="0" smtClean="0"/>
              <a:t>, </a:t>
            </a:r>
            <a:r>
              <a:rPr lang="en-US" dirty="0" err="1" smtClean="0"/>
              <a:t>Mindi</a:t>
            </a:r>
            <a:r>
              <a:rPr lang="en-US" dirty="0" smtClean="0"/>
              <a:t> "</a:t>
            </a:r>
            <a:r>
              <a:rPr lang="en-US" i="1" dirty="0" smtClean="0"/>
              <a:t>Avoiding Social Engineering and Phishing Attacks"  </a:t>
            </a:r>
            <a:r>
              <a:rPr lang="en-US" dirty="0" smtClean="0"/>
              <a:t>US-CERT. Retrieved on 31 March 2010 from &lt;http://www.us-cert.gov/cas/tips/ST04-014.html&gt; </a:t>
            </a:r>
            <a:br>
              <a:rPr lang="en-US" dirty="0" smtClean="0"/>
            </a:br>
            <a:r>
              <a:rPr lang="en-US" dirty="0" smtClean="0"/>
              <a:t/>
            </a:r>
            <a:br>
              <a:rPr lang="en-US" dirty="0" smtClean="0"/>
            </a:br>
            <a:r>
              <a:rPr lang="en-US" dirty="0" err="1" smtClean="0"/>
              <a:t>Mitnick</a:t>
            </a:r>
            <a:r>
              <a:rPr lang="en-US" dirty="0" smtClean="0"/>
              <a:t>, K &amp; Simon, W (2002) </a:t>
            </a:r>
            <a:r>
              <a:rPr lang="en-US" i="1" dirty="0" smtClean="0"/>
              <a:t>The art of Deception: Controlling the human element of security</a:t>
            </a:r>
            <a:r>
              <a:rPr lang="en-US" dirty="0" smtClean="0"/>
              <a:t>. Indianapolis, Indiana: Wily Publishing, Inc pg. </a:t>
            </a:r>
            <a:r>
              <a:rPr lang="en-US" dirty="0" smtClean="0"/>
              <a:t>332</a:t>
            </a:r>
            <a:endParaRPr lang="en-US" dirty="0" smtClean="0"/>
          </a:p>
          <a:p>
            <a:pPr>
              <a:buNone/>
            </a:pPr>
            <a:r>
              <a:rPr lang="en-US" dirty="0" smtClean="0"/>
              <a:t>	</a:t>
            </a:r>
          </a:p>
          <a:p>
            <a:pPr>
              <a:buNone/>
            </a:pPr>
            <a:r>
              <a:rPr lang="en-US" dirty="0" smtClean="0"/>
              <a:t>	</a:t>
            </a:r>
            <a:r>
              <a:rPr lang="en-US" dirty="0" smtClean="0"/>
              <a:t>Tim </a:t>
            </a:r>
            <a:r>
              <a:rPr lang="en-US" dirty="0" smtClean="0"/>
              <a:t>Thornburgh " </a:t>
            </a:r>
            <a:r>
              <a:rPr lang="en-US" i="1" dirty="0" smtClean="0"/>
              <a:t>Social Engineering: The "Dark A</a:t>
            </a:r>
            <a:r>
              <a:rPr lang="en-US" dirty="0" smtClean="0"/>
              <a:t>rt" "Kennesaw State University, GA</a:t>
            </a:r>
            <a:r>
              <a:rPr lang="en-US" dirty="0" smtClean="0"/>
              <a:t>.</a:t>
            </a:r>
          </a:p>
          <a:p>
            <a:pPr>
              <a:buNone/>
            </a:pPr>
            <a:r>
              <a:rPr lang="en-US" dirty="0" smtClean="0"/>
              <a:t>	</a:t>
            </a:r>
          </a:p>
          <a:p>
            <a:pPr>
              <a:buNone/>
            </a:pPr>
            <a:r>
              <a:rPr lang="en-US" dirty="0" smtClean="0"/>
              <a:t>	</a:t>
            </a:r>
            <a:r>
              <a:rPr lang="en-US" dirty="0" err="1" smtClean="0"/>
              <a:t>Rusch</a:t>
            </a:r>
            <a:r>
              <a:rPr lang="en-US" dirty="0" smtClean="0"/>
              <a:t>, J </a:t>
            </a:r>
            <a:r>
              <a:rPr lang="en-US" i="1" dirty="0" smtClean="0"/>
              <a:t>The "social engineering" of Internet fraud." </a:t>
            </a:r>
            <a:r>
              <a:rPr lang="en-US" dirty="0" smtClean="0"/>
              <a:t>Published on Internet Society. Retrieved </a:t>
            </a:r>
            <a:r>
              <a:rPr lang="en-US" dirty="0" smtClean="0"/>
              <a:t>March </a:t>
            </a:r>
            <a:r>
              <a:rPr lang="en-US" dirty="0" smtClean="0"/>
              <a:t>30th 2010 from &lt;http://www.isoc.org/inet99/proceedings/3g/3g_2.htm&gt;</a:t>
            </a:r>
            <a:br>
              <a:rPr lang="en-US" dirty="0" smtClean="0"/>
            </a:br>
            <a:r>
              <a:rPr lang="en-US" dirty="0" smtClean="0"/>
              <a:t/>
            </a:r>
            <a:br>
              <a:rPr lang="en-US" dirty="0" smtClean="0"/>
            </a:br>
            <a:r>
              <a:rPr lang="en-US" dirty="0" smtClean="0"/>
              <a:t>David </a:t>
            </a:r>
            <a:r>
              <a:rPr lang="en-US" dirty="0" err="1" smtClean="0"/>
              <a:t>Gragg</a:t>
            </a:r>
            <a:r>
              <a:rPr lang="en-US" dirty="0" smtClean="0"/>
              <a:t> (December 2002) </a:t>
            </a:r>
            <a:r>
              <a:rPr lang="en-US" i="1" dirty="0" smtClean="0"/>
              <a:t>"A multi-Level Defense Against Social Engineering" </a:t>
            </a:r>
            <a:r>
              <a:rPr lang="en-US" dirty="0" smtClean="0"/>
              <a:t>SANS Institute. Retrieved on 01 April 2010 from &lt;http://www.sans.org/reading_room/whitepapers/engineering/multi-level-defense-social-engineering_920&gt;</a:t>
            </a:r>
            <a:br>
              <a:rPr lang="en-US" dirty="0" smtClean="0"/>
            </a:br>
            <a:r>
              <a:rPr lang="en-US" dirty="0" smtClean="0"/>
              <a:t/>
            </a:r>
            <a:br>
              <a:rPr lang="en-US" dirty="0" smtClean="0"/>
            </a:br>
            <a:r>
              <a:rPr lang="en-US" dirty="0" smtClean="0"/>
              <a:t>CNN (October 13th 2005) "</a:t>
            </a:r>
            <a:r>
              <a:rPr lang="en-US" i="1" dirty="0" smtClean="0"/>
              <a:t>A convicted hacker debunks some myths"</a:t>
            </a:r>
            <a:r>
              <a:rPr lang="en-US" dirty="0" smtClean="0"/>
              <a:t> CNN Website. Retrieved on 02 April 2010 &lt;http://www.cnn.com/2005/TECH/internet/10/07/kevin.mitnick.cnna/&gt;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Really is the Weakest Link??</a:t>
            </a:r>
            <a:endParaRPr lang="en-US" dirty="0"/>
          </a:p>
        </p:txBody>
      </p:sp>
      <p:sp>
        <p:nvSpPr>
          <p:cNvPr id="3" name="Content Placeholder 2"/>
          <p:cNvSpPr>
            <a:spLocks noGrp="1"/>
          </p:cNvSpPr>
          <p:nvPr>
            <p:ph sz="quarter" idx="1"/>
          </p:nvPr>
        </p:nvSpPr>
        <p:spPr/>
        <p:txBody>
          <a:bodyPr/>
          <a:lstStyle/>
          <a:p>
            <a:r>
              <a:rPr lang="en-US" dirty="0" smtClean="0"/>
              <a:t>Cryptography has come a long way.</a:t>
            </a:r>
          </a:p>
          <a:p>
            <a:pPr lvl="2"/>
            <a:r>
              <a:rPr lang="en-US" dirty="0" smtClean="0"/>
              <a:t>Breaking into a server from outside the system is constantly becoming more and more difficult.</a:t>
            </a:r>
          </a:p>
          <a:p>
            <a:pPr lvl="2"/>
            <a:endParaRPr lang="en-US" dirty="0" smtClean="0"/>
          </a:p>
          <a:p>
            <a:r>
              <a:rPr lang="en-US" dirty="0" smtClean="0"/>
              <a:t>Security at the system level is usually enforced</a:t>
            </a:r>
          </a:p>
          <a:p>
            <a:pPr lvl="2"/>
            <a:r>
              <a:rPr lang="en-US" dirty="0" smtClean="0"/>
              <a:t>Weak passwords are not allowed and passwords must be updated often.</a:t>
            </a:r>
          </a:p>
          <a:p>
            <a:pPr lvl="2"/>
            <a:endParaRPr lang="en-US" dirty="0" smtClean="0"/>
          </a:p>
          <a:p>
            <a:r>
              <a:rPr lang="en-US" dirty="0" smtClean="0"/>
              <a:t>The most effective approach is by exploiting the </a:t>
            </a:r>
            <a:r>
              <a:rPr lang="en-US" b="1" dirty="0" smtClean="0"/>
              <a:t>people</a:t>
            </a:r>
            <a:r>
              <a:rPr lang="en-US" dirty="0" smtClean="0"/>
              <a:t> using the system.</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Engineering</a:t>
            </a:r>
            <a:endParaRPr lang="en-US" dirty="0"/>
          </a:p>
        </p:txBody>
      </p:sp>
      <p:sp>
        <p:nvSpPr>
          <p:cNvPr id="3" name="Content Placeholder 2"/>
          <p:cNvSpPr>
            <a:spLocks noGrp="1"/>
          </p:cNvSpPr>
          <p:nvPr>
            <p:ph sz="quarter" idx="1"/>
          </p:nvPr>
        </p:nvSpPr>
        <p:spPr/>
        <p:txBody>
          <a:bodyPr>
            <a:normAutofit/>
          </a:bodyPr>
          <a:lstStyle/>
          <a:p>
            <a:endParaRPr lang="en-US" dirty="0" smtClean="0"/>
          </a:p>
          <a:p>
            <a:endParaRPr lang="en-US" dirty="0" smtClean="0"/>
          </a:p>
          <a:p>
            <a:endParaRPr lang="en-US" dirty="0" smtClean="0"/>
          </a:p>
          <a:p>
            <a:pPr lvl="2">
              <a:buNone/>
            </a:pPr>
            <a:endParaRPr lang="en-US" dirty="0" smtClean="0"/>
          </a:p>
          <a:p>
            <a:endParaRPr lang="en-US" dirty="0" smtClean="0"/>
          </a:p>
          <a:p>
            <a:r>
              <a:rPr lang="en-US" dirty="0" smtClean="0"/>
              <a:t>The </a:t>
            </a:r>
            <a:r>
              <a:rPr lang="en-US" dirty="0" smtClean="0"/>
              <a:t>hacker’s goal is to obtain information that will allow him/her to gain unauthorized access to a valued system and the information that resides on </a:t>
            </a:r>
            <a:r>
              <a:rPr lang="en-US" dirty="0" smtClean="0"/>
              <a:t>it.</a:t>
            </a:r>
            <a:endParaRPr lang="en-US" dirty="0"/>
          </a:p>
        </p:txBody>
      </p:sp>
      <p:graphicFrame>
        <p:nvGraphicFramePr>
          <p:cNvPr id="6" name="Table 5"/>
          <p:cNvGraphicFramePr>
            <a:graphicFrameLocks noGrp="1"/>
          </p:cNvGraphicFramePr>
          <p:nvPr/>
        </p:nvGraphicFramePr>
        <p:xfrm>
          <a:off x="457200" y="1600200"/>
          <a:ext cx="8382000" cy="1280160"/>
        </p:xfrm>
        <a:graphic>
          <a:graphicData uri="http://schemas.openxmlformats.org/drawingml/2006/table">
            <a:tbl>
              <a:tblPr firstRow="1" bandRow="1">
                <a:tableStyleId>{F5AB1C69-6EDB-4FF4-983F-18BD219EF322}</a:tableStyleId>
              </a:tblPr>
              <a:tblGrid>
                <a:gridCol w="8382000"/>
              </a:tblGrid>
              <a:tr h="990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Definition:</a:t>
                      </a:r>
                      <a:r>
                        <a:rPr lang="en-US" sz="2000" dirty="0" smtClean="0"/>
                        <a:t>  </a:t>
                      </a:r>
                      <a:r>
                        <a:rPr lang="en-US" sz="2000" b="0" dirty="0" smtClean="0"/>
                        <a:t>An outside hacker’s use of physiological tricks on legitimate users of a computer system, in order to obtain information he needs to gain access to a system.</a:t>
                      </a:r>
                    </a:p>
                    <a:p>
                      <a:endParaRPr lang="en-US" dirty="0"/>
                    </a:p>
                  </a:txBody>
                  <a:tcPr/>
                </a:tc>
              </a:tr>
            </a:tbl>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Engineering</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The key to maintaining the Confidentiality, Integrity, and Availability of an organization’s information is controlling who accesses what information.</a:t>
            </a:r>
          </a:p>
          <a:p>
            <a:endParaRPr lang="en-US" dirty="0" smtClean="0"/>
          </a:p>
          <a:p>
            <a:r>
              <a:rPr lang="en-US" dirty="0" smtClean="0"/>
              <a:t>This is accomplished by being able to identify the requestor, verifying the requestor is not an imposter, and ensuring the requestor has the proper clearance level for the information being requested.</a:t>
            </a:r>
          </a:p>
          <a:p>
            <a:endParaRPr lang="en-US" dirty="0" smtClean="0"/>
          </a:p>
          <a:p>
            <a:r>
              <a:rPr lang="en-US" dirty="0" smtClean="0"/>
              <a:t>Three Steps process to ensure C.I.A. against Social Engineering attacks:</a:t>
            </a:r>
          </a:p>
          <a:p>
            <a:pPr lvl="2"/>
            <a:r>
              <a:rPr lang="en-US" dirty="0" smtClean="0"/>
              <a:t>Identification 	- “Do I know you?”</a:t>
            </a:r>
          </a:p>
          <a:p>
            <a:pPr lvl="2"/>
            <a:r>
              <a:rPr lang="en-US" dirty="0" smtClean="0"/>
              <a:t>Authentication	- “Are you who you say you are?”</a:t>
            </a:r>
          </a:p>
          <a:p>
            <a:pPr lvl="2"/>
            <a:r>
              <a:rPr lang="en-US" dirty="0" smtClean="0"/>
              <a:t>Authorization	- “Are you suppose to be here?”</a:t>
            </a:r>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Identification</a:t>
            </a:r>
            <a:endParaRPr lang="en-US" dirty="0"/>
          </a:p>
        </p:txBody>
      </p:sp>
      <p:sp>
        <p:nvSpPr>
          <p:cNvPr id="3" name="Content Placeholder 2"/>
          <p:cNvSpPr>
            <a:spLocks noGrp="1"/>
          </p:cNvSpPr>
          <p:nvPr>
            <p:ph sz="quarter" idx="1"/>
          </p:nvPr>
        </p:nvSpPr>
        <p:spPr/>
        <p:txBody>
          <a:bodyPr/>
          <a:lstStyle/>
          <a:p>
            <a:r>
              <a:rPr lang="en-US" dirty="0" smtClean="0"/>
              <a:t>There are numerous examples of attempted and achieved impersonations.  These usually involve assuming  a vulnerable or trusted authority.</a:t>
            </a:r>
          </a:p>
          <a:p>
            <a:pPr>
              <a:buNone/>
            </a:pPr>
            <a:endParaRPr lang="en-US" dirty="0" smtClean="0"/>
          </a:p>
          <a:p>
            <a:pPr lvl="2"/>
            <a:r>
              <a:rPr lang="en-US" dirty="0" smtClean="0"/>
              <a:t>Impersonating </a:t>
            </a:r>
            <a:r>
              <a:rPr lang="en-US" dirty="0" smtClean="0"/>
              <a:t>a new member to an organization.</a:t>
            </a:r>
          </a:p>
          <a:p>
            <a:pPr lvl="2"/>
            <a:r>
              <a:rPr lang="en-US" dirty="0" smtClean="0"/>
              <a:t>Impersonating </a:t>
            </a:r>
            <a:r>
              <a:rPr lang="en-US" dirty="0" smtClean="0"/>
              <a:t>an actual member (or ranking member) of an organization.</a:t>
            </a:r>
          </a:p>
          <a:p>
            <a:pPr lvl="2"/>
            <a:r>
              <a:rPr lang="en-US" dirty="0" smtClean="0"/>
              <a:t>Impersonating </a:t>
            </a:r>
            <a:r>
              <a:rPr lang="en-US" dirty="0" smtClean="0"/>
              <a:t>a vendor there to perform a service</a:t>
            </a:r>
          </a:p>
          <a:p>
            <a:pPr lvl="2"/>
            <a:r>
              <a:rPr lang="en-US" dirty="0" smtClean="0"/>
              <a:t>Impersonating </a:t>
            </a:r>
            <a:r>
              <a:rPr lang="en-US" dirty="0" smtClean="0"/>
              <a:t>an IT member/ IT supervisor</a:t>
            </a:r>
          </a:p>
          <a:p>
            <a:pPr lvl="2"/>
            <a:r>
              <a:rPr lang="en-US" dirty="0" smtClean="0"/>
              <a:t>Impersonating </a:t>
            </a:r>
            <a:r>
              <a:rPr lang="en-US" dirty="0" smtClean="0"/>
              <a:t>a customer</a:t>
            </a:r>
          </a:p>
          <a:p>
            <a:pPr lvl="2"/>
            <a:r>
              <a:rPr lang="en-US" dirty="0" smtClean="0"/>
              <a:t>Impersonating </a:t>
            </a:r>
            <a:r>
              <a:rPr lang="en-US" dirty="0" smtClean="0"/>
              <a:t>a service </a:t>
            </a:r>
            <a:r>
              <a:rPr lang="en-US" dirty="0" smtClean="0"/>
              <a:t>provider for that organization</a:t>
            </a:r>
            <a:endParaRPr lang="en-US" dirty="0" smtClean="0"/>
          </a:p>
          <a:p>
            <a:pPr lvl="2"/>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Identification</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Security is all about trust. Trust in protection and authenticity. </a:t>
            </a:r>
          </a:p>
          <a:p>
            <a:endParaRPr lang="en-US" dirty="0" smtClean="0"/>
          </a:p>
          <a:p>
            <a:r>
              <a:rPr lang="en-US" dirty="0" smtClean="0"/>
              <a:t>Generally agreed upon as the weakest link in the security chain, the natural human willingness to accept someone at his or her word leaves many systems and companies vulnerable to attack.</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Authentication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After you have told the target who you are, you must have the tools to convince them of that fact.</a:t>
            </a:r>
          </a:p>
          <a:p>
            <a:endParaRPr lang="en-US" dirty="0" smtClean="0"/>
          </a:p>
          <a:p>
            <a:r>
              <a:rPr lang="en-US" dirty="0" smtClean="0"/>
              <a:t>There are a list of tools commonly used to achieve this measure:</a:t>
            </a:r>
          </a:p>
          <a:p>
            <a:pPr>
              <a:buNone/>
            </a:pPr>
            <a:endParaRPr lang="en-US" dirty="0" smtClean="0"/>
          </a:p>
          <a:p>
            <a:pPr lvl="2"/>
            <a:r>
              <a:rPr lang="en-US" dirty="0" smtClean="0"/>
              <a:t>Jargon used at the corporation that no one else would know</a:t>
            </a:r>
          </a:p>
          <a:p>
            <a:pPr lvl="2"/>
            <a:r>
              <a:rPr lang="en-US" dirty="0" smtClean="0"/>
              <a:t>Technical  terms an IT or supervisor would use</a:t>
            </a:r>
          </a:p>
          <a:p>
            <a:pPr lvl="2"/>
            <a:r>
              <a:rPr lang="en-US" dirty="0" smtClean="0"/>
              <a:t>Knowing names of people within the organization or other companies that work with the organization</a:t>
            </a:r>
          </a:p>
          <a:p>
            <a:pPr lvl="2"/>
            <a:r>
              <a:rPr lang="en-US" dirty="0" smtClean="0"/>
              <a:t>Having some form of identification that the person will not be able to readily look up</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Authorization</a:t>
            </a:r>
            <a:endParaRPr lang="en-US" dirty="0"/>
          </a:p>
        </p:txBody>
      </p:sp>
      <p:sp>
        <p:nvSpPr>
          <p:cNvPr id="3" name="Content Placeholder 2"/>
          <p:cNvSpPr>
            <a:spLocks noGrp="1"/>
          </p:cNvSpPr>
          <p:nvPr>
            <p:ph sz="quarter" idx="1"/>
          </p:nvPr>
        </p:nvSpPr>
        <p:spPr/>
        <p:txBody>
          <a:bodyPr/>
          <a:lstStyle/>
          <a:p>
            <a:r>
              <a:rPr lang="en-US" dirty="0" smtClean="0"/>
              <a:t>Once they have convinced the target that they are who they claim to be, sometimes hackers must be convincing that they have rights to the requested materials.</a:t>
            </a:r>
          </a:p>
          <a:p>
            <a:pPr lvl="4"/>
            <a:r>
              <a:rPr lang="en-US" b="1" dirty="0" smtClean="0"/>
              <a:t>Empathy</a:t>
            </a:r>
            <a:r>
              <a:rPr lang="en-US" dirty="0" smtClean="0"/>
              <a:t>: Techniques which motivate the person to feel sorry for them such as a new employee, guest, or someone having a bad day  to authorize them.</a:t>
            </a:r>
            <a:br>
              <a:rPr lang="en-US" dirty="0" smtClean="0"/>
            </a:br>
            <a:endParaRPr lang="en-US" dirty="0" smtClean="0"/>
          </a:p>
          <a:p>
            <a:pPr lvl="4"/>
            <a:r>
              <a:rPr lang="en-US" b="1" dirty="0" smtClean="0"/>
              <a:t>Fear</a:t>
            </a:r>
            <a:r>
              <a:rPr lang="en-US" dirty="0" smtClean="0"/>
              <a:t>: The hacker may present themselves as a boss or someone of authority to motivate the release of information or entrance.</a:t>
            </a:r>
          </a:p>
          <a:p>
            <a:pPr lvl="4"/>
            <a:endParaRPr lang="en-US" dirty="0" smtClean="0"/>
          </a:p>
          <a:p>
            <a:pPr lvl="4"/>
            <a:r>
              <a:rPr lang="en-US" b="1" dirty="0" smtClean="0"/>
              <a:t>Pride</a:t>
            </a:r>
            <a:r>
              <a:rPr lang="en-US" dirty="0" smtClean="0"/>
              <a:t>: Giving someone a sense of pride that they were able to help you with your request.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1836</TotalTime>
  <Words>1720</Words>
  <Application>Microsoft Office PowerPoint</Application>
  <PresentationFormat>On-screen Show (4:3)</PresentationFormat>
  <Paragraphs>203</Paragraphs>
  <Slides>23</Slides>
  <Notes>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Civic</vt:lpstr>
      <vt:lpstr>Social Engineering: How to use social interactions to  bypass years of security work.</vt:lpstr>
      <vt:lpstr>A True Example of Social Engineering</vt:lpstr>
      <vt:lpstr>What Really is the Weakest Link??</vt:lpstr>
      <vt:lpstr>Social Engineering</vt:lpstr>
      <vt:lpstr>Social Engineering</vt:lpstr>
      <vt:lpstr>Identification</vt:lpstr>
      <vt:lpstr>Identification</vt:lpstr>
      <vt:lpstr>Authentication</vt:lpstr>
      <vt:lpstr>Authorization</vt:lpstr>
      <vt:lpstr>Alternatives</vt:lpstr>
      <vt:lpstr>Social Engineering for the Perfect Grade!</vt:lpstr>
      <vt:lpstr>The Social Engineering Cycle</vt:lpstr>
      <vt:lpstr>What does one look for? What is useful?</vt:lpstr>
      <vt:lpstr>CAUTION!</vt:lpstr>
      <vt:lpstr>Stealing Information</vt:lpstr>
      <vt:lpstr>Reverse Social Engineering</vt:lpstr>
      <vt:lpstr>Defenses: How to stop a  Social Engineering Attack</vt:lpstr>
      <vt:lpstr>Defending Tactics</vt:lpstr>
      <vt:lpstr>Defending Tactics Cont’d</vt:lpstr>
      <vt:lpstr>Securing your Workplace</vt:lpstr>
      <vt:lpstr>Famous Social Engineers</vt:lpstr>
      <vt:lpstr>Examples</vt:lpstr>
      <vt:lpstr>References:</vt:lpstr>
    </vt:vector>
  </TitlesOfParts>
  <Company>Florida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Matthew Guidry</dc:creator>
  <cp:lastModifiedBy>Matthew Guidry</cp:lastModifiedBy>
  <cp:revision>113</cp:revision>
  <dcterms:created xsi:type="dcterms:W3CDTF">2010-04-05T23:45:34Z</dcterms:created>
  <dcterms:modified xsi:type="dcterms:W3CDTF">2010-04-07T13:25:01Z</dcterms:modified>
</cp:coreProperties>
</file>