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theme/theme2.xml" Type="http://schemas.openxmlformats.org/officeDocument/2006/relationships/theme" Id="rId1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1" name="Shape 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" name="Shape 4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5" name="Shape 9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1" name="Shape 10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2" name="Shape 10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7" name="Shape 10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8" name="Shape 10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3" name="Shape 1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4" name="Shape 11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" name="Shape 4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3" name="Shape 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4" name="Shape 5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9" name="Shape 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0" name="Shape 6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5" name="Shape 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1" name="Shape 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7" name="Shape 7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8" name="Shape 7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3" name="Shape 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9" name="Shape 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/>
          <p:nvPr/>
        </p:nvSpPr>
        <p:spPr>
          <a:xfrm rot="10800000" flipH="1">
            <a:off y="2984999" x="0"/>
            <a:ext cy="2158500" cx="914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" name="Shape 9"/>
          <p:cNvSpPr/>
          <p:nvPr/>
        </p:nvSpPr>
        <p:spPr>
          <a:xfrm>
            <a:off y="2393175" x="0"/>
            <a:ext cy="590502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" name="Shape 10"/>
          <p:cNvSpPr/>
          <p:nvPr/>
        </p:nvSpPr>
        <p:spPr>
          <a:xfrm rot="10800000" flipH="1">
            <a:off y="2983958" x="0"/>
            <a:ext cy="571095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 txBox="1"/>
          <p:nvPr>
            <p:ph type="ctrTitle"/>
          </p:nvPr>
        </p:nvSpPr>
        <p:spPr>
          <a:xfrm>
            <a:off y="1746892" x="685800"/>
            <a:ext cy="12380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y="3093357" x="685800"/>
            <a:ext cy="666600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/>
          <p:nvPr/>
        </p:nvSpPr>
        <p:spPr>
          <a:xfrm rot="10800000" flipH="1">
            <a:off y="1163100" x="0"/>
            <a:ext cy="3980399" cx="914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" name="Shape 15"/>
          <p:cNvSpPr/>
          <p:nvPr/>
        </p:nvSpPr>
        <p:spPr>
          <a:xfrm flipH="1">
            <a:off y="571349" x="4526627"/>
            <a:ext cy="590502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" name="Shape 16"/>
          <p:cNvSpPr/>
          <p:nvPr/>
        </p:nvSpPr>
        <p:spPr>
          <a:xfrm rot="10800000">
            <a:off y="1162132" x="4526627"/>
            <a:ext cy="571095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" name="Shape 1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/>
          <p:nvPr/>
        </p:nvSpPr>
        <p:spPr>
          <a:xfrm rot="10800000" flipH="1">
            <a:off y="1163100" x="0"/>
            <a:ext cy="3980399" cx="914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" name="Shape 21"/>
          <p:cNvSpPr/>
          <p:nvPr/>
        </p:nvSpPr>
        <p:spPr>
          <a:xfrm rot="10800000">
            <a:off y="1162132" x="4526627"/>
            <a:ext cy="571095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" name="Shape 2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/>
          <p:nvPr/>
        </p:nvSpPr>
        <p:spPr>
          <a:xfrm flipH="1">
            <a:off y="571349" x="4526627"/>
            <a:ext cy="590502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" name="Shape 25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6" name="Shape 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" name="Shape 27"/>
          <p:cNvSpPr/>
          <p:nvPr/>
        </p:nvSpPr>
        <p:spPr>
          <a:xfrm rot="10800000" flipH="1">
            <a:off y="1163100" x="0"/>
            <a:ext cy="3980399" cx="914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" name="Shape 28"/>
          <p:cNvSpPr/>
          <p:nvPr/>
        </p:nvSpPr>
        <p:spPr>
          <a:xfrm flipH="1">
            <a:off y="571349" x="4526627"/>
            <a:ext cy="590502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" name="Shape 2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/>
          <p:nvPr/>
        </p:nvSpPr>
        <p:spPr>
          <a:xfrm rot="10800000">
            <a:off y="1162132" x="4526627"/>
            <a:ext cy="571095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" name="Shape 32"/>
          <p:cNvSpPr/>
          <p:nvPr/>
        </p:nvSpPr>
        <p:spPr>
          <a:xfrm rot="10800000" flipH="1">
            <a:off y="4412699" x="0"/>
            <a:ext cy="730799" cx="914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" name="Shape 33"/>
          <p:cNvSpPr/>
          <p:nvPr/>
        </p:nvSpPr>
        <p:spPr>
          <a:xfrm flipH="1">
            <a:off y="3820834" x="4526627"/>
            <a:ext cy="590502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" name="Shape 34"/>
          <p:cNvSpPr/>
          <p:nvPr/>
        </p:nvSpPr>
        <p:spPr>
          <a:xfrm rot="10800000">
            <a:off y="4411617" x="4526627"/>
            <a:ext cy="571095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y="4421726" x="457200"/>
            <a:ext cy="505200" cx="82296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36" name="Shape 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7" name="Shape 37"/>
          <p:cNvSpPr/>
          <p:nvPr/>
        </p:nvSpPr>
        <p:spPr>
          <a:xfrm>
            <a:off y="76256" x="6676"/>
            <a:ext cy="5054792" cx="9134130"/>
          </a:xfrm>
          <a:custGeom>
            <a:pathLst>
              <a:path w="9157023" extrusionOk="0" h="6739723">
                <a:moveTo>
                  <a:pt y="0" x="1629"/>
                </a:moveTo>
                <a:lnTo>
                  <a:pt y="4340980" x="9157023"/>
                </a:lnTo>
                <a:lnTo>
                  <a:pt y="6739723" x="1593"/>
                </a:lnTo>
                <a:cubicBezTo>
                  <a:pt y="5123960" x="-3941"/>
                  <a:pt y="1615763" x="7163"/>
                  <a:pt y="0" x="1629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accent1"/>
            </a:gs>
            <a:gs pos="100000">
              <a:schemeClr val="dk2"/>
            </a:gs>
          </a:gsLst>
          <a:path path="circle">
            <a:fillToRect t="50%" b="50%" r="50%" l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buFont typeface="Georgia"/>
              <a:defRPr sz="3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" name="Shape 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9" name="Shape 39"/>
          <p:cNvSpPr txBox="1"/>
          <p:nvPr>
            <p:ph type="ctrTitle"/>
          </p:nvPr>
        </p:nvSpPr>
        <p:spPr>
          <a:xfrm>
            <a:off y="1746892" x="685800"/>
            <a:ext cy="12380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JavaScript Coding</a:t>
            </a:r>
          </a:p>
        </p:txBody>
      </p:sp>
      <p:sp>
        <p:nvSpPr>
          <p:cNvPr id="40" name="Shape 40"/>
          <p:cNvSpPr txBox="1"/>
          <p:nvPr>
            <p:ph idx="1" type="subTitle"/>
          </p:nvPr>
        </p:nvSpPr>
        <p:spPr>
          <a:xfrm>
            <a:off y="3093357" x="685800"/>
            <a:ext cy="666600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HTML DOM, functions, control structures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2" name="Shape 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Break and Continue</a:t>
            </a:r>
          </a:p>
        </p:txBody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break and continue are JavaScript keywords used to manipulate the loop iterations.</a:t>
            </a:r>
          </a:p>
          <a:p>
            <a:pPr rtl="0" lvl="0" indent="-419100" marL="457200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The break statement "jumps out" of a loop.</a:t>
            </a:r>
          </a:p>
          <a:p>
            <a:pPr rtl="0" lvl="0" indent="-419100" marL="457200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The continue statement "jumps over" one iteration in the loop.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8" name="Shape 9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Functions</a:t>
            </a:r>
          </a:p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42900" marL="457200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Clr>
                <a:srgbClr val="404040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rgbClr val="404040"/>
                </a:solidFill>
                <a:latin typeface="Verdana"/>
                <a:ea typeface="Verdana"/>
                <a:cs typeface="Verdana"/>
                <a:sym typeface="Verdana"/>
              </a:rPr>
              <a:t>A JavaScript function is a block of code designed to perform a particular task. A JavaScript function is executed when it’s invoked.</a:t>
            </a:r>
          </a:p>
          <a:p>
            <a:pPr rtl="0" lvl="0" indent="-342900" marL="457200">
              <a:lnSpc>
                <a:spcPct val="143181"/>
              </a:lnSpc>
              <a:spcBef>
                <a:spcPts val="0"/>
              </a:spcBef>
              <a:spcAft>
                <a:spcPts val="800"/>
              </a:spcAft>
              <a:buClr>
                <a:srgbClr val="333333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A JavaScript function is defined with the function keyword, followed by a name, followed by parentheses ().</a:t>
            </a:r>
          </a:p>
          <a:p>
            <a:pPr rtl="0" lvl="0" indent="-342900" marL="457200">
              <a:lnSpc>
                <a:spcPct val="143181"/>
              </a:lnSpc>
              <a:spcBef>
                <a:spcPts val="0"/>
              </a:spcBef>
              <a:spcAft>
                <a:spcPts val="800"/>
              </a:spcAft>
              <a:buClr>
                <a:srgbClr val="333333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Function names can contain letters, digits, underscores, and dollar signs.</a:t>
            </a:r>
          </a:p>
          <a:p>
            <a:pPr rtl="0" lvl="0" indent="-342900" marL="457200">
              <a:lnSpc>
                <a:spcPct val="143181"/>
              </a:lnSpc>
              <a:spcBef>
                <a:spcPts val="0"/>
              </a:spcBef>
              <a:spcAft>
                <a:spcPts val="800"/>
              </a:spcAft>
              <a:buClr>
                <a:srgbClr val="333333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The parentheses may include parameter names separated by commas: (</a:t>
            </a:r>
            <a:r>
              <a:rPr sz="1800" lang="en" i="1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parameter1, parameter2, ...</a:t>
            </a:r>
            <a:r>
              <a:rPr sz="1800" lang="en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)</a:t>
            </a:r>
          </a:p>
          <a:p>
            <a:pPr rtl="0" lvl="0" indent="-342900" marL="457200">
              <a:lnSpc>
                <a:spcPct val="143181"/>
              </a:lnSpc>
              <a:spcBef>
                <a:spcPts val="0"/>
              </a:spcBef>
              <a:spcAft>
                <a:spcPts val="800"/>
              </a:spcAft>
              <a:buClr>
                <a:srgbClr val="333333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The code to be executed is placed inside curly brackets: {}</a:t>
            </a:r>
          </a:p>
          <a:p>
            <a:pPr rtl="0" lvl="0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200">
              <a:solidFill>
                <a:srgbClr val="40404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4" name="Shape 10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5" name="Shape 10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Function Invocation</a:t>
            </a:r>
          </a:p>
        </p:txBody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lnSpc>
                <a:spcPct val="143181"/>
              </a:lnSpc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sz="2400" lang="en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The code inside the function will execute when "something" invokes (calls) the function:</a:t>
            </a:r>
          </a:p>
          <a:p>
            <a:pPr rtl="0" lvl="0" indent="-381000" marL="457200">
              <a:lnSpc>
                <a:spcPct val="143181"/>
              </a:lnSpc>
              <a:spcBef>
                <a:spcPts val="0"/>
              </a:spcBef>
              <a:spcAft>
                <a:spcPts val="800"/>
              </a:spcAft>
              <a:buClr>
                <a:srgbClr val="333333"/>
              </a:buClr>
              <a:buSzPct val="100000"/>
              <a:buFont typeface="Arial"/>
              <a:buChar char="●"/>
            </a:pPr>
            <a:r>
              <a:rPr sz="2400" lang="en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When an event occurs (when a user clicks a button)</a:t>
            </a:r>
          </a:p>
          <a:p>
            <a:pPr rtl="0" lvl="0" indent="-381000" marL="457200">
              <a:lnSpc>
                <a:spcPct val="143181"/>
              </a:lnSpc>
              <a:spcBef>
                <a:spcPts val="0"/>
              </a:spcBef>
              <a:spcAft>
                <a:spcPts val="800"/>
              </a:spcAft>
              <a:buClr>
                <a:srgbClr val="333333"/>
              </a:buClr>
              <a:buSzPct val="100000"/>
              <a:buFont typeface="Arial"/>
              <a:buChar char="●"/>
            </a:pPr>
            <a:r>
              <a:rPr sz="2400" lang="en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When it is invoked (called) from JavaScript code</a:t>
            </a:r>
          </a:p>
          <a:p>
            <a:pPr rtl="0" lvl="0" indent="-381000" marL="457200">
              <a:lnSpc>
                <a:spcPct val="143181"/>
              </a:lnSpc>
              <a:spcBef>
                <a:spcPts val="0"/>
              </a:spcBef>
              <a:spcAft>
                <a:spcPts val="800"/>
              </a:spcAft>
              <a:buClr>
                <a:srgbClr val="333333"/>
              </a:buClr>
              <a:buSzPct val="100000"/>
              <a:buFont typeface="Arial"/>
              <a:buChar char="●"/>
            </a:pPr>
            <a:r>
              <a:rPr sz="2400" lang="en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Automatically (self invoked)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0" name="Shape 1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1" name="Shape 11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Function Return</a:t>
            </a:r>
          </a:p>
        </p:txBody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lnSpc>
                <a:spcPct val="143181"/>
              </a:lnSpc>
              <a:spcBef>
                <a:spcPts val="0"/>
              </a:spcBef>
              <a:spcAft>
                <a:spcPts val="800"/>
              </a:spcAft>
              <a:buClr>
                <a:srgbClr val="333333"/>
              </a:buClr>
              <a:buSzPct val="100000"/>
              <a:buFont typeface="Arial"/>
              <a:buChar char="●"/>
            </a:pPr>
            <a:r>
              <a:rPr sz="2400" lang="en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When JavaScript reaches a return statement, the function will stop executing.</a:t>
            </a:r>
          </a:p>
          <a:p>
            <a:pPr rtl="0" lvl="0" indent="-381000" marL="457200">
              <a:lnSpc>
                <a:spcPct val="143181"/>
              </a:lnSpc>
              <a:spcBef>
                <a:spcPts val="0"/>
              </a:spcBef>
              <a:spcAft>
                <a:spcPts val="800"/>
              </a:spcAft>
              <a:buClr>
                <a:srgbClr val="333333"/>
              </a:buClr>
              <a:buSzPct val="100000"/>
              <a:buFont typeface="Arial"/>
              <a:buChar char="●"/>
            </a:pPr>
            <a:r>
              <a:rPr sz="2400" lang="en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If the function was invoked from a statement, JavaScript will "return" to execute the code after the invoking statement.</a:t>
            </a:r>
          </a:p>
          <a:p>
            <a:pPr rtl="0" lvl="0" indent="-381000" marL="457200">
              <a:lnSpc>
                <a:spcPct val="143181"/>
              </a:lnSpc>
              <a:spcBef>
                <a:spcPts val="0"/>
              </a:spcBef>
              <a:spcAft>
                <a:spcPts val="800"/>
              </a:spcAft>
              <a:buClr>
                <a:srgbClr val="333333"/>
              </a:buClr>
              <a:buSzPct val="100000"/>
              <a:buFont typeface="Arial"/>
              <a:buChar char="●"/>
            </a:pPr>
            <a:r>
              <a:rPr sz="2400" lang="en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Functions often compute a return value. The return value is "returned" back to the "caller".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4" name="Shape 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HTML with JavaScript</a:t>
            </a:r>
          </a:p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y="1200150" x="457200"/>
            <a:ext cy="3725699" cx="84507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lnSpc>
                <a:spcPct val="143181"/>
              </a:lnSpc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sz="1800" lang="en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With the object model, JavaScript gets all the power it needs to create dynamic HTML:</a:t>
            </a:r>
          </a:p>
          <a:p>
            <a:pPr rtl="0" lvl="0" indent="-342900" marL="457200">
              <a:lnSpc>
                <a:spcPct val="143181"/>
              </a:lnSpc>
              <a:spcBef>
                <a:spcPts val="0"/>
              </a:spcBef>
              <a:spcAft>
                <a:spcPts val="800"/>
              </a:spcAft>
              <a:buClr>
                <a:srgbClr val="333333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JavaScript can change all the HTML elements in the page.</a:t>
            </a:r>
          </a:p>
          <a:p>
            <a:pPr rtl="0" lvl="0" indent="-342900" marL="457200">
              <a:lnSpc>
                <a:spcPct val="143181"/>
              </a:lnSpc>
              <a:spcBef>
                <a:spcPts val="0"/>
              </a:spcBef>
              <a:spcAft>
                <a:spcPts val="800"/>
              </a:spcAft>
              <a:buClr>
                <a:srgbClr val="333333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JavaScript can change all the HTML attributes in the page.</a:t>
            </a:r>
          </a:p>
          <a:p>
            <a:pPr rtl="0" lvl="0" indent="-342900" marL="457200">
              <a:lnSpc>
                <a:spcPct val="143181"/>
              </a:lnSpc>
              <a:spcBef>
                <a:spcPts val="0"/>
              </a:spcBef>
              <a:spcAft>
                <a:spcPts val="800"/>
              </a:spcAft>
              <a:buClr>
                <a:srgbClr val="333333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JavaScript can change all the CSS styles in the page.</a:t>
            </a:r>
          </a:p>
          <a:p>
            <a:pPr rtl="0" lvl="0" indent="-342900" marL="457200">
              <a:lnSpc>
                <a:spcPct val="143181"/>
              </a:lnSpc>
              <a:spcBef>
                <a:spcPts val="0"/>
              </a:spcBef>
              <a:spcAft>
                <a:spcPts val="800"/>
              </a:spcAft>
              <a:buClr>
                <a:srgbClr val="333333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JavaScript can remove existing HTML elements and attributes.</a:t>
            </a:r>
          </a:p>
          <a:p>
            <a:pPr rtl="0" lvl="0" indent="-342900" marL="457200">
              <a:lnSpc>
                <a:spcPct val="143181"/>
              </a:lnSpc>
              <a:spcBef>
                <a:spcPts val="0"/>
              </a:spcBef>
              <a:spcAft>
                <a:spcPts val="800"/>
              </a:spcAft>
              <a:buClr>
                <a:srgbClr val="333333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JavaScript can add new HTML elements and attributes.</a:t>
            </a:r>
          </a:p>
          <a:p>
            <a:pPr rtl="0" lvl="0" indent="-342900" marL="457200">
              <a:lnSpc>
                <a:spcPct val="143181"/>
              </a:lnSpc>
              <a:spcBef>
                <a:spcPts val="0"/>
              </a:spcBef>
              <a:spcAft>
                <a:spcPts val="800"/>
              </a:spcAft>
              <a:buClr>
                <a:srgbClr val="333333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JavaScript can react to all existing HTML events in the page.</a:t>
            </a:r>
          </a:p>
          <a:p>
            <a:pPr rtl="0" lvl="0" indent="-342900" marL="457200">
              <a:lnSpc>
                <a:spcPct val="143181"/>
              </a:lnSpc>
              <a:spcBef>
                <a:spcPts val="0"/>
              </a:spcBef>
              <a:spcAft>
                <a:spcPts val="800"/>
              </a:spcAft>
              <a:buClr>
                <a:srgbClr val="333333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JavaScript can create new HTML events in the page.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0" name="Shape 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Document Object Model</a:t>
            </a:r>
          </a:p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lnSpc>
                <a:spcPct val="143181"/>
              </a:lnSpc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sz="1800" lang="en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The DOM is a W3C (World Wide Web Consortium) standard for accessing documents.</a:t>
            </a:r>
          </a:p>
          <a:p>
            <a:pPr rtl="0" lvl="0">
              <a:lnSpc>
                <a:spcPct val="143181"/>
              </a:lnSpc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sz="1800" lang="en" i="1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"The W3C Document Object Model (DOM) is a platform and language-neutral interface that allows programs and scripts to dynamically access and update the content, structure, and style of a document."</a:t>
            </a:r>
          </a:p>
          <a:p>
            <a:pPr rtl="0" lvl="0">
              <a:lnSpc>
                <a:spcPct val="143181"/>
              </a:lnSpc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sz="1800" lang="en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The W3C DOM standard is separated into 3 different parts:</a:t>
            </a:r>
          </a:p>
          <a:p>
            <a:pPr rtl="0" lvl="0" indent="-342900" marL="457200">
              <a:lnSpc>
                <a:spcPct val="143181"/>
              </a:lnSpc>
              <a:spcBef>
                <a:spcPts val="0"/>
              </a:spcBef>
              <a:spcAft>
                <a:spcPts val="800"/>
              </a:spcAft>
              <a:buClr>
                <a:srgbClr val="333333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Core DOM - standard model for all document types</a:t>
            </a:r>
          </a:p>
          <a:p>
            <a:pPr rtl="0" lvl="0" indent="-342900" marL="457200">
              <a:lnSpc>
                <a:spcPct val="143181"/>
              </a:lnSpc>
              <a:spcBef>
                <a:spcPts val="0"/>
              </a:spcBef>
              <a:spcAft>
                <a:spcPts val="800"/>
              </a:spcAft>
              <a:buClr>
                <a:srgbClr val="333333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XML DOM - standard model for XML documents</a:t>
            </a:r>
          </a:p>
          <a:p>
            <a:pPr rtl="0" lvl="0" indent="-342900" marL="457200">
              <a:lnSpc>
                <a:spcPct val="143181"/>
              </a:lnSpc>
              <a:spcBef>
                <a:spcPts val="0"/>
              </a:spcBef>
              <a:spcAft>
                <a:spcPts val="800"/>
              </a:spcAft>
              <a:buClr>
                <a:srgbClr val="333333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HTML DOM - standard model for HTML documents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6" name="Shape 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7" name="Shape 5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HTML DOM</a:t>
            </a:r>
          </a:p>
        </p:txBody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lnSpc>
                <a:spcPct val="143181"/>
              </a:lnSpc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sz="1800" lang="en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The HTML DOM is a standard object model and programming interface for HTML. It defines:</a:t>
            </a:r>
          </a:p>
          <a:p>
            <a:pPr rtl="0" lvl="0" indent="-342900" marL="457200">
              <a:lnSpc>
                <a:spcPct val="143181"/>
              </a:lnSpc>
              <a:spcBef>
                <a:spcPts val="0"/>
              </a:spcBef>
              <a:spcAft>
                <a:spcPts val="800"/>
              </a:spcAft>
              <a:buClr>
                <a:srgbClr val="333333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The HTML elements as objects.</a:t>
            </a:r>
          </a:p>
          <a:p>
            <a:pPr rtl="0" lvl="0" indent="-342900" marL="457200">
              <a:lnSpc>
                <a:spcPct val="143181"/>
              </a:lnSpc>
              <a:spcBef>
                <a:spcPts val="0"/>
              </a:spcBef>
              <a:spcAft>
                <a:spcPts val="800"/>
              </a:spcAft>
              <a:buClr>
                <a:srgbClr val="333333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The properties of all HTML elements.</a:t>
            </a:r>
          </a:p>
          <a:p>
            <a:pPr rtl="0" lvl="0" indent="-342900" marL="457200">
              <a:lnSpc>
                <a:spcPct val="143181"/>
              </a:lnSpc>
              <a:spcBef>
                <a:spcPts val="0"/>
              </a:spcBef>
              <a:spcAft>
                <a:spcPts val="800"/>
              </a:spcAft>
              <a:buClr>
                <a:srgbClr val="333333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The methods to access all HTML elements.</a:t>
            </a:r>
          </a:p>
          <a:p>
            <a:pPr rtl="0" lvl="0" indent="-342900" marL="457200">
              <a:lnSpc>
                <a:spcPct val="143181"/>
              </a:lnSpc>
              <a:spcBef>
                <a:spcPts val="0"/>
              </a:spcBef>
              <a:spcAft>
                <a:spcPts val="800"/>
              </a:spcAft>
              <a:buClr>
                <a:srgbClr val="333333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The events for all HTML elements.</a:t>
            </a:r>
          </a:p>
          <a:p>
            <a:pPr rtl="0" lvl="0">
              <a:lnSpc>
                <a:spcPct val="143181"/>
              </a:lnSpc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sz="1800" lang="en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In other words: The HTML DOM is a standard for how to get, change, add, or delete HTML elements.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b="1"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2" name="Shape 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3" name="Shape 6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HTML DOM Document</a:t>
            </a:r>
          </a:p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y="1200150" x="103700"/>
            <a:ext cy="3725699" cx="88871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lnSpc>
                <a:spcPct val="143181"/>
              </a:lnSpc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sz="1800" lang="en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In the HTML DOM object model, the document object represents your web page and is the owner of all other objects in your web page.</a:t>
            </a:r>
          </a:p>
          <a:p>
            <a:pPr rtl="0" lvl="0">
              <a:lnSpc>
                <a:spcPct val="143181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sz="1800" lang="en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If you want to access objects in an HTML page, you always start with accessing the document object.</a:t>
            </a:r>
          </a:p>
          <a:p>
            <a:pPr rtl="0" lvl="0">
              <a:lnSpc>
                <a:spcPct val="143181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sz="1800" lang="en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It can be used to:</a:t>
            </a:r>
          </a:p>
          <a:p>
            <a:pPr rtl="0" lvl="0" indent="-342900" marL="457200">
              <a:lnSpc>
                <a:spcPct val="143181"/>
              </a:lnSpc>
              <a:spcBef>
                <a:spcPts val="0"/>
              </a:spcBef>
              <a:spcAft>
                <a:spcPts val="800"/>
              </a:spcAft>
              <a:buClr>
                <a:srgbClr val="333333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Find, change, add and delete HTML elements.</a:t>
            </a:r>
          </a:p>
          <a:p>
            <a:pPr rtl="0" lvl="0" indent="-342900" marL="457200">
              <a:lnSpc>
                <a:spcPct val="143181"/>
              </a:lnSpc>
              <a:spcBef>
                <a:spcPts val="0"/>
              </a:spcBef>
              <a:spcAft>
                <a:spcPts val="800"/>
              </a:spcAft>
              <a:buClr>
                <a:srgbClr val="333333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Find HTML Objects.</a:t>
            </a:r>
          </a:p>
          <a:p>
            <a:pPr rtl="0" lvl="0" indent="-342900" marL="457200">
              <a:lnSpc>
                <a:spcPct val="143181"/>
              </a:lnSpc>
              <a:spcBef>
                <a:spcPts val="0"/>
              </a:spcBef>
              <a:spcAft>
                <a:spcPts val="800"/>
              </a:spcAft>
              <a:buClr>
                <a:srgbClr val="333333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Add event handlers.</a:t>
            </a:r>
          </a:p>
          <a:p>
            <a:pPr rtl="0" lvl="0">
              <a:lnSpc>
                <a:spcPct val="143181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t/>
            </a:r>
            <a:endParaRPr sz="180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rtl="0" lvl="0">
              <a:lnSpc>
                <a:spcPct val="143181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t/>
            </a:r>
            <a:endParaRPr sz="180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rtl="0" lvl="0">
              <a:lnSpc>
                <a:spcPct val="143181"/>
              </a:lnSpc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80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8" name="Shape 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Finding HTML Elements</a:t>
            </a:r>
          </a:p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lnSpc>
                <a:spcPct val="143181"/>
              </a:lnSpc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sz="1800" lang="en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Often, with JavaScript, you want to manipulate HTML elements.</a:t>
            </a:r>
          </a:p>
          <a:p>
            <a:pPr rtl="0" lvl="0">
              <a:lnSpc>
                <a:spcPct val="143181"/>
              </a:lnSpc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sz="1800" lang="en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To do so, you have to find the elements first. There are a couple of ways to do this:</a:t>
            </a:r>
          </a:p>
          <a:p>
            <a:pPr rtl="0" lvl="0" indent="-342900" marL="457200">
              <a:lnSpc>
                <a:spcPct val="143181"/>
              </a:lnSpc>
              <a:spcBef>
                <a:spcPts val="0"/>
              </a:spcBef>
              <a:spcAft>
                <a:spcPts val="800"/>
              </a:spcAft>
              <a:buClr>
                <a:srgbClr val="333333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Finding HTML elements by id</a:t>
            </a:r>
          </a:p>
          <a:p>
            <a:pPr rtl="0" lvl="0" indent="-342900" marL="457200">
              <a:lnSpc>
                <a:spcPct val="143181"/>
              </a:lnSpc>
              <a:spcBef>
                <a:spcPts val="0"/>
              </a:spcBef>
              <a:spcAft>
                <a:spcPts val="800"/>
              </a:spcAft>
              <a:buClr>
                <a:srgbClr val="333333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Finding HTML elements by tag name</a:t>
            </a:r>
          </a:p>
          <a:p>
            <a:pPr rtl="0" lvl="0" indent="-342900" marL="457200">
              <a:lnSpc>
                <a:spcPct val="143181"/>
              </a:lnSpc>
              <a:spcBef>
                <a:spcPts val="0"/>
              </a:spcBef>
              <a:spcAft>
                <a:spcPts val="800"/>
              </a:spcAft>
              <a:buClr>
                <a:srgbClr val="333333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Finding HTML elements by class name</a:t>
            </a:r>
          </a:p>
          <a:p>
            <a:pPr rtl="0" lvl="0" indent="-342900" marL="457200">
              <a:lnSpc>
                <a:spcPct val="143181"/>
              </a:lnSpc>
              <a:spcBef>
                <a:spcPts val="0"/>
              </a:spcBef>
              <a:spcAft>
                <a:spcPts val="800"/>
              </a:spcAft>
              <a:buClr>
                <a:srgbClr val="333333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Finding HTML elements by HTML object collections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4" name="Shape 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JavaScript Control Structures</a:t>
            </a:r>
          </a:p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Control structures are used when we want control to take a particular path through the code, depending on certain conditions.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Control structures include branches, cases and loops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0" name="Shape 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Conditional Statements</a:t>
            </a:r>
          </a:p>
        </p:txBody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Conditional statements are used to perform different actions based on different conditions.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Include </a:t>
            </a:r>
            <a:r>
              <a:rPr lang="en" i="1"/>
              <a:t>if</a:t>
            </a:r>
            <a:r>
              <a:rPr lang="en"/>
              <a:t>, </a:t>
            </a:r>
            <a:r>
              <a:rPr lang="en" i="1"/>
              <a:t>if - else</a:t>
            </a:r>
            <a:r>
              <a:rPr lang="en"/>
              <a:t>, </a:t>
            </a:r>
            <a:r>
              <a:rPr lang="en" i="1"/>
              <a:t>if - else ladders</a:t>
            </a:r>
            <a:r>
              <a:rPr lang="en"/>
              <a:t> and </a:t>
            </a:r>
            <a:r>
              <a:rPr lang="en" i="1"/>
              <a:t>switch</a:t>
            </a:r>
            <a:r>
              <a:rPr lang="en"/>
              <a:t>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sz="1800" lang="en"/>
              <a:t>See examples for syntax.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6" name="Shape 8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Loops</a:t>
            </a:r>
          </a:p>
        </p:txBody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y="1179400" x="248875"/>
            <a:ext cy="3725699" cx="86069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2000" lang="en">
                <a:solidFill>
                  <a:srgbClr val="404040"/>
                </a:solidFill>
                <a:latin typeface="Verdana"/>
                <a:ea typeface="Verdana"/>
                <a:cs typeface="Verdana"/>
                <a:sym typeface="Verdana"/>
              </a:rPr>
              <a:t>Loops can execute a block of code as long as a specified condition is true.</a:t>
            </a:r>
          </a:p>
          <a:p>
            <a:pPr rtl="0" lvl="0">
              <a:lnSpc>
                <a:spcPct val="143181"/>
              </a:lnSpc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sz="2000" lang="en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JavaScript supports different kinds of loops:</a:t>
            </a:r>
          </a:p>
          <a:p>
            <a:pPr rtl="0" lvl="0" indent="-355600" marL="457200">
              <a:lnSpc>
                <a:spcPct val="143181"/>
              </a:lnSpc>
              <a:spcBef>
                <a:spcPts val="0"/>
              </a:spcBef>
              <a:spcAft>
                <a:spcPts val="800"/>
              </a:spcAft>
              <a:buClr>
                <a:srgbClr val="333333"/>
              </a:buClr>
              <a:buSzPct val="100000"/>
              <a:buFont typeface="Arial"/>
              <a:buChar char="●"/>
            </a:pPr>
            <a:r>
              <a:rPr b="1" sz="2000" lang="en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for </a:t>
            </a:r>
            <a:r>
              <a:rPr sz="2000" lang="en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- loops through a block of code a number of times.</a:t>
            </a:r>
          </a:p>
          <a:p>
            <a:pPr rtl="0" lvl="0" indent="-355600" marL="457200">
              <a:lnSpc>
                <a:spcPct val="143181"/>
              </a:lnSpc>
              <a:spcBef>
                <a:spcPts val="0"/>
              </a:spcBef>
              <a:spcAft>
                <a:spcPts val="800"/>
              </a:spcAft>
              <a:buClr>
                <a:srgbClr val="333333"/>
              </a:buClr>
              <a:buSzPct val="100000"/>
              <a:buFont typeface="Arial"/>
              <a:buChar char="●"/>
            </a:pPr>
            <a:r>
              <a:rPr b="1" sz="2000" lang="en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for/in </a:t>
            </a:r>
            <a:r>
              <a:rPr sz="2000" lang="en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- loops through the properties of an object.</a:t>
            </a:r>
          </a:p>
          <a:p>
            <a:pPr rtl="0" lvl="0" indent="-355600" marL="457200">
              <a:lnSpc>
                <a:spcPct val="143181"/>
              </a:lnSpc>
              <a:spcBef>
                <a:spcPts val="0"/>
              </a:spcBef>
              <a:spcAft>
                <a:spcPts val="800"/>
              </a:spcAft>
              <a:buClr>
                <a:srgbClr val="333333"/>
              </a:buClr>
              <a:buSzPct val="100000"/>
              <a:buFont typeface="Arial"/>
              <a:buChar char="●"/>
            </a:pPr>
            <a:r>
              <a:rPr b="1" sz="2000" lang="en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while </a:t>
            </a:r>
            <a:r>
              <a:rPr sz="2000" lang="en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- loops through a block of code while a specified condition is true.</a:t>
            </a:r>
          </a:p>
          <a:p>
            <a:pPr rtl="0" lvl="0" indent="-355600" marL="457200">
              <a:lnSpc>
                <a:spcPct val="143181"/>
              </a:lnSpc>
              <a:spcBef>
                <a:spcPts val="0"/>
              </a:spcBef>
              <a:spcAft>
                <a:spcPts val="800"/>
              </a:spcAft>
              <a:buClr>
                <a:srgbClr val="333333"/>
              </a:buClr>
              <a:buSzPct val="100000"/>
              <a:buFont typeface="Arial"/>
              <a:buChar char="●"/>
            </a:pPr>
            <a:r>
              <a:rPr b="1" sz="2000" lang="en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do/while</a:t>
            </a:r>
            <a:r>
              <a:rPr sz="2000" lang="en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 - also loops through a block of code while a specified condition is true.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sz="110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paper-plane">
  <a:themeElements>
    <a:clrScheme name="Custom 354">
      <a:dk1>
        <a:srgbClr val="000000"/>
      </a:dk1>
      <a:lt1>
        <a:srgbClr val="FFFFFF"/>
      </a:lt1>
      <a:dk2>
        <a:srgbClr val="30182B"/>
      </a:dk2>
      <a:lt2>
        <a:srgbClr val="DFDFDF"/>
      </a:lt2>
      <a:accent1>
        <a:srgbClr val="592D50"/>
      </a:accent1>
      <a:accent2>
        <a:srgbClr val="D3A67A"/>
      </a:accent2>
      <a:accent3>
        <a:srgbClr val="45485F"/>
      </a:accent3>
      <a:accent4>
        <a:srgbClr val="6B9756"/>
      </a:accent4>
      <a:accent5>
        <a:srgbClr val="7D576E"/>
      </a:accent5>
      <a:accent6>
        <a:srgbClr val="4C1A23"/>
      </a:accent6>
      <a:hlink>
        <a:srgbClr val="511E3E"/>
      </a:hlink>
      <a:folHlink>
        <a:srgbClr val="9EA0A2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