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2.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7" r:id="rId2"/>
    <p:sldId id="416" r:id="rId3"/>
    <p:sldId id="258" r:id="rId4"/>
    <p:sldId id="342" r:id="rId5"/>
    <p:sldId id="259" r:id="rId6"/>
    <p:sldId id="382" r:id="rId7"/>
    <p:sldId id="446" r:id="rId8"/>
    <p:sldId id="384" r:id="rId9"/>
    <p:sldId id="397" r:id="rId10"/>
    <p:sldId id="457" r:id="rId11"/>
    <p:sldId id="458" r:id="rId12"/>
    <p:sldId id="459" r:id="rId13"/>
    <p:sldId id="405" r:id="rId14"/>
    <p:sldId id="383" r:id="rId15"/>
    <p:sldId id="423" r:id="rId16"/>
    <p:sldId id="437" r:id="rId17"/>
    <p:sldId id="439" r:id="rId18"/>
    <p:sldId id="438" r:id="rId19"/>
    <p:sldId id="389" r:id="rId20"/>
    <p:sldId id="444" r:id="rId21"/>
    <p:sldId id="445" r:id="rId22"/>
    <p:sldId id="410" r:id="rId23"/>
    <p:sldId id="450" r:id="rId24"/>
    <p:sldId id="451" r:id="rId25"/>
    <p:sldId id="452" r:id="rId26"/>
    <p:sldId id="454" r:id="rId27"/>
    <p:sldId id="414" r:id="rId28"/>
    <p:sldId id="415" r:id="rId29"/>
    <p:sldId id="456" r:id="rId30"/>
    <p:sldId id="448" r:id="rId31"/>
    <p:sldId id="449" r:id="rId32"/>
    <p:sldId id="455" r:id="rId33"/>
    <p:sldId id="447" r:id="rId34"/>
    <p:sldId id="434" r:id="rId35"/>
    <p:sldId id="430" r:id="rId36"/>
    <p:sldId id="429" r:id="rId37"/>
    <p:sldId id="425" r:id="rId38"/>
    <p:sldId id="426" r:id="rId39"/>
    <p:sldId id="418" r:id="rId40"/>
    <p:sldId id="419" r:id="rId41"/>
    <p:sldId id="420" r:id="rId42"/>
    <p:sldId id="307" r:id="rId43"/>
    <p:sldId id="378" r:id="rId44"/>
    <p:sldId id="308" r:id="rId45"/>
    <p:sldId id="343" r:id="rId46"/>
    <p:sldId id="312" r:id="rId47"/>
    <p:sldId id="345" r:id="rId48"/>
    <p:sldId id="368" r:id="rId49"/>
    <p:sldId id="344" r:id="rId50"/>
    <p:sldId id="324" r:id="rId51"/>
    <p:sldId id="325" r:id="rId52"/>
    <p:sldId id="357" r:id="rId53"/>
    <p:sldId id="285" r:id="rId54"/>
    <p:sldId id="283" r:id="rId55"/>
    <p:sldId id="280" r:id="rId56"/>
    <p:sldId id="291" r:id="rId57"/>
    <p:sldId id="288" r:id="rId58"/>
    <p:sldId id="290" r:id="rId59"/>
    <p:sldId id="292" r:id="rId60"/>
    <p:sldId id="293" r:id="rId61"/>
    <p:sldId id="302" r:id="rId62"/>
    <p:sldId id="303" r:id="rId63"/>
    <p:sldId id="297" r:id="rId64"/>
    <p:sldId id="298" r:id="rId65"/>
    <p:sldId id="299" r:id="rId66"/>
    <p:sldId id="300" r:id="rId67"/>
    <p:sldId id="301" r:id="rId68"/>
    <p:sldId id="306" r:id="rId69"/>
    <p:sldId id="311" r:id="rId70"/>
    <p:sldId id="348" r:id="rId71"/>
    <p:sldId id="349" r:id="rId72"/>
    <p:sldId id="350" r:id="rId73"/>
    <p:sldId id="351" r:id="rId74"/>
    <p:sldId id="352" r:id="rId75"/>
    <p:sldId id="353" r:id="rId76"/>
    <p:sldId id="354" r:id="rId77"/>
    <p:sldId id="355" r:id="rId78"/>
    <p:sldId id="427" r:id="rId79"/>
    <p:sldId id="361" r:id="rId80"/>
    <p:sldId id="373" r:id="rId81"/>
    <p:sldId id="374" r:id="rId82"/>
    <p:sldId id="375" r:id="rId83"/>
    <p:sldId id="376" r:id="rId84"/>
    <p:sldId id="436"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 Wang" initials="AW" lastIdx="15" clrIdx="0"/>
  <p:cmAuthor id="1" name=" " initials="MSOffic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49" autoAdjust="0"/>
  </p:normalViewPr>
  <p:slideViewPr>
    <p:cSldViewPr>
      <p:cViewPr>
        <p:scale>
          <a:sx n="100" d="100"/>
          <a:sy n="100" d="100"/>
        </p:scale>
        <p:origin x="-600"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9-11T16:29:12.921" idx="11">
    <p:pos x="10" y="10"/>
    <p:text>references are dated
use a table?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9-11T16:19:50.515" idx="4">
    <p:pos x="1808" y="320"/>
    <p:text>use a table
see if there are more recent reference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C425D-B16A-4389-A493-BC8F507FA0FB}" type="datetimeFigureOut">
              <a:rPr lang="en-US" smtClean="0"/>
              <a:pPr/>
              <a:t>11/14/2013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76564-635D-4CF3-A82D-BDBE195A781A}" type="slidenum">
              <a:rPr lang="en-US" smtClean="0"/>
              <a:pPr/>
              <a:t>‹#›</a:t>
            </a:fld>
            <a:endParaRPr lang="en-US"/>
          </a:p>
        </p:txBody>
      </p:sp>
    </p:spTree>
    <p:extLst>
      <p:ext uri="{BB962C8B-B14F-4D97-AF65-F5344CB8AC3E}">
        <p14:creationId xmlns:p14="http://schemas.microsoft.com/office/powerpoint/2010/main" val="134703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“Increase” support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	- larger number of applications,</a:t>
            </a:r>
            <a:r>
              <a:rPr lang="en-US" baseline="0" dirty="0" smtClean="0"/>
              <a:t> wider variety of applications</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Newer (up</a:t>
            </a:r>
            <a:r>
              <a:rPr lang="en-US" baseline="0" dirty="0" smtClean="0"/>
              <a:t>-to-date)</a:t>
            </a:r>
            <a:r>
              <a:rPr lang="en-US" dirty="0" smtClean="0"/>
              <a:t> technology (better performance)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Shorter time-to-market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baseline="0" dirty="0" smtClean="0"/>
              <a:t> prebuilt components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	- </a:t>
            </a:r>
            <a:r>
              <a:rPr lang="en-US" dirty="0" smtClean="0"/>
              <a:t>Developer familiarity</a:t>
            </a:r>
          </a:p>
          <a:p>
            <a:endParaRPr lang="en-US" dirty="0" smtClean="0"/>
          </a:p>
          <a:p>
            <a:endParaRPr lang="en-US" dirty="0" smtClean="0"/>
          </a:p>
          <a:p>
            <a:r>
              <a:rPr lang="en-US" dirty="0" smtClean="0"/>
              <a:t>General questions</a:t>
            </a:r>
          </a:p>
          <a:p>
            <a:r>
              <a:rPr lang="en-US" baseline="0" dirty="0" smtClean="0"/>
              <a:t>	- “will application set fit on a given system”</a:t>
            </a:r>
          </a:p>
          <a:p>
            <a:r>
              <a:rPr lang="en-US" baseline="0" dirty="0" smtClean="0"/>
              <a:t>	- “can we make the application set fit on a system that would otherwise not fit”</a:t>
            </a:r>
            <a:endParaRPr lang="en-US" dirty="0" smtClean="0"/>
          </a:p>
          <a:p>
            <a:endParaRPr lang="en-US" dirty="0" smtClean="0"/>
          </a:p>
          <a:p>
            <a:r>
              <a:rPr lang="en-US" dirty="0" smtClean="0"/>
              <a:t>What does the OS provide?</a:t>
            </a:r>
          </a:p>
          <a:p>
            <a:r>
              <a:rPr lang="en-US" dirty="0" smtClean="0"/>
              <a:t>	- hardware abstraction layer</a:t>
            </a:r>
            <a:r>
              <a:rPr lang="en-US" baseline="0" dirty="0" smtClean="0"/>
              <a:t> (e.g., device drivers)</a:t>
            </a:r>
          </a:p>
          <a:p>
            <a:r>
              <a:rPr lang="en-US" baseline="0" dirty="0" smtClean="0"/>
              <a:t>	- Application isolation (e.g., memory protection)</a:t>
            </a:r>
            <a:endParaRPr lang="en-US" dirty="0" smtClean="0"/>
          </a:p>
        </p:txBody>
      </p:sp>
      <p:sp>
        <p:nvSpPr>
          <p:cNvPr id="4" name="Slide Number Placeholder 3"/>
          <p:cNvSpPr>
            <a:spLocks noGrp="1"/>
          </p:cNvSpPr>
          <p:nvPr>
            <p:ph type="sldNum" sz="quarter" idx="10"/>
          </p:nvPr>
        </p:nvSpPr>
        <p:spPr/>
        <p:txBody>
          <a:bodyPr/>
          <a:lstStyle/>
          <a:p>
            <a:fld id="{31876564-635D-4CF3-A82D-BDBE195A781A}" type="slidenum">
              <a:rPr lang="en-US" smtClean="0"/>
              <a:pPr/>
              <a:t>3</a:t>
            </a:fld>
            <a:endParaRPr lang="en-US"/>
          </a:p>
        </p:txBody>
      </p:sp>
    </p:spTree>
    <p:extLst>
      <p:ext uri="{BB962C8B-B14F-4D97-AF65-F5344CB8AC3E}">
        <p14:creationId xmlns:p14="http://schemas.microsoft.com/office/powerpoint/2010/main" val="2632620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12</a:t>
            </a:fld>
            <a:endParaRPr lang="en-US"/>
          </a:p>
        </p:txBody>
      </p:sp>
    </p:spTree>
    <p:extLst>
      <p:ext uri="{BB962C8B-B14F-4D97-AF65-F5344CB8AC3E}">
        <p14:creationId xmlns:p14="http://schemas.microsoft.com/office/powerpoint/2010/main" val="447507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preemption to lower latency</a:t>
            </a:r>
          </a:p>
          <a:p>
            <a:endParaRPr lang="en-US" dirty="0" smtClean="0"/>
          </a:p>
          <a:p>
            <a:r>
              <a:rPr lang="en-US" dirty="0" smtClean="0"/>
              <a:t>Clearer</a:t>
            </a:r>
            <a:r>
              <a:rPr lang="en-US" baseline="0" dirty="0" smtClean="0"/>
              <a:t> context switch </a:t>
            </a:r>
            <a:r>
              <a:rPr lang="en-US" dirty="0" smtClean="0"/>
              <a:t>Disk not </a:t>
            </a:r>
            <a:r>
              <a:rPr lang="en-US" dirty="0" err="1" smtClean="0"/>
              <a:t>preemptable</a:t>
            </a:r>
            <a:r>
              <a:rPr lang="en-US" baseline="0" dirty="0" smtClean="0"/>
              <a:t>, but other devices </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14</a:t>
            </a:fld>
            <a:endParaRPr lang="en-US"/>
          </a:p>
        </p:txBody>
      </p:sp>
    </p:spTree>
    <p:extLst>
      <p:ext uri="{BB962C8B-B14F-4D97-AF65-F5344CB8AC3E}">
        <p14:creationId xmlns:p14="http://schemas.microsoft.com/office/powerpoint/2010/main" val="2355680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27</a:t>
            </a:fld>
            <a:endParaRPr lang="en-US"/>
          </a:p>
        </p:txBody>
      </p:sp>
    </p:spTree>
    <p:extLst>
      <p:ext uri="{BB962C8B-B14F-4D97-AF65-F5344CB8AC3E}">
        <p14:creationId xmlns:p14="http://schemas.microsoft.com/office/powerpoint/2010/main" val="250342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Rate-latency curve</a:t>
            </a:r>
          </a:p>
          <a:p>
            <a:endParaRPr lang="en-US" dirty="0" smtClean="0"/>
          </a:p>
          <a:p>
            <a:r>
              <a:rPr lang="en-US" dirty="0" smtClean="0"/>
              <a:t>Tradeoff</a:t>
            </a:r>
            <a:r>
              <a:rPr lang="en-US" baseline="0" dirty="0" smtClean="0"/>
              <a:t> typically encountered is the higher rate, higher latency</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29</a:t>
            </a:fld>
            <a:endParaRPr lang="en-US"/>
          </a:p>
        </p:txBody>
      </p:sp>
    </p:spTree>
    <p:extLst>
      <p:ext uri="{BB962C8B-B14F-4D97-AF65-F5344CB8AC3E}">
        <p14:creationId xmlns:p14="http://schemas.microsoft.com/office/powerpoint/2010/main" val="359439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http://www.clker.com/clipart-24887.html</a:t>
            </a:r>
          </a:p>
          <a:p>
            <a:endParaRPr lang="en-US" dirty="0" smtClean="0"/>
          </a:p>
          <a:p>
            <a:r>
              <a:rPr lang="en-US" dirty="0" smtClean="0"/>
              <a:t>Don’t want to take offline to perform</a:t>
            </a:r>
            <a:r>
              <a:rPr lang="en-US" baseline="0" dirty="0" smtClean="0"/>
              <a:t> various features</a:t>
            </a:r>
          </a:p>
          <a:p>
            <a:r>
              <a:rPr lang="en-US" baseline="0" dirty="0" smtClean="0"/>
              <a:t>	- backup</a:t>
            </a:r>
          </a:p>
          <a:p>
            <a:r>
              <a:rPr lang="en-US" baseline="0" dirty="0" smtClean="0"/>
              <a:t>	- SW updates</a:t>
            </a:r>
          </a:p>
          <a:p>
            <a:r>
              <a:rPr lang="en-US" baseline="0" dirty="0" smtClean="0"/>
              <a:t>	- Antivirus and other security checks</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30</a:t>
            </a:fld>
            <a:endParaRPr lang="en-US"/>
          </a:p>
        </p:txBody>
      </p:sp>
    </p:spTree>
    <p:extLst>
      <p:ext uri="{BB962C8B-B14F-4D97-AF65-F5344CB8AC3E}">
        <p14:creationId xmlns:p14="http://schemas.microsoft.com/office/powerpoint/2010/main" val="1623184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a:t>
            </a:r>
            <a:r>
              <a:rPr lang="en-US" baseline="0" dirty="0" smtClean="0"/>
              <a:t> RT timing constraints are not violated</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31</a:t>
            </a:fld>
            <a:endParaRPr lang="en-US"/>
          </a:p>
        </p:txBody>
      </p:sp>
    </p:spTree>
    <p:extLst>
      <p:ext uri="{BB962C8B-B14F-4D97-AF65-F5344CB8AC3E}">
        <p14:creationId xmlns:p14="http://schemas.microsoft.com/office/powerpoint/2010/main" val="1485895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is that if we</a:t>
            </a:r>
            <a:r>
              <a:rPr lang="en-US" baseline="0" dirty="0" smtClean="0"/>
              <a:t> can perform better scheduling we can achieve higher levels of throughput</a:t>
            </a:r>
          </a:p>
          <a:p>
            <a:endParaRPr lang="en-US" baseline="0" dirty="0" smtClean="0"/>
          </a:p>
          <a:p>
            <a:r>
              <a:rPr lang="en-US" baseline="0" dirty="0" smtClean="0"/>
              <a:t>Pizza delivery example</a:t>
            </a:r>
          </a:p>
          <a:p>
            <a:r>
              <a:rPr lang="en-US" baseline="0" dirty="0" smtClean="0"/>
              <a:t>	- bulk requests with deadlines taken into account</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36</a:t>
            </a:fld>
            <a:endParaRPr lang="en-US"/>
          </a:p>
        </p:txBody>
      </p:sp>
    </p:spTree>
    <p:extLst>
      <p:ext uri="{BB962C8B-B14F-4D97-AF65-F5344CB8AC3E}">
        <p14:creationId xmlns:p14="http://schemas.microsoft.com/office/powerpoint/2010/main" val="1186825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Previously</a:t>
            </a:r>
            <a:r>
              <a:rPr lang="en-US" baseline="0" dirty="0" smtClean="0"/>
              <a:t> OS could be generally ignored due to time required being small.</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37</a:t>
            </a:fld>
            <a:endParaRPr lang="en-US"/>
          </a:p>
        </p:txBody>
      </p:sp>
    </p:spTree>
    <p:extLst>
      <p:ext uri="{BB962C8B-B14F-4D97-AF65-F5344CB8AC3E}">
        <p14:creationId xmlns:p14="http://schemas.microsoft.com/office/powerpoint/2010/main" val="199175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 different sized intervals</a:t>
            </a:r>
            <a:r>
              <a:rPr lang="en-US" baseline="0" dirty="0" smtClean="0"/>
              <a:t> for a significant amount of time. Record the maximum of consumed in that time interval (and then take the ratio (divide by the interval length under consideration)).</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38</a:t>
            </a:fld>
            <a:endParaRPr lang="en-US"/>
          </a:p>
        </p:txBody>
      </p:sp>
    </p:spTree>
    <p:extLst>
      <p:ext uri="{BB962C8B-B14F-4D97-AF65-F5344CB8AC3E}">
        <p14:creationId xmlns:p14="http://schemas.microsoft.com/office/powerpoint/2010/main" val="354217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linear</a:t>
            </a:r>
            <a:r>
              <a:rPr lang="en-US" baseline="0" dirty="0" smtClean="0"/>
              <a:t> and not polynomial looking like other graphs?</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41</a:t>
            </a:fld>
            <a:endParaRPr lang="en-US"/>
          </a:p>
        </p:txBody>
      </p:sp>
    </p:spTree>
    <p:extLst>
      <p:ext uri="{BB962C8B-B14F-4D97-AF65-F5344CB8AC3E}">
        <p14:creationId xmlns:p14="http://schemas.microsoft.com/office/powerpoint/2010/main" val="168409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 order is critical to meet timing constraints</a:t>
            </a:r>
          </a:p>
          <a:p>
            <a:r>
              <a:rPr lang="en-US" dirty="0" smtClean="0"/>
              <a:t>Timing</a:t>
            </a:r>
            <a:r>
              <a:rPr lang="en-US" baseline="0" dirty="0" smtClean="0"/>
              <a:t> constraints are critical for a properly operating system.</a:t>
            </a:r>
            <a:endParaRPr lang="en-US" dirty="0" smtClean="0"/>
          </a:p>
          <a:p>
            <a:endParaRPr lang="en-US" dirty="0" smtClean="0"/>
          </a:p>
          <a:p>
            <a:r>
              <a:rPr lang="en-US" dirty="0" smtClean="0"/>
              <a:t>Demonstration for success</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4</a:t>
            </a:fld>
            <a:endParaRPr lang="en-US"/>
          </a:p>
        </p:txBody>
      </p:sp>
    </p:spTree>
    <p:extLst>
      <p:ext uri="{BB962C8B-B14F-4D97-AF65-F5344CB8AC3E}">
        <p14:creationId xmlns:p14="http://schemas.microsoft.com/office/powerpoint/2010/main" val="164433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 order is critical to meet timing constraints</a:t>
            </a:r>
          </a:p>
          <a:p>
            <a:r>
              <a:rPr lang="en-US" dirty="0" smtClean="0"/>
              <a:t>Timing</a:t>
            </a:r>
            <a:r>
              <a:rPr lang="en-US" baseline="0" dirty="0" smtClean="0"/>
              <a:t> constraints are critical for a properly operating system.</a:t>
            </a:r>
            <a:endParaRPr lang="en-US" dirty="0" smtClean="0"/>
          </a:p>
          <a:p>
            <a:endParaRPr lang="en-US" dirty="0" smtClean="0"/>
          </a:p>
          <a:p>
            <a:r>
              <a:rPr lang="en-US" dirty="0" smtClean="0"/>
              <a:t>Demonstration for success</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43</a:t>
            </a:fld>
            <a:endParaRPr lang="en-US"/>
          </a:p>
        </p:txBody>
      </p:sp>
    </p:spTree>
    <p:extLst>
      <p:ext uri="{BB962C8B-B14F-4D97-AF65-F5344CB8AC3E}">
        <p14:creationId xmlns:p14="http://schemas.microsoft.com/office/powerpoint/2010/main" val="1644339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Icon that shows where I’m going?</a:t>
            </a:r>
          </a:p>
          <a:p>
            <a:r>
              <a:rPr lang="en-US" dirty="0" smtClean="0"/>
              <a:t>What’s the problem</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44</a:t>
            </a:fld>
            <a:endParaRPr lang="en-US"/>
          </a:p>
        </p:txBody>
      </p:sp>
    </p:spTree>
    <p:extLst>
      <p:ext uri="{BB962C8B-B14F-4D97-AF65-F5344CB8AC3E}">
        <p14:creationId xmlns:p14="http://schemas.microsoft.com/office/powerpoint/2010/main" val="2433524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Icon that shows where I’m going?</a:t>
            </a:r>
          </a:p>
          <a:p>
            <a:r>
              <a:rPr lang="en-US" dirty="0" smtClean="0"/>
              <a:t>What’s the problem</a:t>
            </a:r>
          </a:p>
          <a:p>
            <a:endParaRPr lang="en-US" dirty="0" smtClean="0"/>
          </a:p>
          <a:p>
            <a:r>
              <a:rPr lang="en-US" dirty="0" smtClean="0"/>
              <a:t>Envelope:</a:t>
            </a:r>
          </a:p>
          <a:p>
            <a:r>
              <a:rPr lang="en-US" dirty="0" smtClean="0"/>
              <a:t>http://www.clker.com/clipart-16056.html</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45</a:t>
            </a:fld>
            <a:endParaRPr lang="en-US"/>
          </a:p>
        </p:txBody>
      </p:sp>
    </p:spTree>
    <p:extLst>
      <p:ext uri="{BB962C8B-B14F-4D97-AF65-F5344CB8AC3E}">
        <p14:creationId xmlns:p14="http://schemas.microsoft.com/office/powerpoint/2010/main" val="2433524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Why can’t we just disable interrupts?</a:t>
            </a:r>
            <a:r>
              <a:rPr lang="en-US" baseline="0" dirty="0" smtClean="0"/>
              <a:t> Too coarse grained?</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Allow control over when CPU time is</a:t>
            </a:r>
            <a:r>
              <a:rPr lang="en-US" baseline="0" dirty="0" smtClean="0"/>
              <a:t> consumed rather than have it appear at arbitrary times.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Provides a mechanism to implement RT scheduling algorithms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 packet arrives we don’t know what application it is for, therefore what priority do we schedule it</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Not much work done in</a:t>
            </a:r>
            <a:r>
              <a:rPr lang="en-US" baseline="0" dirty="0" smtClean="0"/>
              <a:t> this general purpose area</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	- CPU usage, but not I/O CPU usage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	- neglected due to specialized systems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Reference grant</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Stronger with</a:t>
            </a:r>
            <a:r>
              <a:rPr lang="en-US" baseline="0" dirty="0" smtClean="0"/>
              <a:t> multiple state-of-art shortcomings</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Start incorporating accounting</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Policy to do I/O</a:t>
            </a:r>
            <a:r>
              <a:rPr lang="en-US" baseline="0" dirty="0" smtClean="0"/>
              <a:t> scheduling</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TODO: why not use analysis</a:t>
            </a:r>
            <a:r>
              <a:rPr lang="en-US" baseline="0" dirty="0" smtClean="0"/>
              <a:t> for priority inheritance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	- No bound to put in analysis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Why is this the state of the art? Not many RT systems use GP COTS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I/O</a:t>
            </a:r>
            <a:r>
              <a:rPr lang="en-US" baseline="0" dirty="0" smtClean="0"/>
              <a:t> inherits priority of process issuing/waiting on I/O</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Doesn’t provide policy</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Provide mechanism to implement RT theory</a:t>
            </a:r>
          </a:p>
          <a:p>
            <a:endParaRPr lang="en-US" dirty="0" smtClean="0"/>
          </a:p>
          <a:p>
            <a:r>
              <a:rPr lang="en-US" dirty="0" smtClean="0"/>
              <a:t>Non-unified priority space</a:t>
            </a:r>
          </a:p>
          <a:p>
            <a:endParaRPr lang="en-US" dirty="0" smtClean="0"/>
          </a:p>
          <a:p>
            <a:r>
              <a:rPr lang="en-US" dirty="0" smtClean="0"/>
              <a:t>Not clear what</a:t>
            </a:r>
            <a:r>
              <a:rPr lang="en-US" baseline="0" dirty="0" smtClean="0"/>
              <a:t> is schedulable</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46</a:t>
            </a:fld>
            <a:endParaRPr lang="en-US"/>
          </a:p>
        </p:txBody>
      </p:sp>
    </p:spTree>
    <p:extLst>
      <p:ext uri="{BB962C8B-B14F-4D97-AF65-F5344CB8AC3E}">
        <p14:creationId xmlns:p14="http://schemas.microsoft.com/office/powerpoint/2010/main" val="2440510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 processing not used by RT task =&gt; low priority</a:t>
            </a:r>
          </a:p>
          <a:p>
            <a:r>
              <a:rPr lang="en-US" dirty="0" smtClean="0"/>
              <a:t>Everything</a:t>
            </a:r>
            <a:r>
              <a:rPr lang="en-US" baseline="0" dirty="0" smtClean="0"/>
              <a:t> works out nicely, however, lets look at a slightly more complex example</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47</a:t>
            </a:fld>
            <a:endParaRPr lang="en-US"/>
          </a:p>
        </p:txBody>
      </p:sp>
    </p:spTree>
    <p:extLst>
      <p:ext uri="{BB962C8B-B14F-4D97-AF65-F5344CB8AC3E}">
        <p14:creationId xmlns:p14="http://schemas.microsoft.com/office/powerpoint/2010/main" val="2433524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limit the</a:t>
            </a:r>
            <a:r>
              <a:rPr lang="en-US" baseline="0" dirty="0" smtClean="0"/>
              <a:t> processing to? Limit interference but also enough for RT I/O</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48</a:t>
            </a:fld>
            <a:endParaRPr lang="en-US"/>
          </a:p>
        </p:txBody>
      </p:sp>
    </p:spTree>
    <p:extLst>
      <p:ext uri="{BB962C8B-B14F-4D97-AF65-F5344CB8AC3E}">
        <p14:creationId xmlns:p14="http://schemas.microsoft.com/office/powerpoint/2010/main" val="3321989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Can we use an aperiodic</a:t>
            </a:r>
            <a:r>
              <a:rPr lang="en-US" baseline="0" dirty="0" smtClean="0"/>
              <a:t> server?</a:t>
            </a:r>
          </a:p>
          <a:p>
            <a:r>
              <a:rPr lang="en-US" baseline="0" dirty="0" smtClean="0"/>
              <a:t>How much time to provide?</a:t>
            </a:r>
          </a:p>
          <a:p>
            <a:r>
              <a:rPr lang="en-US" baseline="0" dirty="0" smtClean="0"/>
              <a:t>Are there any practical considerations?</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49</a:t>
            </a:fld>
            <a:endParaRPr lang="en-US"/>
          </a:p>
        </p:txBody>
      </p:sp>
    </p:spTree>
    <p:extLst>
      <p:ext uri="{BB962C8B-B14F-4D97-AF65-F5344CB8AC3E}">
        <p14:creationId xmlns:p14="http://schemas.microsoft.com/office/powerpoint/2010/main" val="2018556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50</a:t>
            </a:fld>
            <a:endParaRPr lang="en-US"/>
          </a:p>
        </p:txBody>
      </p:sp>
    </p:spTree>
    <p:extLst>
      <p:ext uri="{BB962C8B-B14F-4D97-AF65-F5344CB8AC3E}">
        <p14:creationId xmlns:p14="http://schemas.microsoft.com/office/powerpoint/2010/main" val="3850392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Theory </a:t>
            </a:r>
            <a:r>
              <a:rPr lang="en-US" dirty="0" err="1" smtClean="0"/>
              <a:t>vs</a:t>
            </a:r>
            <a:r>
              <a:rPr lang="en-US" dirty="0" smtClean="0"/>
              <a:t> implementation</a:t>
            </a:r>
          </a:p>
          <a:p>
            <a:endParaRPr lang="en-US" dirty="0" smtClean="0"/>
          </a:p>
          <a:p>
            <a:r>
              <a:rPr lang="en-US" dirty="0" smtClean="0"/>
              <a:t>Rather than using the worst-case minimum service rate,</a:t>
            </a:r>
            <a:r>
              <a:rPr lang="en-US" baseline="0" dirty="0" smtClean="0"/>
              <a:t> consider the workload requirements in order to perform better scheduling and increase the min service rate</a:t>
            </a:r>
          </a:p>
          <a:p>
            <a:endParaRPr lang="en-US" baseline="0" dirty="0" smtClean="0"/>
          </a:p>
          <a:p>
            <a:r>
              <a:rPr lang="en-US" dirty="0" smtClean="0"/>
              <a:t>http://www.wikihow.com/Race-Your-Car</a:t>
            </a:r>
          </a:p>
          <a:p>
            <a:endParaRPr lang="en-US" dirty="0" smtClean="0"/>
          </a:p>
          <a:p>
            <a:r>
              <a:rPr lang="en-US" dirty="0" smtClean="0"/>
              <a:t>Implementation</a:t>
            </a:r>
            <a:r>
              <a:rPr lang="en-US" baseline="0" dirty="0" smtClean="0"/>
              <a:t> is important, so what mechanisms are necessary for system designers to take advantage of this tradeoff between tight deadlines and throughput</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52</a:t>
            </a:fld>
            <a:endParaRPr lang="en-US"/>
          </a:p>
        </p:txBody>
      </p:sp>
    </p:spTree>
    <p:extLst>
      <p:ext uri="{BB962C8B-B14F-4D97-AF65-F5344CB8AC3E}">
        <p14:creationId xmlns:p14="http://schemas.microsoft.com/office/powerpoint/2010/main" val="3604735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Rate-latency curves</a:t>
            </a:r>
            <a:endParaRPr lang="en-US" dirty="0"/>
          </a:p>
        </p:txBody>
      </p:sp>
      <p:sp>
        <p:nvSpPr>
          <p:cNvPr id="4" name="Slide Number Placeholder 3"/>
          <p:cNvSpPr>
            <a:spLocks noGrp="1"/>
          </p:cNvSpPr>
          <p:nvPr>
            <p:ph type="sldNum" sz="quarter" idx="10"/>
          </p:nvPr>
        </p:nvSpPr>
        <p:spPr/>
        <p:txBody>
          <a:bodyPr/>
          <a:lstStyle/>
          <a:p>
            <a:fld id="{70D7617A-6FD6-497D-A07E-8B89D543A650}" type="slidenum">
              <a:rPr lang="en-US" smtClean="0"/>
              <a:pPr/>
              <a:t>53</a:t>
            </a:fld>
            <a:endParaRPr lang="en-US"/>
          </a:p>
        </p:txBody>
      </p:sp>
    </p:spTree>
    <p:extLst>
      <p:ext uri="{BB962C8B-B14F-4D97-AF65-F5344CB8AC3E}">
        <p14:creationId xmlns:p14="http://schemas.microsoft.com/office/powerpoint/2010/main" val="319725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Theoretical</a:t>
            </a:r>
            <a:r>
              <a:rPr lang="en-US" baseline="0" dirty="0" smtClean="0"/>
              <a:t> algorithms make too strict assumptions </a:t>
            </a:r>
          </a:p>
          <a:p>
            <a:endParaRPr lang="en-US" baseline="0" dirty="0" smtClean="0"/>
          </a:p>
          <a:p>
            <a:r>
              <a:rPr lang="en-US" baseline="0" dirty="0" smtClean="0"/>
              <a:t>The effects of the implementation, that if not included in the analysis can cause the analysis to become invalid</a:t>
            </a:r>
            <a:endParaRPr lang="en-US" dirty="0" smtClean="0"/>
          </a:p>
          <a:p>
            <a:endParaRPr lang="en-US" dirty="0" smtClean="0"/>
          </a:p>
          <a:p>
            <a:r>
              <a:rPr lang="en-US" dirty="0" smtClean="0"/>
              <a:t>Approaching</a:t>
            </a:r>
            <a:r>
              <a:rPr lang="en-US" baseline="0" dirty="0" smtClean="0"/>
              <a:t> the problem from a with a hard RT mindset.</a:t>
            </a:r>
          </a:p>
          <a:p>
            <a:endParaRPr lang="en-US" baseline="0" dirty="0" smtClean="0"/>
          </a:p>
          <a:p>
            <a:r>
              <a:rPr lang="en-US" baseline="0" dirty="0" smtClean="0"/>
              <a:t>Commodity devices are not predictable.</a:t>
            </a:r>
            <a:endParaRPr lang="en-US" dirty="0" smtClean="0"/>
          </a:p>
          <a:p>
            <a:endParaRPr lang="en-US" dirty="0" smtClean="0"/>
          </a:p>
          <a:p>
            <a:r>
              <a:rPr lang="en-US" dirty="0" smtClean="0"/>
              <a:t>Single service</a:t>
            </a:r>
            <a:r>
              <a:rPr lang="en-US" baseline="0" dirty="0" smtClean="0"/>
              <a:t> profile</a:t>
            </a:r>
            <a:endParaRPr lang="en-US" dirty="0" smtClean="0"/>
          </a:p>
          <a:p>
            <a:endParaRPr lang="en-US" dirty="0" smtClean="0"/>
          </a:p>
          <a:p>
            <a:r>
              <a:rPr lang="en-US" dirty="0" smtClean="0"/>
              <a:t>Traditional</a:t>
            </a:r>
            <a:r>
              <a:rPr lang="en-US" baseline="0" dirty="0" smtClean="0"/>
              <a:t> RTOSs have different structures.</a:t>
            </a:r>
          </a:p>
          <a:p>
            <a:r>
              <a:rPr lang="en-US" baseline="0" dirty="0" smtClean="0"/>
              <a:t>	Written with RT in mind</a:t>
            </a:r>
            <a:endParaRPr lang="en-US" dirty="0" smtClean="0"/>
          </a:p>
          <a:p>
            <a:endParaRPr lang="en-US" dirty="0" smtClean="0"/>
          </a:p>
          <a:p>
            <a:r>
              <a:rPr lang="en-US" dirty="0" smtClean="0"/>
              <a:t>Show</a:t>
            </a:r>
            <a:r>
              <a:rPr lang="en-US" baseline="0" dirty="0" smtClean="0"/>
              <a:t> example of the </a:t>
            </a:r>
            <a:r>
              <a:rPr lang="en-US" dirty="0" smtClean="0"/>
              <a:t>disconnect</a:t>
            </a:r>
          </a:p>
          <a:p>
            <a:endParaRPr lang="en-US" dirty="0" smtClean="0"/>
          </a:p>
          <a:p>
            <a:endParaRPr lang="en-US" dirty="0" smtClean="0"/>
          </a:p>
          <a:p>
            <a:r>
              <a:rPr lang="en-US" dirty="0" smtClean="0"/>
              <a:t>Average throughput</a:t>
            </a:r>
            <a:r>
              <a:rPr lang="en-US" baseline="0" dirty="0" smtClean="0"/>
              <a:t> </a:t>
            </a:r>
            <a:r>
              <a:rPr lang="en-US" baseline="0" dirty="0" err="1" smtClean="0"/>
              <a:t>vs</a:t>
            </a:r>
            <a:r>
              <a:rPr lang="en-US" baseline="0" dirty="0" smtClean="0"/>
              <a:t> worst-case</a:t>
            </a:r>
            <a:endParaRPr lang="en-US" dirty="0" smtClean="0"/>
          </a:p>
          <a:p>
            <a:endParaRPr lang="en-US" dirty="0" smtClean="0"/>
          </a:p>
          <a:p>
            <a:r>
              <a:rPr lang="en-US" dirty="0" smtClean="0"/>
              <a:t>All</a:t>
            </a:r>
            <a:r>
              <a:rPr lang="en-US" baseline="0" dirty="0" smtClean="0"/>
              <a:t> models wrong</a:t>
            </a:r>
            <a:endParaRPr lang="en-US" dirty="0" smtClean="0"/>
          </a:p>
          <a:p>
            <a:endParaRPr lang="en-US" dirty="0" smtClean="0"/>
          </a:p>
          <a:p>
            <a:r>
              <a:rPr lang="en-US" dirty="0" smtClean="0"/>
              <a:t>Missing the details</a:t>
            </a:r>
            <a:r>
              <a:rPr lang="en-US" baseline="0" dirty="0" smtClean="0"/>
              <a:t> of the actual system</a:t>
            </a:r>
          </a:p>
          <a:p>
            <a:endParaRPr lang="en-US" baseline="0" dirty="0" smtClean="0"/>
          </a:p>
          <a:p>
            <a:r>
              <a:rPr lang="en-US" baseline="0" dirty="0" smtClean="0"/>
              <a:t>Who to attribute time (work) to? Similar to real-world schedule.</a:t>
            </a:r>
            <a:endParaRPr lang="en-US" dirty="0" smtClean="0"/>
          </a:p>
          <a:p>
            <a:endParaRPr lang="en-US" dirty="0" smtClean="0"/>
          </a:p>
          <a:p>
            <a:r>
              <a:rPr lang="en-US" dirty="0" smtClean="0"/>
              <a:t>Models</a:t>
            </a:r>
            <a:r>
              <a:rPr lang="en-US" baseline="0" dirty="0" smtClean="0"/>
              <a:t> don’t fit the analysis</a:t>
            </a:r>
            <a:endParaRPr lang="en-US" dirty="0" smtClean="0"/>
          </a:p>
          <a:p>
            <a:endParaRPr lang="en-US" dirty="0" smtClean="0"/>
          </a:p>
          <a:p>
            <a:r>
              <a:rPr lang="en-US" dirty="0" smtClean="0"/>
              <a:t>Example of unnecessarily over doing</a:t>
            </a:r>
            <a:r>
              <a:rPr lang="en-US" baseline="0" dirty="0" smtClean="0"/>
              <a:t> it?</a:t>
            </a:r>
          </a:p>
          <a:p>
            <a:endParaRPr lang="en-US" baseline="0" dirty="0" smtClean="0"/>
          </a:p>
          <a:p>
            <a:r>
              <a:rPr lang="en-US" baseline="0" dirty="0" smtClean="0"/>
              <a:t>Idle time and extra resources is a tradeoff</a:t>
            </a:r>
          </a:p>
          <a:p>
            <a:r>
              <a:rPr lang="en-US" baseline="0" dirty="0" smtClean="0"/>
              <a:t>	- Extra resources means less precise scheduling, extra cushion (safety margin)</a:t>
            </a:r>
          </a:p>
          <a:p>
            <a:endParaRPr lang="en-US" baseline="0" dirty="0" smtClean="0"/>
          </a:p>
          <a:p>
            <a:r>
              <a:rPr lang="en-US" baseline="0" dirty="0" smtClean="0"/>
              <a:t>Watching </a:t>
            </a:r>
            <a:r>
              <a:rPr lang="en-US" baseline="0" dirty="0" err="1" smtClean="0"/>
              <a:t>hulu</a:t>
            </a:r>
            <a:r>
              <a:rPr lang="en-US" baseline="0" dirty="0" smtClean="0"/>
              <a:t> or </a:t>
            </a:r>
            <a:r>
              <a:rPr lang="en-US" baseline="0" dirty="0" err="1" smtClean="0"/>
              <a:t>netflix</a:t>
            </a:r>
            <a:r>
              <a:rPr lang="en-US" baseline="0" dirty="0" smtClean="0"/>
              <a:t>, deadline miss is generally expected </a:t>
            </a:r>
            <a:r>
              <a:rPr lang="en-US" baseline="0" dirty="0" smtClean="0">
                <a:sym typeface="Wingdings" pitchFamily="2" charset="2"/>
              </a:rPr>
              <a:t> not catastrophic at all</a:t>
            </a:r>
            <a:endParaRPr lang="en-US" baseline="0" dirty="0" smtClean="0"/>
          </a:p>
        </p:txBody>
      </p:sp>
      <p:sp>
        <p:nvSpPr>
          <p:cNvPr id="4" name="Slide Number Placeholder 3"/>
          <p:cNvSpPr>
            <a:spLocks noGrp="1"/>
          </p:cNvSpPr>
          <p:nvPr>
            <p:ph type="sldNum" sz="quarter" idx="10"/>
          </p:nvPr>
        </p:nvSpPr>
        <p:spPr/>
        <p:txBody>
          <a:bodyPr/>
          <a:lstStyle/>
          <a:p>
            <a:fld id="{31876564-635D-4CF3-A82D-BDBE195A781A}" type="slidenum">
              <a:rPr lang="en-US" smtClean="0"/>
              <a:pPr/>
              <a:t>5</a:t>
            </a:fld>
            <a:endParaRPr lang="en-US"/>
          </a:p>
        </p:txBody>
      </p:sp>
    </p:spTree>
    <p:extLst>
      <p:ext uri="{BB962C8B-B14F-4D97-AF65-F5344CB8AC3E}">
        <p14:creationId xmlns:p14="http://schemas.microsoft.com/office/powerpoint/2010/main" val="856714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add e.g.,</a:t>
            </a:r>
            <a:r>
              <a:rPr lang="en-US" baseline="0" dirty="0" smtClean="0"/>
              <a:t> a </a:t>
            </a:r>
            <a:r>
              <a:rPr lang="en-US" baseline="0" dirty="0" err="1" smtClean="0"/>
              <a:t>filesystem</a:t>
            </a:r>
            <a:r>
              <a:rPr lang="en-US" baseline="0" dirty="0" smtClean="0"/>
              <a:t> component in a systematic manner</a:t>
            </a:r>
          </a:p>
          <a:p>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55</a:t>
            </a:fld>
            <a:endParaRPr lang="en-US"/>
          </a:p>
        </p:txBody>
      </p:sp>
    </p:spTree>
    <p:extLst>
      <p:ext uri="{BB962C8B-B14F-4D97-AF65-F5344CB8AC3E}">
        <p14:creationId xmlns:p14="http://schemas.microsoft.com/office/powerpoint/2010/main" val="3101056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Visually and analytically describe the system.</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56</a:t>
            </a:fld>
            <a:endParaRPr lang="en-US"/>
          </a:p>
        </p:txBody>
      </p:sp>
    </p:spTree>
    <p:extLst>
      <p:ext uri="{BB962C8B-B14F-4D97-AF65-F5344CB8AC3E}">
        <p14:creationId xmlns:p14="http://schemas.microsoft.com/office/powerpoint/2010/main" val="786057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Observable</a:t>
            </a:r>
            <a:r>
              <a:rPr lang="en-US" baseline="0" dirty="0" smtClean="0"/>
              <a:t> – what can be invoked based on how the device is being used</a:t>
            </a:r>
          </a:p>
          <a:p>
            <a:r>
              <a:rPr lang="en-US" baseline="0" dirty="0" smtClean="0"/>
              <a:t>Calculated – analytical determination of upper-bound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 The Worst-Case Execution-Time</a:t>
            </a:r>
            <a:r>
              <a:rPr lang="en-US" baseline="0" dirty="0" smtClean="0"/>
              <a:t> </a:t>
            </a:r>
            <a:r>
              <a:rPr lang="en-US" dirty="0" smtClean="0"/>
              <a:t>Problem-Overview of Methods and</a:t>
            </a:r>
            <a:r>
              <a:rPr lang="en-US" baseline="0" dirty="0" smtClean="0"/>
              <a:t> </a:t>
            </a:r>
            <a:r>
              <a:rPr lang="en-US" dirty="0" smtClean="0"/>
              <a:t>Survey of Tools</a:t>
            </a:r>
          </a:p>
          <a:p>
            <a:endParaRPr lang="en-US" dirty="0"/>
          </a:p>
        </p:txBody>
      </p:sp>
      <p:sp>
        <p:nvSpPr>
          <p:cNvPr id="4" name="Slide Number Placeholder 3"/>
          <p:cNvSpPr>
            <a:spLocks noGrp="1"/>
          </p:cNvSpPr>
          <p:nvPr>
            <p:ph type="sldNum" sz="quarter" idx="10"/>
          </p:nvPr>
        </p:nvSpPr>
        <p:spPr/>
        <p:txBody>
          <a:bodyPr/>
          <a:lstStyle/>
          <a:p>
            <a:fld id="{FF86DE74-32D0-4631-A60A-7ABC86B8516A}" type="slidenum">
              <a:rPr lang="en-US" smtClean="0"/>
              <a:pPr/>
              <a:t>60</a:t>
            </a:fld>
            <a:endParaRPr lang="en-US"/>
          </a:p>
        </p:txBody>
      </p:sp>
    </p:spTree>
    <p:extLst>
      <p:ext uri="{BB962C8B-B14F-4D97-AF65-F5344CB8AC3E}">
        <p14:creationId xmlns:p14="http://schemas.microsoft.com/office/powerpoint/2010/main" val="829294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encapsulates the necessary</a:t>
            </a:r>
            <a:r>
              <a:rPr lang="en-US" baseline="0" dirty="0" smtClean="0"/>
              <a:t> information to perform the calculation as to whether or not deadlines will be missed.</a:t>
            </a:r>
          </a:p>
          <a:p>
            <a:endParaRPr lang="en-US" baseline="0" dirty="0" smtClean="0"/>
          </a:p>
          <a:p>
            <a:r>
              <a:rPr lang="en-US" baseline="0" dirty="0" smtClean="0"/>
              <a:t>You have these single finite units of work.</a:t>
            </a:r>
          </a:p>
          <a:p>
            <a:endParaRPr lang="en-US" baseline="0" dirty="0" smtClean="0"/>
          </a:p>
          <a:p>
            <a:r>
              <a:rPr lang="en-US" baseline="0" dirty="0" smtClean="0"/>
              <a:t>Guarantee that for all jobs on the system they will meet their deadlines.</a:t>
            </a:r>
          </a:p>
          <a:p>
            <a:endParaRPr lang="en-US" baseline="0" dirty="0" smtClean="0"/>
          </a:p>
          <a:p>
            <a:r>
              <a:rPr lang="en-US" baseline="0" dirty="0" smtClean="0"/>
              <a:t>Don’t want to list all job due to it potentially being infinite</a:t>
            </a:r>
            <a:endParaRPr lang="en-US" dirty="0" smtClean="0"/>
          </a:p>
          <a:p>
            <a:endParaRPr lang="en-US" dirty="0" smtClean="0"/>
          </a:p>
          <a:p>
            <a:r>
              <a:rPr lang="en-US" dirty="0" smtClean="0"/>
              <a:t>Computation of an algorithm</a:t>
            </a:r>
          </a:p>
          <a:p>
            <a:r>
              <a:rPr lang="en-US" dirty="0" smtClean="0"/>
              <a:t>Read</a:t>
            </a:r>
            <a:r>
              <a:rPr lang="en-US" baseline="0" dirty="0" smtClean="0"/>
              <a:t> data from a disk</a:t>
            </a:r>
          </a:p>
          <a:p>
            <a:endParaRPr lang="en-US" baseline="0" dirty="0" smtClean="0"/>
          </a:p>
          <a:p>
            <a:r>
              <a:rPr lang="en-US" baseline="0" dirty="0" smtClean="0"/>
              <a:t>Task is potentially infinite number of jobs</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61</a:t>
            </a:fld>
            <a:endParaRPr lang="en-US"/>
          </a:p>
        </p:txBody>
      </p:sp>
    </p:spTree>
    <p:extLst>
      <p:ext uri="{BB962C8B-B14F-4D97-AF65-F5344CB8AC3E}">
        <p14:creationId xmlns:p14="http://schemas.microsoft.com/office/powerpoint/2010/main" val="2150593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Describes</a:t>
            </a:r>
            <a:r>
              <a:rPr lang="en-US" baseline="0" dirty="0" smtClean="0"/>
              <a:t> the generation of a set of potentially infinite sequence of jobs</a:t>
            </a:r>
          </a:p>
          <a:p>
            <a:endParaRPr lang="en-US" baseline="0" dirty="0" smtClean="0"/>
          </a:p>
          <a:p>
            <a:r>
              <a:rPr lang="en-US" baseline="0" dirty="0" smtClean="0"/>
              <a:t>Arrival time will be in relation to the previous arrival</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62</a:t>
            </a:fld>
            <a:endParaRPr lang="en-US"/>
          </a:p>
        </p:txBody>
      </p:sp>
    </p:spTree>
    <p:extLst>
      <p:ext uri="{BB962C8B-B14F-4D97-AF65-F5344CB8AC3E}">
        <p14:creationId xmlns:p14="http://schemas.microsoft.com/office/powerpoint/2010/main" val="449101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7617A-6FD6-497D-A07E-8B89D543A650}" type="slidenum">
              <a:rPr lang="en-US" smtClean="0"/>
              <a:pPr/>
              <a:t>64</a:t>
            </a:fld>
            <a:endParaRPr lang="en-US"/>
          </a:p>
        </p:txBody>
      </p:sp>
    </p:spTree>
    <p:extLst>
      <p:ext uri="{BB962C8B-B14F-4D97-AF65-F5344CB8AC3E}">
        <p14:creationId xmlns:p14="http://schemas.microsoft.com/office/powerpoint/2010/main" val="1885826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signal processing</a:t>
            </a:r>
          </a:p>
          <a:p>
            <a:endParaRPr lang="en-US" dirty="0" smtClean="0"/>
          </a:p>
          <a:p>
            <a:r>
              <a:rPr lang="en-US" dirty="0" err="1" smtClean="0"/>
              <a:t>Infimum</a:t>
            </a:r>
            <a:r>
              <a:rPr lang="en-US" dirty="0" smtClean="0"/>
              <a:t> (greatest</a:t>
            </a:r>
            <a:r>
              <a:rPr lang="en-US" baseline="0" dirty="0" smtClean="0"/>
              <a:t> lower bound) </a:t>
            </a:r>
            <a:r>
              <a:rPr lang="en-US" dirty="0" smtClean="0"/>
              <a:t>is essentially</a:t>
            </a:r>
            <a:r>
              <a:rPr lang="en-US" baseline="0" dirty="0" smtClean="0"/>
              <a:t> the minimum but is well defined over the real numbers.</a:t>
            </a:r>
          </a:p>
          <a:p>
            <a:endParaRPr lang="en-US" baseline="0" dirty="0" smtClean="0"/>
          </a:p>
          <a:p>
            <a:r>
              <a:rPr lang="en-US" baseline="0" dirty="0" smtClean="0"/>
              <a:t>X e R: 0 &lt; x &lt; 1</a:t>
            </a:r>
          </a:p>
          <a:p>
            <a:endParaRPr lang="en-US" baseline="0" dirty="0" smtClean="0"/>
          </a:p>
          <a:p>
            <a:r>
              <a:rPr lang="en-US" baseline="0" dirty="0" smtClean="0"/>
              <a:t>Tandem of routers</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67</a:t>
            </a:fld>
            <a:endParaRPr lang="en-US"/>
          </a:p>
        </p:txBody>
      </p:sp>
    </p:spTree>
    <p:extLst>
      <p:ext uri="{BB962C8B-B14F-4D97-AF65-F5344CB8AC3E}">
        <p14:creationId xmlns:p14="http://schemas.microsoft.com/office/powerpoint/2010/main" val="2810553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explain</a:t>
            </a:r>
            <a:r>
              <a:rPr lang="en-US" baseline="0" dirty="0" smtClean="0"/>
              <a:t> worst-case. Needed since worst-case is not always constant. That is, the minimum amount of service can vary depending on the type of workload. (e.g., number of sequential sectors on hard disk)</a:t>
            </a:r>
          </a:p>
          <a:p>
            <a:endParaRPr lang="en-US" baseline="0" dirty="0" smtClean="0"/>
          </a:p>
          <a:p>
            <a:r>
              <a:rPr lang="en-US" baseline="0" dirty="0" smtClean="0"/>
              <a:t>Pizza delivery example, multiple pizzas delivered can be guaranteed faster, but pizzas may be cold!</a:t>
            </a:r>
            <a:endParaRPr lang="en-US" dirty="0" smtClean="0"/>
          </a:p>
          <a:p>
            <a:endParaRPr lang="en-US" dirty="0" smtClean="0"/>
          </a:p>
          <a:p>
            <a:r>
              <a:rPr lang="en-US" dirty="0" smtClean="0"/>
              <a:t>For average-case</a:t>
            </a:r>
            <a:r>
              <a:rPr lang="en-US" baseline="0" dirty="0" smtClean="0"/>
              <a:t> typically looking at arbitrarily long time intervals.</a:t>
            </a:r>
          </a:p>
          <a:p>
            <a:endParaRPr lang="en-US" baseline="0" dirty="0" smtClean="0"/>
          </a:p>
          <a:p>
            <a:r>
              <a:rPr lang="en-US" baseline="0" dirty="0" smtClean="0"/>
              <a:t>Side-note that some real-time analysis does look at probabilistic guarantees, but this research will not extend into that realm.</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69</a:t>
            </a:fld>
            <a:endParaRPr lang="en-US"/>
          </a:p>
        </p:txBody>
      </p:sp>
    </p:spTree>
    <p:extLst>
      <p:ext uri="{BB962C8B-B14F-4D97-AF65-F5344CB8AC3E}">
        <p14:creationId xmlns:p14="http://schemas.microsoft.com/office/powerpoint/2010/main" val="107803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Preliminary characterization</a:t>
            </a:r>
          </a:p>
          <a:p>
            <a:endParaRPr lang="en-US" dirty="0" smtClean="0"/>
          </a:p>
          <a:p>
            <a:r>
              <a:rPr lang="en-US" dirty="0" smtClean="0"/>
              <a:t>Only mention curly</a:t>
            </a:r>
            <a:r>
              <a:rPr lang="en-US" baseline="0" dirty="0" smtClean="0"/>
              <a:t> brace stuff</a:t>
            </a:r>
            <a:endParaRPr lang="en-US" dirty="0" smtClean="0"/>
          </a:p>
          <a:p>
            <a:endParaRPr lang="en-US" dirty="0" smtClean="0"/>
          </a:p>
          <a:p>
            <a:r>
              <a:rPr lang="en-US" dirty="0" smtClean="0"/>
              <a:t>Load is ratio of demand to interval</a:t>
            </a:r>
            <a:r>
              <a:rPr lang="en-US" baseline="0" dirty="0" smtClean="0"/>
              <a:t> </a:t>
            </a:r>
            <a:r>
              <a:rPr lang="en-US" dirty="0" smtClean="0"/>
              <a:t>length</a:t>
            </a:r>
          </a:p>
          <a:p>
            <a:endParaRPr lang="en-US" dirty="0" smtClean="0"/>
          </a:p>
          <a:p>
            <a:r>
              <a:rPr lang="en-US" dirty="0" smtClean="0"/>
              <a:t>Uniprocessor</a:t>
            </a:r>
          </a:p>
          <a:p>
            <a:endParaRPr lang="en-US" dirty="0" smtClean="0"/>
          </a:p>
          <a:p>
            <a:r>
              <a:rPr lang="en-US" dirty="0" smtClean="0"/>
              <a:t>Provide a model for the resource.</a:t>
            </a:r>
          </a:p>
          <a:p>
            <a:endParaRPr lang="en-US" dirty="0" smtClean="0"/>
          </a:p>
          <a:p>
            <a:r>
              <a:rPr lang="en-US" dirty="0" smtClean="0"/>
              <a:t>Try to instantiate</a:t>
            </a:r>
            <a:r>
              <a:rPr lang="en-US" baseline="0" dirty="0" smtClean="0"/>
              <a:t> the worst-case.</a:t>
            </a:r>
          </a:p>
          <a:p>
            <a:endParaRPr lang="en-US" baseline="0" dirty="0" smtClean="0"/>
          </a:p>
          <a:p>
            <a:r>
              <a:rPr lang="en-US" baseline="0" dirty="0" smtClean="0"/>
              <a:t>Look at workload isolated and build the model</a:t>
            </a:r>
          </a:p>
          <a:p>
            <a:endParaRPr lang="en-US" baseline="0" dirty="0" smtClean="0"/>
          </a:p>
          <a:p>
            <a:r>
              <a:rPr lang="en-US" baseline="0" dirty="0" smtClean="0"/>
              <a:t>With the idea that we will encounter the worst-case profile.</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70</a:t>
            </a:fld>
            <a:endParaRPr lang="en-US"/>
          </a:p>
        </p:txBody>
      </p:sp>
    </p:spTree>
    <p:extLst>
      <p:ext uri="{BB962C8B-B14F-4D97-AF65-F5344CB8AC3E}">
        <p14:creationId xmlns:p14="http://schemas.microsoft.com/office/powerpoint/2010/main" val="2365947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Empirical</a:t>
            </a:r>
            <a:r>
              <a:rPr lang="en-US" baseline="0" dirty="0" smtClean="0"/>
              <a:t>, but only for a portion. Analytical techniques (schedulability analysis) is still used. For example, interaction between other tasks still uses powerful analytical techniques to ensure that all permutations are considered and no timing constraints are violated.</a:t>
            </a:r>
            <a:endParaRPr lang="en-US" dirty="0" smtClean="0"/>
          </a:p>
          <a:p>
            <a:endParaRPr lang="en-US" dirty="0" smtClean="0"/>
          </a:p>
          <a:p>
            <a:r>
              <a:rPr lang="en-US" dirty="0" smtClean="0"/>
              <a:t>Provide a model for the resource.</a:t>
            </a:r>
          </a:p>
          <a:p>
            <a:endParaRPr lang="en-US" dirty="0" smtClean="0"/>
          </a:p>
          <a:p>
            <a:r>
              <a:rPr lang="en-US" dirty="0" smtClean="0"/>
              <a:t>Try to invoke and measure</a:t>
            </a:r>
            <a:r>
              <a:rPr lang="en-US" baseline="0" dirty="0" smtClean="0"/>
              <a:t> the worst-case.</a:t>
            </a:r>
          </a:p>
          <a:p>
            <a:endParaRPr lang="en-US" baseline="0" dirty="0" smtClean="0"/>
          </a:p>
          <a:p>
            <a:r>
              <a:rPr lang="en-US" baseline="0" dirty="0" smtClean="0"/>
              <a:t>Look at workload isolated and build the model</a:t>
            </a:r>
          </a:p>
          <a:p>
            <a:endParaRPr lang="en-US" baseline="0" dirty="0" smtClean="0"/>
          </a:p>
          <a:p>
            <a:r>
              <a:rPr lang="en-US" baseline="0" dirty="0" smtClean="0"/>
              <a:t>With the idea that we will encounter the worst-case profile.</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71</a:t>
            </a:fld>
            <a:endParaRPr lang="en-US"/>
          </a:p>
        </p:txBody>
      </p:sp>
    </p:spTree>
    <p:extLst>
      <p:ext uri="{BB962C8B-B14F-4D97-AF65-F5344CB8AC3E}">
        <p14:creationId xmlns:p14="http://schemas.microsoft.com/office/powerpoint/2010/main" val="236594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thesis of the</a:t>
            </a:r>
            <a:r>
              <a:rPr lang="en-US" baseline="0" dirty="0" smtClean="0"/>
              <a:t> dissertation is that properly balancing throughput and latency allows for a broader range of (RT applications) RT I/O guarantees for commodity systems.</a:t>
            </a:r>
            <a:endParaRPr lang="en-US" dirty="0" smtClean="0"/>
          </a:p>
          <a:p>
            <a:endParaRPr lang="en-US" dirty="0" smtClean="0"/>
          </a:p>
          <a:p>
            <a:r>
              <a:rPr lang="en-US" dirty="0" smtClean="0"/>
              <a:t>What are the things we can do to improve the current state</a:t>
            </a:r>
          </a:p>
          <a:p>
            <a:endParaRPr lang="en-US" dirty="0" smtClean="0"/>
          </a:p>
          <a:p>
            <a:r>
              <a:rPr lang="en-US" dirty="0" smtClean="0"/>
              <a:t>OS</a:t>
            </a:r>
            <a:r>
              <a:rPr lang="en-US" baseline="0" dirty="0" smtClean="0"/>
              <a:t> mechanisms that can implement theory but are also implementable</a:t>
            </a:r>
            <a:endParaRPr lang="en-US" dirty="0" smtClean="0"/>
          </a:p>
          <a:p>
            <a:endParaRPr lang="en-US" dirty="0" smtClean="0"/>
          </a:p>
          <a:p>
            <a:r>
              <a:rPr lang="en-US" dirty="0" smtClean="0"/>
              <a:t>Scheduler as a simple example for mechanisms needed to carryout</a:t>
            </a:r>
            <a:r>
              <a:rPr lang="en-US" baseline="0" dirty="0" smtClean="0"/>
              <a:t> real-time </a:t>
            </a:r>
            <a:endParaRPr lang="en-US" dirty="0" smtClean="0"/>
          </a:p>
          <a:p>
            <a:endParaRPr lang="en-US" dirty="0" smtClean="0"/>
          </a:p>
          <a:p>
            <a:r>
              <a:rPr lang="en-US" dirty="0" smtClean="0"/>
              <a:t>What</a:t>
            </a:r>
            <a:r>
              <a:rPr lang="en-US" baseline="0" dirty="0" smtClean="0"/>
              <a:t> about RT specific OSs?</a:t>
            </a:r>
            <a:endParaRPr lang="en-US" dirty="0" smtClean="0"/>
          </a:p>
          <a:p>
            <a:endParaRPr lang="en-US" dirty="0" smtClean="0"/>
          </a:p>
          <a:p>
            <a:r>
              <a:rPr lang="en-US" dirty="0" smtClean="0"/>
              <a:t>Analytical </a:t>
            </a:r>
            <a:r>
              <a:rPr lang="en-US" dirty="0" err="1" smtClean="0"/>
              <a:t>vs</a:t>
            </a:r>
            <a:r>
              <a:rPr lang="en-US" dirty="0" smtClean="0"/>
              <a:t> </a:t>
            </a:r>
            <a:r>
              <a:rPr lang="en-US" dirty="0" err="1" smtClean="0"/>
              <a:t>emperical</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6</a:t>
            </a:fld>
            <a:endParaRPr lang="en-US"/>
          </a:p>
        </p:txBody>
      </p:sp>
    </p:spTree>
    <p:extLst>
      <p:ext uri="{BB962C8B-B14F-4D97-AF65-F5344CB8AC3E}">
        <p14:creationId xmlns:p14="http://schemas.microsoft.com/office/powerpoint/2010/main" val="4103187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Curve color should match the</a:t>
            </a:r>
            <a:r>
              <a:rPr lang="en-US" baseline="0" dirty="0" smtClean="0"/>
              <a:t> next graphs</a:t>
            </a:r>
            <a:endParaRPr lang="en-US" dirty="0" smtClean="0"/>
          </a:p>
          <a:p>
            <a:endParaRPr lang="en-US" dirty="0" smtClean="0"/>
          </a:p>
          <a:p>
            <a:r>
              <a:rPr lang="en-US" dirty="0" smtClean="0"/>
              <a:t>Measure different sized intervals</a:t>
            </a:r>
            <a:r>
              <a:rPr lang="en-US" baseline="0" dirty="0" smtClean="0"/>
              <a:t> for a significant amount of time. Record the maximum of consumed in that time interval (and then take the ratio (divide by the interval length under consideration)).</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72</a:t>
            </a:fld>
            <a:endParaRPr lang="en-US"/>
          </a:p>
        </p:txBody>
      </p:sp>
    </p:spTree>
    <p:extLst>
      <p:ext uri="{BB962C8B-B14F-4D97-AF65-F5344CB8AC3E}">
        <p14:creationId xmlns:p14="http://schemas.microsoft.com/office/powerpoint/2010/main" val="3542173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lower</a:t>
            </a:r>
            <a:r>
              <a:rPr lang="en-US" baseline="0" dirty="0" smtClean="0"/>
              <a:t> what is the effect of the </a:t>
            </a:r>
            <a:r>
              <a:rPr lang="en-US" baseline="0" smtClean="0"/>
              <a:t>I/O performance.</a:t>
            </a:r>
            <a:endParaRPr lang="en-US" smtClean="0"/>
          </a:p>
          <a:p>
            <a:endParaRPr lang="en-US" dirty="0" smtClean="0"/>
          </a:p>
          <a:p>
            <a:r>
              <a:rPr lang="en-US" dirty="0" smtClean="0"/>
              <a:t>From the analysis straightforward</a:t>
            </a:r>
            <a:r>
              <a:rPr lang="en-US" baseline="0" dirty="0" smtClean="0"/>
              <a:t> to make it fit, but how do we implement this.</a:t>
            </a:r>
          </a:p>
          <a:p>
            <a:endParaRPr lang="en-US" baseline="0" dirty="0" smtClean="0"/>
          </a:p>
          <a:p>
            <a:r>
              <a:rPr lang="en-US" baseline="0" dirty="0" smtClean="0"/>
              <a:t>Controlling interference to meet the requirements of the system.</a:t>
            </a:r>
            <a:endParaRPr lang="en-US" dirty="0" smtClean="0"/>
          </a:p>
          <a:p>
            <a:endParaRPr lang="en-US" dirty="0" smtClean="0"/>
          </a:p>
          <a:p>
            <a:r>
              <a:rPr lang="en-US" dirty="0" smtClean="0"/>
              <a:t>Will application</a:t>
            </a:r>
            <a:r>
              <a:rPr lang="en-US" baseline="0" dirty="0" smtClean="0"/>
              <a:t> fit, if it does not what can we do to make it fit</a:t>
            </a:r>
            <a:endParaRPr lang="en-US" dirty="0" smtClean="0"/>
          </a:p>
          <a:p>
            <a:endParaRPr lang="en-US" dirty="0" smtClean="0"/>
          </a:p>
          <a:p>
            <a:r>
              <a:rPr lang="en-US" dirty="0" smtClean="0"/>
              <a:t>Green + red</a:t>
            </a:r>
          </a:p>
          <a:p>
            <a:endParaRPr lang="en-US" dirty="0" smtClean="0"/>
          </a:p>
          <a:p>
            <a:r>
              <a:rPr lang="en-US" dirty="0" smtClean="0"/>
              <a:t>Outline where going with this</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73</a:t>
            </a:fld>
            <a:endParaRPr lang="en-US"/>
          </a:p>
        </p:txBody>
      </p:sp>
    </p:spTree>
    <p:extLst>
      <p:ext uri="{BB962C8B-B14F-4D97-AF65-F5344CB8AC3E}">
        <p14:creationId xmlns:p14="http://schemas.microsoft.com/office/powerpoint/2010/main" val="4273949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have missed</a:t>
            </a:r>
            <a:r>
              <a:rPr lang="en-US" baseline="0" dirty="0" smtClean="0"/>
              <a:t> WC in analysis</a:t>
            </a:r>
            <a:endParaRPr lang="en-US" dirty="0" smtClean="0"/>
          </a:p>
          <a:p>
            <a:endParaRPr lang="en-US" dirty="0" smtClean="0"/>
          </a:p>
          <a:p>
            <a:r>
              <a:rPr lang="en-US" dirty="0" smtClean="0"/>
              <a:t>Reasons why one</a:t>
            </a:r>
            <a:r>
              <a:rPr lang="en-US" baseline="0" dirty="0" smtClean="0"/>
              <a:t> would want to adjust</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75</a:t>
            </a:fld>
            <a:endParaRPr lang="en-US"/>
          </a:p>
        </p:txBody>
      </p:sp>
    </p:spTree>
    <p:extLst>
      <p:ext uri="{BB962C8B-B14F-4D97-AF65-F5344CB8AC3E}">
        <p14:creationId xmlns:p14="http://schemas.microsoft.com/office/powerpoint/2010/main" val="22846340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Charging</a:t>
            </a:r>
            <a:r>
              <a:rPr lang="en-US" baseline="0" dirty="0" smtClean="0"/>
              <a:t> multiple entities</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76</a:t>
            </a:fld>
            <a:endParaRPr lang="en-US"/>
          </a:p>
        </p:txBody>
      </p:sp>
    </p:spTree>
    <p:extLst>
      <p:ext uri="{BB962C8B-B14F-4D97-AF65-F5344CB8AC3E}">
        <p14:creationId xmlns:p14="http://schemas.microsoft.com/office/powerpoint/2010/main" val="7241396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is that if we</a:t>
            </a:r>
            <a:r>
              <a:rPr lang="en-US" baseline="0" dirty="0" smtClean="0"/>
              <a:t> can perform better scheduling we can achieve higher levels of throughput</a:t>
            </a:r>
          </a:p>
          <a:p>
            <a:endParaRPr lang="en-US" baseline="0" dirty="0" smtClean="0"/>
          </a:p>
          <a:p>
            <a:r>
              <a:rPr lang="en-US" baseline="0" dirty="0" smtClean="0"/>
              <a:t>Pizza delivery example</a:t>
            </a:r>
          </a:p>
          <a:p>
            <a:r>
              <a:rPr lang="en-US" baseline="0" dirty="0" smtClean="0"/>
              <a:t>	- bulk requests with deadlines taken into account</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79</a:t>
            </a:fld>
            <a:endParaRPr lang="en-US"/>
          </a:p>
        </p:txBody>
      </p:sp>
    </p:spTree>
    <p:extLst>
      <p:ext uri="{BB962C8B-B14F-4D97-AF65-F5344CB8AC3E}">
        <p14:creationId xmlns:p14="http://schemas.microsoft.com/office/powerpoint/2010/main" val="1186825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 order is critical to meet timing constraints</a:t>
            </a:r>
          </a:p>
          <a:p>
            <a:r>
              <a:rPr lang="en-US" dirty="0" smtClean="0"/>
              <a:t>Timing</a:t>
            </a:r>
            <a:r>
              <a:rPr lang="en-US" baseline="0" dirty="0" smtClean="0"/>
              <a:t> constraints are critical for a properly operating system.</a:t>
            </a:r>
            <a:endParaRPr lang="en-US" dirty="0" smtClean="0"/>
          </a:p>
          <a:p>
            <a:endParaRPr lang="en-US" dirty="0" smtClean="0"/>
          </a:p>
          <a:p>
            <a:r>
              <a:rPr lang="en-US" dirty="0" smtClean="0"/>
              <a:t>Demonstration for success</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84</a:t>
            </a:fld>
            <a:endParaRPr lang="en-US"/>
          </a:p>
        </p:txBody>
      </p:sp>
    </p:spTree>
    <p:extLst>
      <p:ext uri="{BB962C8B-B14F-4D97-AF65-F5344CB8AC3E}">
        <p14:creationId xmlns:p14="http://schemas.microsoft.com/office/powerpoint/2010/main" val="164433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Scheduling windows defined by factors such as deadlines and</a:t>
            </a:r>
            <a:r>
              <a:rPr lang="en-US" baseline="0" dirty="0" smtClean="0"/>
              <a:t> rate of requests defines the number of requests </a:t>
            </a:r>
            <a:r>
              <a:rPr lang="en-US" baseline="0" smtClean="0"/>
              <a:t>under consideration</a:t>
            </a:r>
            <a:endParaRPr lang="en-US" smtClean="0"/>
          </a:p>
          <a:p>
            <a:endParaRPr lang="en-US" dirty="0" smtClean="0"/>
          </a:p>
          <a:p>
            <a:r>
              <a:rPr lang="en-US" dirty="0" smtClean="0"/>
              <a:t>Scheduling window</a:t>
            </a:r>
          </a:p>
          <a:p>
            <a:r>
              <a:rPr lang="en-US" dirty="0" smtClean="0"/>
              <a:t>Rate of requests</a:t>
            </a:r>
          </a:p>
          <a:p>
            <a:r>
              <a:rPr lang="en-US" dirty="0" smtClean="0"/>
              <a:t>Smaller window</a:t>
            </a:r>
          </a:p>
          <a:p>
            <a:r>
              <a:rPr lang="en-US" dirty="0" smtClean="0"/>
              <a:t>Smaller number of requests</a:t>
            </a:r>
          </a:p>
          <a:p>
            <a:r>
              <a:rPr lang="en-US" dirty="0" smtClean="0"/>
              <a:t>Fewer permutations</a:t>
            </a:r>
          </a:p>
          <a:p>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7</a:t>
            </a:fld>
            <a:endParaRPr lang="en-US"/>
          </a:p>
        </p:txBody>
      </p:sp>
    </p:spTree>
    <p:extLst>
      <p:ext uri="{BB962C8B-B14F-4D97-AF65-F5344CB8AC3E}">
        <p14:creationId xmlns:p14="http://schemas.microsoft.com/office/powerpoint/2010/main" val="140832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 request</a:t>
            </a:r>
            <a:r>
              <a:rPr lang="en-US" baseline="0" dirty="0" smtClean="0"/>
              <a:t> (e.g., to a hard disk)</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8</a:t>
            </a:fld>
            <a:endParaRPr lang="en-US"/>
          </a:p>
        </p:txBody>
      </p:sp>
    </p:spTree>
    <p:extLst>
      <p:ext uri="{BB962C8B-B14F-4D97-AF65-F5344CB8AC3E}">
        <p14:creationId xmlns:p14="http://schemas.microsoft.com/office/powerpoint/2010/main" val="4083705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 end movies have video rates up</a:t>
            </a:r>
            <a:r>
              <a:rPr lang="en-US" baseline="0" dirty="0" smtClean="0"/>
              <a:t> to </a:t>
            </a:r>
            <a:r>
              <a:rPr lang="en-US" dirty="0" smtClean="0"/>
              <a:t>42Mbits/sec (</a:t>
            </a:r>
            <a:r>
              <a:rPr lang="en-US" dirty="0" err="1" smtClean="0"/>
              <a:t>blu-ray</a:t>
            </a:r>
            <a:r>
              <a:rPr lang="en-US" dirty="0" smtClean="0"/>
              <a:t>) 10Mbits/sec</a:t>
            </a:r>
            <a:r>
              <a:rPr lang="en-US" baseline="0" dirty="0" smtClean="0"/>
              <a:t> (</a:t>
            </a:r>
            <a:r>
              <a:rPr lang="en-US" baseline="0" dirty="0" err="1" smtClean="0"/>
              <a:t>dvd</a:t>
            </a:r>
            <a:r>
              <a:rPr lang="en-US" baseline="0" dirty="0" smtClean="0"/>
              <a:t>)</a:t>
            </a:r>
          </a:p>
          <a:p>
            <a:endParaRPr lang="en-US" baseline="0" dirty="0" smtClean="0"/>
          </a:p>
          <a:p>
            <a:r>
              <a:rPr lang="en-US" baseline="0" dirty="0" smtClean="0"/>
              <a:t>Newer higher </a:t>
            </a:r>
            <a:r>
              <a:rPr lang="en-US" baseline="0" smtClean="0"/>
              <a:t>quality movies </a:t>
            </a:r>
            <a:r>
              <a:rPr lang="en-US" baseline="0" dirty="0" smtClean="0"/>
              <a:t>are 15-20GB</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9</a:t>
            </a:fld>
            <a:endParaRPr lang="en-US"/>
          </a:p>
        </p:txBody>
      </p:sp>
    </p:spTree>
    <p:extLst>
      <p:ext uri="{BB962C8B-B14F-4D97-AF65-F5344CB8AC3E}">
        <p14:creationId xmlns:p14="http://schemas.microsoft.com/office/powerpoint/2010/main" val="324425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Seemingly overloaded with</a:t>
            </a:r>
            <a:r>
              <a:rPr lang="en-US" baseline="0" dirty="0" smtClean="0"/>
              <a:t> single</a:t>
            </a:r>
            <a:r>
              <a:rPr lang="en-US" dirty="0" smtClean="0"/>
              <a:t> worst-cases</a:t>
            </a:r>
          </a:p>
          <a:p>
            <a:endParaRPr lang="en-US" dirty="0" smtClean="0"/>
          </a:p>
          <a:p>
            <a:r>
              <a:rPr lang="en-US" dirty="0" smtClean="0"/>
              <a:t>Tighter</a:t>
            </a:r>
            <a:r>
              <a:rPr lang="en-US" baseline="0" dirty="0" smtClean="0"/>
              <a:t> bounds, therefore more task sets considered schedulable</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10</a:t>
            </a:fld>
            <a:endParaRPr lang="en-US"/>
          </a:p>
        </p:txBody>
      </p:sp>
    </p:spTree>
    <p:extLst>
      <p:ext uri="{BB962C8B-B14F-4D97-AF65-F5344CB8AC3E}">
        <p14:creationId xmlns:p14="http://schemas.microsoft.com/office/powerpoint/2010/main" val="447507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Seemingly overloaded with</a:t>
            </a:r>
            <a:r>
              <a:rPr lang="en-US" baseline="0" dirty="0" smtClean="0"/>
              <a:t> single</a:t>
            </a:r>
            <a:r>
              <a:rPr lang="en-US" dirty="0" smtClean="0"/>
              <a:t> worst-cases</a:t>
            </a:r>
          </a:p>
          <a:p>
            <a:endParaRPr lang="en-US" dirty="0" smtClean="0"/>
          </a:p>
          <a:p>
            <a:r>
              <a:rPr lang="en-US" dirty="0" smtClean="0"/>
              <a:t>Tighter</a:t>
            </a:r>
            <a:r>
              <a:rPr lang="en-US" baseline="0" dirty="0" smtClean="0"/>
              <a:t> bounds, therefore more task sets considered schedulable</a:t>
            </a:r>
            <a:endParaRPr lang="en-US" dirty="0"/>
          </a:p>
        </p:txBody>
      </p:sp>
      <p:sp>
        <p:nvSpPr>
          <p:cNvPr id="4" name="Slide Number Placeholder 3"/>
          <p:cNvSpPr>
            <a:spLocks noGrp="1"/>
          </p:cNvSpPr>
          <p:nvPr>
            <p:ph type="sldNum" sz="quarter" idx="10"/>
          </p:nvPr>
        </p:nvSpPr>
        <p:spPr/>
        <p:txBody>
          <a:bodyPr/>
          <a:lstStyle/>
          <a:p>
            <a:fld id="{31876564-635D-4CF3-A82D-BDBE195A781A}" type="slidenum">
              <a:rPr lang="en-US" smtClean="0"/>
              <a:pPr/>
              <a:t>11</a:t>
            </a:fld>
            <a:endParaRPr lang="en-US"/>
          </a:p>
        </p:txBody>
      </p:sp>
    </p:spTree>
    <p:extLst>
      <p:ext uri="{BB962C8B-B14F-4D97-AF65-F5344CB8AC3E}">
        <p14:creationId xmlns:p14="http://schemas.microsoft.com/office/powerpoint/2010/main" val="447507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0046C9-4980-415A-96CB-B3E730A5C582}" type="datetime1">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A0DC8-83C2-4844-BE1D-1A771E92E74E}" type="slidenum">
              <a:rPr lang="en-US" smtClean="0"/>
              <a:pPr/>
              <a:t>‹#›</a:t>
            </a:fld>
            <a:endParaRPr lang="en-US"/>
          </a:p>
        </p:txBody>
      </p:sp>
    </p:spTree>
    <p:extLst>
      <p:ext uri="{BB962C8B-B14F-4D97-AF65-F5344CB8AC3E}">
        <p14:creationId xmlns:p14="http://schemas.microsoft.com/office/powerpoint/2010/main" val="69499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0449E-FB78-4E0D-8113-DFEE0CABD30D}" type="datetime1">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A0DC8-83C2-4844-BE1D-1A771E92E74E}" type="slidenum">
              <a:rPr lang="en-US" smtClean="0"/>
              <a:pPr/>
              <a:t>‹#›</a:t>
            </a:fld>
            <a:endParaRPr lang="en-US"/>
          </a:p>
        </p:txBody>
      </p:sp>
    </p:spTree>
    <p:extLst>
      <p:ext uri="{BB962C8B-B14F-4D97-AF65-F5344CB8AC3E}">
        <p14:creationId xmlns:p14="http://schemas.microsoft.com/office/powerpoint/2010/main" val="43719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22681-023F-4755-8A03-1BA2D7A9C970}" type="datetime1">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A0DC8-83C2-4844-BE1D-1A771E92E74E}" type="slidenum">
              <a:rPr lang="en-US" smtClean="0"/>
              <a:pPr/>
              <a:t>‹#›</a:t>
            </a:fld>
            <a:endParaRPr lang="en-US"/>
          </a:p>
        </p:txBody>
      </p:sp>
    </p:spTree>
    <p:extLst>
      <p:ext uri="{BB962C8B-B14F-4D97-AF65-F5344CB8AC3E}">
        <p14:creationId xmlns:p14="http://schemas.microsoft.com/office/powerpoint/2010/main" val="24089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B02A5-EE33-4089-AAD8-AF0B8C388396}" type="datetime1">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A0DC8-83C2-4844-BE1D-1A771E92E74E}" type="slidenum">
              <a:rPr lang="en-US" smtClean="0"/>
              <a:pPr/>
              <a:t>‹#›</a:t>
            </a:fld>
            <a:endParaRPr lang="en-US"/>
          </a:p>
        </p:txBody>
      </p:sp>
    </p:spTree>
    <p:extLst>
      <p:ext uri="{BB962C8B-B14F-4D97-AF65-F5344CB8AC3E}">
        <p14:creationId xmlns:p14="http://schemas.microsoft.com/office/powerpoint/2010/main" val="170899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8F544-EE9B-46F2-AC8A-7FE81046D20A}" type="datetime1">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A0DC8-83C2-4844-BE1D-1A771E92E74E}" type="slidenum">
              <a:rPr lang="en-US" smtClean="0"/>
              <a:pPr/>
              <a:t>‹#›</a:t>
            </a:fld>
            <a:endParaRPr lang="en-US"/>
          </a:p>
        </p:txBody>
      </p:sp>
    </p:spTree>
    <p:extLst>
      <p:ext uri="{BB962C8B-B14F-4D97-AF65-F5344CB8AC3E}">
        <p14:creationId xmlns:p14="http://schemas.microsoft.com/office/powerpoint/2010/main" val="188084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29AE1-8A50-49DB-8C16-6B10CDF370C7}" type="datetime1">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A0DC8-83C2-4844-BE1D-1A771E92E74E}" type="slidenum">
              <a:rPr lang="en-US" smtClean="0"/>
              <a:pPr/>
              <a:t>‹#›</a:t>
            </a:fld>
            <a:endParaRPr lang="en-US"/>
          </a:p>
        </p:txBody>
      </p:sp>
    </p:spTree>
    <p:extLst>
      <p:ext uri="{BB962C8B-B14F-4D97-AF65-F5344CB8AC3E}">
        <p14:creationId xmlns:p14="http://schemas.microsoft.com/office/powerpoint/2010/main" val="286057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0CCA3D-2376-4105-BA9C-C8D21DB6237B}" type="datetime1">
              <a:rPr lang="en-US" smtClean="0"/>
              <a:pPr/>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DA0DC8-83C2-4844-BE1D-1A771E92E74E}" type="slidenum">
              <a:rPr lang="en-US" smtClean="0"/>
              <a:pPr/>
              <a:t>‹#›</a:t>
            </a:fld>
            <a:endParaRPr lang="en-US"/>
          </a:p>
        </p:txBody>
      </p:sp>
    </p:spTree>
    <p:extLst>
      <p:ext uri="{BB962C8B-B14F-4D97-AF65-F5344CB8AC3E}">
        <p14:creationId xmlns:p14="http://schemas.microsoft.com/office/powerpoint/2010/main" val="527333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3BDFDA-6A8A-4438-9E6C-585CCEE24ACB}" type="datetime1">
              <a:rPr lang="en-US" smtClean="0"/>
              <a:pPr/>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A0DC8-83C2-4844-BE1D-1A771E92E74E}" type="slidenum">
              <a:rPr lang="en-US" smtClean="0"/>
              <a:pPr/>
              <a:t>‹#›</a:t>
            </a:fld>
            <a:endParaRPr lang="en-US"/>
          </a:p>
        </p:txBody>
      </p:sp>
    </p:spTree>
    <p:extLst>
      <p:ext uri="{BB962C8B-B14F-4D97-AF65-F5344CB8AC3E}">
        <p14:creationId xmlns:p14="http://schemas.microsoft.com/office/powerpoint/2010/main" val="259634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F1CD5-86FA-41C1-AC48-B9231A2663F6}" type="datetime1">
              <a:rPr lang="en-US" smtClean="0"/>
              <a:pPr/>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A0DC8-83C2-4844-BE1D-1A771E92E74E}" type="slidenum">
              <a:rPr lang="en-US" smtClean="0"/>
              <a:pPr/>
              <a:t>‹#›</a:t>
            </a:fld>
            <a:endParaRPr lang="en-US"/>
          </a:p>
        </p:txBody>
      </p:sp>
    </p:spTree>
    <p:extLst>
      <p:ext uri="{BB962C8B-B14F-4D97-AF65-F5344CB8AC3E}">
        <p14:creationId xmlns:p14="http://schemas.microsoft.com/office/powerpoint/2010/main" val="331443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F08AE-9A47-4B26-AE7C-1B34A9C81DD3}" type="datetime1">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A0DC8-83C2-4844-BE1D-1A771E92E74E}" type="slidenum">
              <a:rPr lang="en-US" smtClean="0"/>
              <a:pPr/>
              <a:t>‹#›</a:t>
            </a:fld>
            <a:endParaRPr lang="en-US"/>
          </a:p>
        </p:txBody>
      </p:sp>
    </p:spTree>
    <p:extLst>
      <p:ext uri="{BB962C8B-B14F-4D97-AF65-F5344CB8AC3E}">
        <p14:creationId xmlns:p14="http://schemas.microsoft.com/office/powerpoint/2010/main" val="279823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15764-2819-43EA-94D6-F23C8A484834}" type="datetime1">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A0DC8-83C2-4844-BE1D-1A771E92E74E}" type="slidenum">
              <a:rPr lang="en-US" smtClean="0"/>
              <a:pPr/>
              <a:t>‹#›</a:t>
            </a:fld>
            <a:endParaRPr lang="en-US"/>
          </a:p>
        </p:txBody>
      </p:sp>
    </p:spTree>
    <p:extLst>
      <p:ext uri="{BB962C8B-B14F-4D97-AF65-F5344CB8AC3E}">
        <p14:creationId xmlns:p14="http://schemas.microsoft.com/office/powerpoint/2010/main" val="14628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4DAE4-7ADC-4EFC-8C98-12B16FD761F4}" type="datetime1">
              <a:rPr lang="en-US" smtClean="0"/>
              <a:pPr/>
              <a:t>11/14/2013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A0DC8-83C2-4844-BE1D-1A771E92E74E}" type="slidenum">
              <a:rPr lang="en-US" smtClean="0"/>
              <a:pPr/>
              <a:t>‹#›</a:t>
            </a:fld>
            <a:endParaRPr lang="en-US"/>
          </a:p>
        </p:txBody>
      </p:sp>
    </p:spTree>
    <p:extLst>
      <p:ext uri="{BB962C8B-B14F-4D97-AF65-F5344CB8AC3E}">
        <p14:creationId xmlns:p14="http://schemas.microsoft.com/office/powerpoint/2010/main" val="240364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7.wmf"/><Relationship Id="rId9" Type="http://schemas.openxmlformats.org/officeDocument/2006/relationships/image" Target="../media/image4.wmf"/></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wmf"/><Relationship Id="rId9"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0.emf"/></Relationships>
</file>

<file path=ppt/slides/_rels/slide5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0.emf"/><Relationship Id="rId4" Type="http://schemas.openxmlformats.org/officeDocument/2006/relationships/image" Target="../media/image32.png"/><Relationship Id="rId9"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xml"/><Relationship Id="rId6" Type="http://schemas.openxmlformats.org/officeDocument/2006/relationships/image" Target="../media/image30.emf"/><Relationship Id="rId5" Type="http://schemas.openxmlformats.org/officeDocument/2006/relationships/image" Target="../media/image34.emf"/><Relationship Id="rId4" Type="http://schemas.openxmlformats.org/officeDocument/2006/relationships/image" Target="../media/image33.emf"/></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77.png"/><Relationship Id="rId4" Type="http://schemas.openxmlformats.org/officeDocument/2006/relationships/image" Target="../media/image4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wmf"/><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7.wmf"/><Relationship Id="rId9"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Balancing Throughput and Latency to Improve Real-Time </a:t>
            </a:r>
            <a:r>
              <a:rPr lang="en-US" dirty="0"/>
              <a:t>I/O Service in </a:t>
            </a:r>
            <a:r>
              <a:rPr lang="en-US" dirty="0" smtClean="0"/>
              <a:t>Commodity Systems</a:t>
            </a:r>
            <a:endParaRPr lang="en-US" dirty="0"/>
          </a:p>
        </p:txBody>
      </p:sp>
      <p:sp>
        <p:nvSpPr>
          <p:cNvPr id="3" name="Subtitle 2"/>
          <p:cNvSpPr>
            <a:spLocks noGrp="1"/>
          </p:cNvSpPr>
          <p:nvPr>
            <p:ph type="subTitle" idx="1"/>
          </p:nvPr>
        </p:nvSpPr>
        <p:spPr/>
        <p:txBody>
          <a:bodyPr/>
          <a:lstStyle/>
          <a:p>
            <a:endParaRPr lang="en-US" dirty="0" smtClean="0"/>
          </a:p>
          <a:p>
            <a:r>
              <a:rPr lang="en-US" dirty="0" smtClean="0"/>
              <a:t>Mark </a:t>
            </a:r>
            <a:r>
              <a:rPr lang="en-US" dirty="0" err="1" smtClean="0"/>
              <a:t>Stanovich</a:t>
            </a:r>
            <a:endParaRPr lang="en-US" dirty="0" smtClean="0"/>
          </a:p>
        </p:txBody>
      </p:sp>
      <p:sp>
        <p:nvSpPr>
          <p:cNvPr id="4" name="Slide Number Placeholder 3"/>
          <p:cNvSpPr>
            <a:spLocks noGrp="1"/>
          </p:cNvSpPr>
          <p:nvPr>
            <p:ph type="sldNum" sz="quarter" idx="12"/>
          </p:nvPr>
        </p:nvSpPr>
        <p:spPr/>
        <p:txBody>
          <a:bodyPr/>
          <a:lstStyle/>
          <a:p>
            <a:fld id="{95DA0DC8-83C2-4844-BE1D-1A771E92E74E}" type="slidenum">
              <a:rPr lang="en-US" smtClean="0"/>
              <a:pPr/>
              <a:t>1</a:t>
            </a:fld>
            <a:endParaRPr lang="en-US"/>
          </a:p>
        </p:txBody>
      </p:sp>
    </p:spTree>
    <p:extLst>
      <p:ext uri="{BB962C8B-B14F-4D97-AF65-F5344CB8AC3E}">
        <p14:creationId xmlns:p14="http://schemas.microsoft.com/office/powerpoint/2010/main" val="1804735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Overloaded?</a:t>
            </a:r>
            <a:endParaRPr lang="en-US" dirty="0"/>
          </a:p>
        </p:txBody>
      </p:sp>
      <p:cxnSp>
        <p:nvCxnSpPr>
          <p:cNvPr id="6" name="Straight Connector 5"/>
          <p:cNvCxnSpPr/>
          <p:nvPr/>
        </p:nvCxnSpPr>
        <p:spPr>
          <a:xfrm>
            <a:off x="1623279" y="3551083"/>
            <a:ext cx="0" cy="7933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637259" y="1874995"/>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13" name="Freeform 12"/>
          <p:cNvSpPr/>
          <p:nvPr/>
        </p:nvSpPr>
        <p:spPr>
          <a:xfrm>
            <a:off x="1623279" y="3923291"/>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14" name="Freeform 13"/>
          <p:cNvSpPr/>
          <p:nvPr/>
        </p:nvSpPr>
        <p:spPr>
          <a:xfrm>
            <a:off x="3291823" y="1886980"/>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15" name="TextBox 1"/>
          <p:cNvSpPr txBox="1"/>
          <p:nvPr/>
        </p:nvSpPr>
        <p:spPr>
          <a:xfrm>
            <a:off x="3053494" y="2206222"/>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25</a:t>
            </a:r>
            <a:endParaRPr lang="en-US" dirty="0"/>
          </a:p>
        </p:txBody>
      </p:sp>
      <p:cxnSp>
        <p:nvCxnSpPr>
          <p:cNvPr id="16" name="Straight Connector 15"/>
          <p:cNvCxnSpPr/>
          <p:nvPr/>
        </p:nvCxnSpPr>
        <p:spPr>
          <a:xfrm>
            <a:off x="4938376" y="1489664"/>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06"/>
          <p:cNvSpPr txBox="1"/>
          <p:nvPr/>
        </p:nvSpPr>
        <p:spPr>
          <a:xfrm>
            <a:off x="4746608" y="2221468"/>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50</a:t>
            </a:r>
            <a:endParaRPr lang="en-US" dirty="0"/>
          </a:p>
        </p:txBody>
      </p:sp>
      <p:cxnSp>
        <p:nvCxnSpPr>
          <p:cNvPr id="19" name="Straight Connector 18"/>
          <p:cNvCxnSpPr/>
          <p:nvPr/>
        </p:nvCxnSpPr>
        <p:spPr>
          <a:xfrm>
            <a:off x="4935445" y="3524112"/>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10"/>
          <p:cNvSpPr txBox="1"/>
          <p:nvPr/>
        </p:nvSpPr>
        <p:spPr>
          <a:xfrm>
            <a:off x="1473993" y="2206222"/>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a:t>
            </a:r>
            <a:endParaRPr lang="en-US" dirty="0"/>
          </a:p>
        </p:txBody>
      </p:sp>
      <p:sp>
        <p:nvSpPr>
          <p:cNvPr id="21" name="TextBox 72"/>
          <p:cNvSpPr txBox="1"/>
          <p:nvPr/>
        </p:nvSpPr>
        <p:spPr>
          <a:xfrm>
            <a:off x="635976" y="1737097"/>
            <a:ext cx="49821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RT</a:t>
            </a:r>
            <a:r>
              <a:rPr lang="en-US" baseline="-25000" dirty="0" smtClean="0"/>
              <a:t>1</a:t>
            </a:r>
            <a:endParaRPr lang="en-US" dirty="0"/>
          </a:p>
        </p:txBody>
      </p:sp>
      <p:sp>
        <p:nvSpPr>
          <p:cNvPr id="23" name="Freeform 22"/>
          <p:cNvSpPr/>
          <p:nvPr/>
        </p:nvSpPr>
        <p:spPr>
          <a:xfrm>
            <a:off x="3271638" y="3925055"/>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34" name="TextBox 33"/>
          <p:cNvSpPr txBox="1"/>
          <p:nvPr/>
        </p:nvSpPr>
        <p:spPr>
          <a:xfrm>
            <a:off x="2385279" y="2206222"/>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15</a:t>
            </a:r>
            <a:endParaRPr lang="en-US" dirty="0"/>
          </a:p>
        </p:txBody>
      </p:sp>
      <p:sp>
        <p:nvSpPr>
          <p:cNvPr id="35" name="TextBox 34"/>
          <p:cNvSpPr txBox="1"/>
          <p:nvPr/>
        </p:nvSpPr>
        <p:spPr>
          <a:xfrm>
            <a:off x="3059172" y="4250889"/>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25</a:t>
            </a:r>
            <a:endParaRPr lang="en-US" dirty="0"/>
          </a:p>
        </p:txBody>
      </p:sp>
      <p:sp>
        <p:nvSpPr>
          <p:cNvPr id="36" name="TextBox 35"/>
          <p:cNvSpPr txBox="1"/>
          <p:nvPr/>
        </p:nvSpPr>
        <p:spPr>
          <a:xfrm>
            <a:off x="4752286" y="4266135"/>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50</a:t>
            </a:r>
            <a:endParaRPr lang="en-US" dirty="0"/>
          </a:p>
        </p:txBody>
      </p:sp>
      <p:sp>
        <p:nvSpPr>
          <p:cNvPr id="37" name="TextBox 36"/>
          <p:cNvSpPr txBox="1"/>
          <p:nvPr/>
        </p:nvSpPr>
        <p:spPr>
          <a:xfrm>
            <a:off x="1479671" y="4250889"/>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a:t>
            </a:r>
            <a:endParaRPr lang="en-US" dirty="0"/>
          </a:p>
        </p:txBody>
      </p:sp>
      <p:sp>
        <p:nvSpPr>
          <p:cNvPr id="38" name="TextBox 37"/>
          <p:cNvSpPr txBox="1"/>
          <p:nvPr/>
        </p:nvSpPr>
        <p:spPr>
          <a:xfrm>
            <a:off x="2390957" y="4250889"/>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15</a:t>
            </a:r>
            <a:endParaRPr lang="en-US" dirty="0"/>
          </a:p>
        </p:txBody>
      </p:sp>
      <p:sp>
        <p:nvSpPr>
          <p:cNvPr id="2" name="Slide Number Placeholder 1"/>
          <p:cNvSpPr>
            <a:spLocks noGrp="1"/>
          </p:cNvSpPr>
          <p:nvPr>
            <p:ph type="sldNum" sz="quarter" idx="12"/>
          </p:nvPr>
        </p:nvSpPr>
        <p:spPr/>
        <p:txBody>
          <a:bodyPr/>
          <a:lstStyle/>
          <a:p>
            <a:fld id="{95DA0DC8-83C2-4844-BE1D-1A771E92E74E}" type="slidenum">
              <a:rPr lang="en-US" smtClean="0"/>
              <a:pPr/>
              <a:t>10</a:t>
            </a:fld>
            <a:endParaRPr lang="en-US" dirty="0"/>
          </a:p>
        </p:txBody>
      </p:sp>
      <p:sp>
        <p:nvSpPr>
          <p:cNvPr id="39" name="TextBox 72"/>
          <p:cNvSpPr txBox="1"/>
          <p:nvPr/>
        </p:nvSpPr>
        <p:spPr>
          <a:xfrm>
            <a:off x="635976" y="3745468"/>
            <a:ext cx="49821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RT</a:t>
            </a:r>
            <a:r>
              <a:rPr lang="en-US" baseline="-25000" dirty="0" smtClean="0"/>
              <a:t>2</a:t>
            </a:r>
            <a:endParaRPr lang="en-US" dirty="0"/>
          </a:p>
        </p:txBody>
      </p:sp>
      <p:sp>
        <p:nvSpPr>
          <p:cNvPr id="10" name="Straight Connector 9"/>
          <p:cNvSpPr/>
          <p:nvPr/>
        </p:nvSpPr>
        <p:spPr>
          <a:xfrm>
            <a:off x="1308954" y="4321121"/>
            <a:ext cx="7454045" cy="0"/>
          </a:xfrm>
          <a:prstGeom prst="line">
            <a:avLst/>
          </a:prstGeom>
          <a:noFill/>
          <a:ln w="25400">
            <a:solidFill>
              <a:srgbClr val="000000"/>
            </a:solidFill>
            <a:prstDash val="solid"/>
            <a:round/>
            <a:tailEnd type="arrow"/>
          </a:ln>
        </p:spPr>
        <p:txBody>
          <a:bodyPr vert="horz" wrap="square" lIns="81639" tIns="42452" rIns="81639" bIns="42452" anchor="t"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latin typeface="Liberation Sans" pitchFamily="18"/>
              <a:ea typeface="Luxi Sans" pitchFamily="2"/>
              <a:cs typeface="Luxi Sans" pitchFamily="2"/>
            </a:endParaRPr>
          </a:p>
        </p:txBody>
      </p:sp>
      <p:sp>
        <p:nvSpPr>
          <p:cNvPr id="11" name="Straight Connector 10"/>
          <p:cNvSpPr/>
          <p:nvPr/>
        </p:nvSpPr>
        <p:spPr>
          <a:xfrm flipV="1">
            <a:off x="1304331" y="2282123"/>
            <a:ext cx="7458668" cy="0"/>
          </a:xfrm>
          <a:prstGeom prst="line">
            <a:avLst/>
          </a:prstGeom>
          <a:noFill/>
          <a:ln w="25400">
            <a:solidFill>
              <a:srgbClr val="000000"/>
            </a:solidFill>
            <a:prstDash val="solid"/>
            <a:round/>
            <a:tailEnd type="arrow"/>
          </a:ln>
        </p:spPr>
        <p:txBody>
          <a:bodyPr vert="horz" wrap="square" lIns="81639" tIns="42452" rIns="81639" bIns="42452" anchor="t"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latin typeface="Liberation Sans" pitchFamily="18"/>
              <a:ea typeface="Luxi Sans" pitchFamily="2"/>
              <a:cs typeface="Luxi Sans" pitchFamily="2"/>
            </a:endParaRPr>
          </a:p>
        </p:txBody>
      </p:sp>
      <p:cxnSp>
        <p:nvCxnSpPr>
          <p:cNvPr id="7" name="Straight Connector 6"/>
          <p:cNvCxnSpPr/>
          <p:nvPr/>
        </p:nvCxnSpPr>
        <p:spPr>
          <a:xfrm>
            <a:off x="3282095" y="1511630"/>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26210" y="1489665"/>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23279" y="3497737"/>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79164" y="3546078"/>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282423" y="2087109"/>
            <a:ext cx="798617" cy="1569660"/>
          </a:xfrm>
          <a:prstGeom prst="rect">
            <a:avLst/>
          </a:prstGeom>
          <a:noFill/>
        </p:spPr>
        <p:txBody>
          <a:bodyPr wrap="none" rtlCol="0">
            <a:spAutoFit/>
          </a:bodyPr>
          <a:lstStyle/>
          <a:p>
            <a:r>
              <a:rPr lang="en-US" sz="9600" dirty="0" smtClean="0"/>
              <a:t>+</a:t>
            </a:r>
            <a:endParaRPr lang="en-US" sz="9600" dirty="0"/>
          </a:p>
        </p:txBody>
      </p:sp>
      <p:grpSp>
        <p:nvGrpSpPr>
          <p:cNvPr id="3" name="Group 2"/>
          <p:cNvGrpSpPr/>
          <p:nvPr/>
        </p:nvGrpSpPr>
        <p:grpSpPr>
          <a:xfrm>
            <a:off x="228600" y="5061440"/>
            <a:ext cx="8720619" cy="1248451"/>
            <a:chOff x="228600" y="5061440"/>
            <a:chExt cx="8720619" cy="1248451"/>
          </a:xfrm>
        </p:grpSpPr>
        <p:sp>
          <p:nvSpPr>
            <p:cNvPr id="26" name="Freeform 25"/>
            <p:cNvSpPr/>
            <p:nvPr/>
          </p:nvSpPr>
          <p:spPr>
            <a:xfrm>
              <a:off x="8382000" y="5968609"/>
              <a:ext cx="567219" cy="3412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9" tIns="40820" rIns="81639" bIns="40820" anchor="t"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r>
                <a:rPr lang="en-US" sz="1600" dirty="0">
                  <a:latin typeface="Liberation Sans" pitchFamily="18"/>
                  <a:ea typeface="Luxi Sans" pitchFamily="2"/>
                  <a:cs typeface="Luxi Sans" pitchFamily="2"/>
                </a:rPr>
                <a:t>time</a:t>
              </a:r>
            </a:p>
          </p:txBody>
        </p:sp>
        <p:sp>
          <p:nvSpPr>
            <p:cNvPr id="28" name="TextBox 123"/>
            <p:cNvSpPr txBox="1"/>
            <p:nvPr/>
          </p:nvSpPr>
          <p:spPr>
            <a:xfrm>
              <a:off x="3070770" y="5784627"/>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25</a:t>
              </a:r>
              <a:endParaRPr lang="en-US" dirty="0"/>
            </a:p>
          </p:txBody>
        </p:sp>
        <p:sp>
          <p:nvSpPr>
            <p:cNvPr id="30" name="TextBox 126"/>
            <p:cNvSpPr txBox="1"/>
            <p:nvPr/>
          </p:nvSpPr>
          <p:spPr>
            <a:xfrm>
              <a:off x="4763884" y="5799873"/>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50</a:t>
              </a:r>
              <a:endParaRPr lang="en-US" dirty="0"/>
            </a:p>
          </p:txBody>
        </p:sp>
        <p:sp>
          <p:nvSpPr>
            <p:cNvPr id="31" name="TextBox 130"/>
            <p:cNvSpPr txBox="1"/>
            <p:nvPr/>
          </p:nvSpPr>
          <p:spPr>
            <a:xfrm>
              <a:off x="1491269" y="5860827"/>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a:t>
              </a:r>
              <a:endParaRPr lang="en-US" dirty="0"/>
            </a:p>
          </p:txBody>
        </p:sp>
        <p:sp>
          <p:nvSpPr>
            <p:cNvPr id="40" name="TextBox 72"/>
            <p:cNvSpPr txBox="1"/>
            <p:nvPr/>
          </p:nvSpPr>
          <p:spPr>
            <a:xfrm>
              <a:off x="228600" y="5292913"/>
              <a:ext cx="92717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RT</a:t>
              </a:r>
              <a:r>
                <a:rPr lang="en-US" baseline="-25000" dirty="0" smtClean="0"/>
                <a:t>1</a:t>
              </a:r>
              <a:r>
                <a:rPr lang="en-US" dirty="0" smtClean="0"/>
                <a:t>+RT</a:t>
              </a:r>
              <a:r>
                <a:rPr lang="en-US" baseline="-25000" dirty="0" smtClean="0"/>
                <a:t>2</a:t>
              </a:r>
              <a:endParaRPr lang="en-US" dirty="0"/>
            </a:p>
          </p:txBody>
        </p:sp>
        <p:sp>
          <p:nvSpPr>
            <p:cNvPr id="41" name="Freeform 40"/>
            <p:cNvSpPr/>
            <p:nvPr/>
          </p:nvSpPr>
          <p:spPr>
            <a:xfrm>
              <a:off x="1649532" y="5461526"/>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42" name="Freeform 41"/>
            <p:cNvSpPr/>
            <p:nvPr/>
          </p:nvSpPr>
          <p:spPr>
            <a:xfrm>
              <a:off x="2640132" y="5461526"/>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43" name="Freeform 42"/>
            <p:cNvSpPr/>
            <p:nvPr/>
          </p:nvSpPr>
          <p:spPr>
            <a:xfrm>
              <a:off x="3624335" y="5461526"/>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44" name="Freeform 43"/>
            <p:cNvSpPr/>
            <p:nvPr/>
          </p:nvSpPr>
          <p:spPr>
            <a:xfrm>
              <a:off x="4614935" y="5461526"/>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46" name="Freeform 45"/>
            <p:cNvSpPr/>
            <p:nvPr/>
          </p:nvSpPr>
          <p:spPr>
            <a:xfrm>
              <a:off x="5608463" y="5461526"/>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47" name="Freeform 46"/>
            <p:cNvSpPr/>
            <p:nvPr/>
          </p:nvSpPr>
          <p:spPr>
            <a:xfrm>
              <a:off x="6599063" y="5461526"/>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cxnSp>
          <p:nvCxnSpPr>
            <p:cNvPr id="27" name="Straight Connector 26"/>
            <p:cNvCxnSpPr/>
            <p:nvPr/>
          </p:nvCxnSpPr>
          <p:spPr>
            <a:xfrm>
              <a:off x="3299371" y="5070579"/>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955652" y="5068069"/>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611816" y="5061440"/>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traight Connector 23"/>
            <p:cNvSpPr/>
            <p:nvPr/>
          </p:nvSpPr>
          <p:spPr>
            <a:xfrm>
              <a:off x="1321606" y="5860528"/>
              <a:ext cx="7441393" cy="0"/>
            </a:xfrm>
            <a:prstGeom prst="line">
              <a:avLst/>
            </a:prstGeom>
            <a:noFill/>
            <a:ln w="25400">
              <a:solidFill>
                <a:srgbClr val="000000"/>
              </a:solidFill>
              <a:prstDash val="solid"/>
              <a:round/>
              <a:tailEnd type="arrow"/>
            </a:ln>
          </p:spPr>
          <p:txBody>
            <a:bodyPr vert="horz" wrap="square" lIns="81639" tIns="42452" rIns="81639" bIns="42452" anchor="t"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latin typeface="Liberation Sans" pitchFamily="18"/>
                <a:ea typeface="Luxi Sans" pitchFamily="2"/>
                <a:cs typeface="Luxi Sans" pitchFamily="2"/>
              </a:endParaRPr>
            </a:p>
          </p:txBody>
        </p:sp>
        <p:sp>
          <p:nvSpPr>
            <p:cNvPr id="51" name="TextBox 126"/>
            <p:cNvSpPr txBox="1"/>
            <p:nvPr/>
          </p:nvSpPr>
          <p:spPr>
            <a:xfrm>
              <a:off x="6363096" y="5802868"/>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75</a:t>
              </a:r>
              <a:endParaRPr lang="en-US" dirty="0"/>
            </a:p>
          </p:txBody>
        </p:sp>
        <p:cxnSp>
          <p:nvCxnSpPr>
            <p:cNvPr id="5" name="Straight Connector 4"/>
            <p:cNvCxnSpPr/>
            <p:nvPr/>
          </p:nvCxnSpPr>
          <p:spPr>
            <a:xfrm>
              <a:off x="1643486" y="5068070"/>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Freeform 47"/>
          <p:cNvSpPr/>
          <p:nvPr/>
        </p:nvSpPr>
        <p:spPr>
          <a:xfrm>
            <a:off x="4947679" y="1889076"/>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cxnSp>
        <p:nvCxnSpPr>
          <p:cNvPr id="52" name="Straight Connector 51"/>
          <p:cNvCxnSpPr/>
          <p:nvPr/>
        </p:nvCxnSpPr>
        <p:spPr>
          <a:xfrm>
            <a:off x="6594232" y="1491760"/>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591301" y="3526208"/>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4927494" y="3927151"/>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cxnSp>
        <p:nvCxnSpPr>
          <p:cNvPr id="55" name="Straight Connector 54"/>
          <p:cNvCxnSpPr/>
          <p:nvPr/>
        </p:nvCxnSpPr>
        <p:spPr>
          <a:xfrm>
            <a:off x="4937951" y="1513726"/>
            <a:ext cx="425" cy="7573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935020" y="3548174"/>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126"/>
          <p:cNvSpPr txBox="1"/>
          <p:nvPr/>
        </p:nvSpPr>
        <p:spPr>
          <a:xfrm>
            <a:off x="6363096" y="4253847"/>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75</a:t>
            </a:r>
            <a:endParaRPr lang="en-US" dirty="0"/>
          </a:p>
        </p:txBody>
      </p:sp>
      <p:sp>
        <p:nvSpPr>
          <p:cNvPr id="58" name="TextBox 126"/>
          <p:cNvSpPr txBox="1"/>
          <p:nvPr/>
        </p:nvSpPr>
        <p:spPr>
          <a:xfrm>
            <a:off x="6400800" y="2219528"/>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75</a:t>
            </a:r>
            <a:endParaRPr lang="en-US" dirty="0"/>
          </a:p>
        </p:txBody>
      </p:sp>
    </p:spTree>
    <p:extLst>
      <p:ext uri="{BB962C8B-B14F-4D97-AF65-F5344CB8AC3E}">
        <p14:creationId xmlns:p14="http://schemas.microsoft.com/office/powerpoint/2010/main" val="4026747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Increased System Performance</a:t>
            </a:r>
            <a:endParaRPr lang="en-US" dirty="0"/>
          </a:p>
        </p:txBody>
      </p:sp>
      <p:cxnSp>
        <p:nvCxnSpPr>
          <p:cNvPr id="6" name="Straight Connector 5"/>
          <p:cNvCxnSpPr/>
          <p:nvPr/>
        </p:nvCxnSpPr>
        <p:spPr>
          <a:xfrm>
            <a:off x="1644867" y="3551083"/>
            <a:ext cx="0" cy="7933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658847" y="2762656"/>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13" name="Freeform 12"/>
          <p:cNvSpPr/>
          <p:nvPr/>
        </p:nvSpPr>
        <p:spPr>
          <a:xfrm>
            <a:off x="1644867" y="3923291"/>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14" name="Freeform 13"/>
          <p:cNvSpPr/>
          <p:nvPr/>
        </p:nvSpPr>
        <p:spPr>
          <a:xfrm>
            <a:off x="3313411" y="2774641"/>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15" name="TextBox 1"/>
          <p:cNvSpPr txBox="1"/>
          <p:nvPr/>
        </p:nvSpPr>
        <p:spPr>
          <a:xfrm>
            <a:off x="3075082" y="3093883"/>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25</a:t>
            </a:r>
            <a:endParaRPr lang="en-US" dirty="0"/>
          </a:p>
        </p:txBody>
      </p:sp>
      <p:cxnSp>
        <p:nvCxnSpPr>
          <p:cNvPr id="16" name="Straight Connector 15"/>
          <p:cNvCxnSpPr/>
          <p:nvPr/>
        </p:nvCxnSpPr>
        <p:spPr>
          <a:xfrm>
            <a:off x="4959964" y="2377325"/>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06"/>
          <p:cNvSpPr txBox="1"/>
          <p:nvPr/>
        </p:nvSpPr>
        <p:spPr>
          <a:xfrm>
            <a:off x="4768196" y="3109129"/>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50</a:t>
            </a:r>
            <a:endParaRPr lang="en-US" dirty="0"/>
          </a:p>
        </p:txBody>
      </p:sp>
      <p:cxnSp>
        <p:nvCxnSpPr>
          <p:cNvPr id="19" name="Straight Connector 18"/>
          <p:cNvCxnSpPr/>
          <p:nvPr/>
        </p:nvCxnSpPr>
        <p:spPr>
          <a:xfrm>
            <a:off x="4957033" y="3524112"/>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10"/>
          <p:cNvSpPr txBox="1"/>
          <p:nvPr/>
        </p:nvSpPr>
        <p:spPr>
          <a:xfrm>
            <a:off x="1495581" y="3093883"/>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a:t>
            </a:r>
            <a:endParaRPr lang="en-US" dirty="0"/>
          </a:p>
        </p:txBody>
      </p:sp>
      <p:sp>
        <p:nvSpPr>
          <p:cNvPr id="21" name="TextBox 72"/>
          <p:cNvSpPr txBox="1"/>
          <p:nvPr/>
        </p:nvSpPr>
        <p:spPr>
          <a:xfrm>
            <a:off x="657564" y="2624758"/>
            <a:ext cx="49821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RT</a:t>
            </a:r>
            <a:r>
              <a:rPr lang="en-US" baseline="-25000" dirty="0" smtClean="0"/>
              <a:t>1</a:t>
            </a:r>
            <a:endParaRPr lang="en-US" dirty="0"/>
          </a:p>
        </p:txBody>
      </p:sp>
      <p:sp>
        <p:nvSpPr>
          <p:cNvPr id="23" name="Freeform 22"/>
          <p:cNvSpPr/>
          <p:nvPr/>
        </p:nvSpPr>
        <p:spPr>
          <a:xfrm>
            <a:off x="3293226" y="3925055"/>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25" name="Freeform 24"/>
          <p:cNvSpPr/>
          <p:nvPr/>
        </p:nvSpPr>
        <p:spPr>
          <a:xfrm>
            <a:off x="1640554" y="5212091"/>
            <a:ext cx="16002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chemeClr val="accent6">
                  <a:lumMod val="60000"/>
                  <a:lumOff val="40000"/>
                </a:schemeClr>
              </a:gs>
              <a:gs pos="100000">
                <a:schemeClr val="accent5">
                  <a:lumMod val="60000"/>
                  <a:lumOff val="40000"/>
                </a:schemeClr>
              </a:gs>
            </a:gsLst>
            <a:lin ang="5400000" scaled="0"/>
          </a:gra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26" name="Freeform 25"/>
          <p:cNvSpPr/>
          <p:nvPr/>
        </p:nvSpPr>
        <p:spPr>
          <a:xfrm>
            <a:off x="8335210" y="5746519"/>
            <a:ext cx="567219" cy="3412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9" tIns="40820" rIns="81639" bIns="40820" anchor="t"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r>
              <a:rPr lang="en-US" sz="1600" dirty="0">
                <a:latin typeface="Liberation Sans" pitchFamily="18"/>
                <a:ea typeface="Luxi Sans" pitchFamily="2"/>
                <a:cs typeface="Luxi Sans" pitchFamily="2"/>
              </a:rPr>
              <a:t>time</a:t>
            </a:r>
          </a:p>
        </p:txBody>
      </p:sp>
      <p:sp>
        <p:nvSpPr>
          <p:cNvPr id="28" name="TextBox 123"/>
          <p:cNvSpPr txBox="1"/>
          <p:nvPr/>
        </p:nvSpPr>
        <p:spPr>
          <a:xfrm>
            <a:off x="3070770" y="5532582"/>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25</a:t>
            </a:r>
            <a:endParaRPr lang="en-US" dirty="0"/>
          </a:p>
        </p:txBody>
      </p:sp>
      <p:cxnSp>
        <p:nvCxnSpPr>
          <p:cNvPr id="29" name="Straight Connector 28"/>
          <p:cNvCxnSpPr/>
          <p:nvPr/>
        </p:nvCxnSpPr>
        <p:spPr>
          <a:xfrm>
            <a:off x="4955652" y="4816024"/>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126"/>
          <p:cNvSpPr txBox="1"/>
          <p:nvPr/>
        </p:nvSpPr>
        <p:spPr>
          <a:xfrm>
            <a:off x="4763884" y="5547828"/>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50</a:t>
            </a:r>
            <a:endParaRPr lang="en-US" dirty="0"/>
          </a:p>
        </p:txBody>
      </p:sp>
      <p:sp>
        <p:nvSpPr>
          <p:cNvPr id="31" name="TextBox 130"/>
          <p:cNvSpPr txBox="1"/>
          <p:nvPr/>
        </p:nvSpPr>
        <p:spPr>
          <a:xfrm>
            <a:off x="1491269" y="5608782"/>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a:t>
            </a:r>
            <a:endParaRPr lang="en-US" dirty="0"/>
          </a:p>
        </p:txBody>
      </p:sp>
      <p:sp>
        <p:nvSpPr>
          <p:cNvPr id="33" name="Freeform 32"/>
          <p:cNvSpPr/>
          <p:nvPr/>
        </p:nvSpPr>
        <p:spPr>
          <a:xfrm>
            <a:off x="3294891" y="5212417"/>
            <a:ext cx="16002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chemeClr val="accent6">
                  <a:lumMod val="60000"/>
                  <a:lumOff val="40000"/>
                </a:schemeClr>
              </a:gs>
              <a:gs pos="100000">
                <a:schemeClr val="accent5">
                  <a:lumMod val="60000"/>
                  <a:lumOff val="40000"/>
                </a:schemeClr>
              </a:gs>
            </a:gsLst>
            <a:lin ang="5400000" scaled="0"/>
          </a:gra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34" name="TextBox 33"/>
          <p:cNvSpPr txBox="1"/>
          <p:nvPr/>
        </p:nvSpPr>
        <p:spPr>
          <a:xfrm>
            <a:off x="2406867" y="3093883"/>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15</a:t>
            </a:r>
            <a:endParaRPr lang="en-US" dirty="0"/>
          </a:p>
        </p:txBody>
      </p:sp>
      <p:sp>
        <p:nvSpPr>
          <p:cNvPr id="35" name="TextBox 34"/>
          <p:cNvSpPr txBox="1"/>
          <p:nvPr/>
        </p:nvSpPr>
        <p:spPr>
          <a:xfrm>
            <a:off x="3080760" y="4250889"/>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25</a:t>
            </a:r>
            <a:endParaRPr lang="en-US" dirty="0"/>
          </a:p>
        </p:txBody>
      </p:sp>
      <p:sp>
        <p:nvSpPr>
          <p:cNvPr id="36" name="TextBox 35"/>
          <p:cNvSpPr txBox="1"/>
          <p:nvPr/>
        </p:nvSpPr>
        <p:spPr>
          <a:xfrm>
            <a:off x="4773874" y="4266135"/>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50</a:t>
            </a:r>
            <a:endParaRPr lang="en-US" dirty="0"/>
          </a:p>
        </p:txBody>
      </p:sp>
      <p:sp>
        <p:nvSpPr>
          <p:cNvPr id="37" name="TextBox 36"/>
          <p:cNvSpPr txBox="1"/>
          <p:nvPr/>
        </p:nvSpPr>
        <p:spPr>
          <a:xfrm>
            <a:off x="1501259" y="4250889"/>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a:t>
            </a:r>
            <a:endParaRPr lang="en-US" dirty="0"/>
          </a:p>
        </p:txBody>
      </p:sp>
      <p:sp>
        <p:nvSpPr>
          <p:cNvPr id="38" name="TextBox 37"/>
          <p:cNvSpPr txBox="1"/>
          <p:nvPr/>
        </p:nvSpPr>
        <p:spPr>
          <a:xfrm>
            <a:off x="2412545" y="4250889"/>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15</a:t>
            </a:r>
            <a:endParaRPr lang="en-US" dirty="0"/>
          </a:p>
        </p:txBody>
      </p:sp>
      <p:sp>
        <p:nvSpPr>
          <p:cNvPr id="2" name="Slide Number Placeholder 1"/>
          <p:cNvSpPr>
            <a:spLocks noGrp="1"/>
          </p:cNvSpPr>
          <p:nvPr>
            <p:ph type="sldNum" sz="quarter" idx="12"/>
          </p:nvPr>
        </p:nvSpPr>
        <p:spPr/>
        <p:txBody>
          <a:bodyPr/>
          <a:lstStyle/>
          <a:p>
            <a:fld id="{95DA0DC8-83C2-4844-BE1D-1A771E92E74E}" type="slidenum">
              <a:rPr lang="en-US" smtClean="0"/>
              <a:pPr/>
              <a:t>11</a:t>
            </a:fld>
            <a:endParaRPr lang="en-US"/>
          </a:p>
        </p:txBody>
      </p:sp>
      <p:sp>
        <p:nvSpPr>
          <p:cNvPr id="39" name="TextBox 72"/>
          <p:cNvSpPr txBox="1"/>
          <p:nvPr/>
        </p:nvSpPr>
        <p:spPr>
          <a:xfrm>
            <a:off x="657564" y="3745468"/>
            <a:ext cx="49821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RT</a:t>
            </a:r>
            <a:r>
              <a:rPr lang="en-US" baseline="-25000" dirty="0" smtClean="0"/>
              <a:t>2</a:t>
            </a:r>
            <a:endParaRPr lang="en-US" dirty="0"/>
          </a:p>
        </p:txBody>
      </p:sp>
      <p:sp>
        <p:nvSpPr>
          <p:cNvPr id="40" name="TextBox 72"/>
          <p:cNvSpPr txBox="1"/>
          <p:nvPr/>
        </p:nvSpPr>
        <p:spPr>
          <a:xfrm>
            <a:off x="228600" y="5040868"/>
            <a:ext cx="92717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RT</a:t>
            </a:r>
            <a:r>
              <a:rPr lang="en-US" baseline="-25000" dirty="0" smtClean="0"/>
              <a:t>1</a:t>
            </a:r>
            <a:r>
              <a:rPr lang="en-US" dirty="0" smtClean="0"/>
              <a:t>+RT</a:t>
            </a:r>
            <a:r>
              <a:rPr lang="en-US" baseline="-25000" dirty="0" smtClean="0"/>
              <a:t>2</a:t>
            </a:r>
            <a:endParaRPr lang="en-US" dirty="0"/>
          </a:p>
        </p:txBody>
      </p:sp>
      <p:cxnSp>
        <p:nvCxnSpPr>
          <p:cNvPr id="5" name="Straight Connector 4"/>
          <p:cNvCxnSpPr/>
          <p:nvPr/>
        </p:nvCxnSpPr>
        <p:spPr>
          <a:xfrm>
            <a:off x="1643486" y="4816025"/>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03683" y="2399291"/>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47798" y="2377326"/>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44867" y="3515321"/>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00752" y="3546078"/>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99371" y="4837990"/>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4971293" y="2765115"/>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42" name="Freeform 41"/>
          <p:cNvSpPr/>
          <p:nvPr/>
        </p:nvSpPr>
        <p:spPr>
          <a:xfrm>
            <a:off x="4957313" y="3925750"/>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43" name="Freeform 42"/>
          <p:cNvSpPr/>
          <p:nvPr/>
        </p:nvSpPr>
        <p:spPr>
          <a:xfrm>
            <a:off x="6625857" y="2777100"/>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cxnSp>
        <p:nvCxnSpPr>
          <p:cNvPr id="44" name="Straight Connector 43"/>
          <p:cNvCxnSpPr/>
          <p:nvPr/>
        </p:nvCxnSpPr>
        <p:spPr>
          <a:xfrm>
            <a:off x="8272410" y="2379784"/>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269479" y="3526571"/>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6605672" y="3927514"/>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47" name="Freeform 46"/>
          <p:cNvSpPr/>
          <p:nvPr/>
        </p:nvSpPr>
        <p:spPr>
          <a:xfrm>
            <a:off x="4953000" y="5214550"/>
            <a:ext cx="16002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chemeClr val="accent6">
                  <a:lumMod val="60000"/>
                  <a:lumOff val="40000"/>
                </a:schemeClr>
              </a:gs>
              <a:gs pos="100000">
                <a:schemeClr val="accent5">
                  <a:lumMod val="60000"/>
                  <a:lumOff val="40000"/>
                </a:schemeClr>
              </a:gs>
            </a:gsLst>
            <a:lin ang="5400000" scaled="0"/>
          </a:gra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cxnSp>
        <p:nvCxnSpPr>
          <p:cNvPr id="48" name="Straight Connector 47"/>
          <p:cNvCxnSpPr/>
          <p:nvPr/>
        </p:nvCxnSpPr>
        <p:spPr>
          <a:xfrm>
            <a:off x="8268098" y="4818483"/>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6607337" y="5214876"/>
            <a:ext cx="16002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chemeClr val="accent6">
                  <a:lumMod val="60000"/>
                  <a:lumOff val="40000"/>
                </a:schemeClr>
              </a:gs>
              <a:gs pos="100000">
                <a:schemeClr val="accent5">
                  <a:lumMod val="60000"/>
                  <a:lumOff val="40000"/>
                </a:schemeClr>
              </a:gs>
            </a:gsLst>
            <a:lin ang="5400000" scaled="0"/>
          </a:gra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cxnSp>
        <p:nvCxnSpPr>
          <p:cNvPr id="50" name="Straight Connector 49"/>
          <p:cNvCxnSpPr/>
          <p:nvPr/>
        </p:nvCxnSpPr>
        <p:spPr>
          <a:xfrm>
            <a:off x="4955932" y="4818484"/>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16129" y="2401750"/>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960244" y="2379785"/>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957313" y="3500196"/>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613198" y="3548537"/>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611817" y="4822865"/>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Straight Connector 55"/>
          <p:cNvSpPr/>
          <p:nvPr/>
        </p:nvSpPr>
        <p:spPr>
          <a:xfrm flipV="1">
            <a:off x="1346438" y="4325816"/>
            <a:ext cx="7589481" cy="0"/>
          </a:xfrm>
          <a:prstGeom prst="line">
            <a:avLst/>
          </a:prstGeom>
          <a:noFill/>
          <a:ln w="25400">
            <a:solidFill>
              <a:srgbClr val="000000"/>
            </a:solidFill>
            <a:prstDash val="solid"/>
            <a:round/>
            <a:tailEnd type="arrow"/>
          </a:ln>
        </p:spPr>
        <p:txBody>
          <a:bodyPr vert="horz" wrap="square" lIns="81639" tIns="42452" rIns="81639" bIns="42452" anchor="t"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latin typeface="Liberation Sans" pitchFamily="18"/>
              <a:ea typeface="Luxi Sans" pitchFamily="2"/>
              <a:cs typeface="Luxi Sans" pitchFamily="2"/>
            </a:endParaRPr>
          </a:p>
        </p:txBody>
      </p:sp>
      <p:sp>
        <p:nvSpPr>
          <p:cNvPr id="24" name="Straight Connector 23"/>
          <p:cNvSpPr/>
          <p:nvPr/>
        </p:nvSpPr>
        <p:spPr>
          <a:xfrm>
            <a:off x="1321607" y="5608483"/>
            <a:ext cx="7593792" cy="0"/>
          </a:xfrm>
          <a:prstGeom prst="line">
            <a:avLst/>
          </a:prstGeom>
          <a:noFill/>
          <a:ln w="25400">
            <a:solidFill>
              <a:srgbClr val="000000"/>
            </a:solidFill>
            <a:prstDash val="solid"/>
            <a:round/>
            <a:tailEnd type="arrow"/>
          </a:ln>
        </p:spPr>
        <p:txBody>
          <a:bodyPr vert="horz" wrap="square" lIns="81639" tIns="42452" rIns="81639" bIns="42452" anchor="t"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latin typeface="Liberation Sans" pitchFamily="18"/>
              <a:ea typeface="Luxi Sans" pitchFamily="2"/>
              <a:cs typeface="Luxi Sans" pitchFamily="2"/>
            </a:endParaRPr>
          </a:p>
        </p:txBody>
      </p:sp>
      <p:sp>
        <p:nvSpPr>
          <p:cNvPr id="11" name="Straight Connector 10"/>
          <p:cNvSpPr/>
          <p:nvPr/>
        </p:nvSpPr>
        <p:spPr>
          <a:xfrm flipV="1">
            <a:off x="1325918" y="3169784"/>
            <a:ext cx="7589481" cy="0"/>
          </a:xfrm>
          <a:prstGeom prst="line">
            <a:avLst/>
          </a:prstGeom>
          <a:noFill/>
          <a:ln w="25400">
            <a:solidFill>
              <a:srgbClr val="000000"/>
            </a:solidFill>
            <a:prstDash val="solid"/>
            <a:round/>
            <a:tailEnd type="arrow"/>
          </a:ln>
        </p:spPr>
        <p:txBody>
          <a:bodyPr vert="horz" wrap="square" lIns="81639" tIns="42452" rIns="81639" bIns="42452" anchor="t"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latin typeface="Liberation Sans" pitchFamily="18"/>
              <a:ea typeface="Luxi Sans" pitchFamily="2"/>
              <a:cs typeface="Luxi Sans" pitchFamily="2"/>
            </a:endParaRPr>
          </a:p>
        </p:txBody>
      </p:sp>
    </p:spTree>
    <p:extLst>
      <p:ext uri="{BB962C8B-B14F-4D97-AF65-F5344CB8AC3E}">
        <p14:creationId xmlns:p14="http://schemas.microsoft.com/office/powerpoint/2010/main" val="108223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2641078" y="1935540"/>
            <a:ext cx="798617" cy="1569660"/>
          </a:xfrm>
          <a:prstGeom prst="rect">
            <a:avLst/>
          </a:prstGeom>
          <a:noFill/>
        </p:spPr>
        <p:txBody>
          <a:bodyPr wrap="none" rtlCol="0">
            <a:spAutoFit/>
          </a:bodyPr>
          <a:lstStyle/>
          <a:p>
            <a:r>
              <a:rPr lang="en-US" sz="9600" dirty="0" smtClean="0"/>
              <a:t>+</a:t>
            </a:r>
            <a:endParaRPr lang="en-US" sz="9600" dirty="0"/>
          </a:p>
        </p:txBody>
      </p:sp>
      <p:cxnSp>
        <p:nvCxnSpPr>
          <p:cNvPr id="5" name="Straight Connector 4"/>
          <p:cNvCxnSpPr/>
          <p:nvPr/>
        </p:nvCxnSpPr>
        <p:spPr>
          <a:xfrm>
            <a:off x="1491086" y="5970455"/>
            <a:ext cx="0" cy="505685"/>
          </a:xfrm>
          <a:prstGeom prst="line">
            <a:avLst/>
          </a:prstGeom>
          <a:ln w="38100">
            <a:solidFill>
              <a:srgbClr val="00B0F0"/>
            </a:solidFill>
            <a:headEnd type="arrow"/>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ormAutofit fontScale="90000"/>
          </a:bodyPr>
          <a:lstStyle/>
          <a:p>
            <a:r>
              <a:rPr lang="en-US" dirty="0"/>
              <a:t>Small Variations Complicate Analysis</a:t>
            </a:r>
            <a:endParaRPr lang="en-US" dirty="0"/>
          </a:p>
        </p:txBody>
      </p:sp>
      <p:sp>
        <p:nvSpPr>
          <p:cNvPr id="26" name="Freeform 25"/>
          <p:cNvSpPr/>
          <p:nvPr/>
        </p:nvSpPr>
        <p:spPr>
          <a:xfrm>
            <a:off x="8424380" y="5693370"/>
            <a:ext cx="567219" cy="3412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9" tIns="40820" rIns="81639" bIns="40820" anchor="t"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r>
              <a:rPr lang="en-US" sz="1600" dirty="0">
                <a:latin typeface="Liberation Sans" pitchFamily="18"/>
                <a:ea typeface="Luxi Sans" pitchFamily="2"/>
                <a:cs typeface="Luxi Sans" pitchFamily="2"/>
              </a:rPr>
              <a:t>time</a:t>
            </a:r>
          </a:p>
        </p:txBody>
      </p:sp>
      <p:sp>
        <p:nvSpPr>
          <p:cNvPr id="28" name="TextBox 123"/>
          <p:cNvSpPr txBox="1"/>
          <p:nvPr/>
        </p:nvSpPr>
        <p:spPr>
          <a:xfrm>
            <a:off x="2918370" y="5582882"/>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25</a:t>
            </a:r>
            <a:endParaRPr lang="en-US" dirty="0"/>
          </a:p>
        </p:txBody>
      </p:sp>
      <p:sp>
        <p:nvSpPr>
          <p:cNvPr id="30" name="TextBox 126"/>
          <p:cNvSpPr txBox="1"/>
          <p:nvPr/>
        </p:nvSpPr>
        <p:spPr>
          <a:xfrm>
            <a:off x="4611484" y="5598128"/>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50</a:t>
            </a:r>
            <a:endParaRPr lang="en-US" dirty="0"/>
          </a:p>
        </p:txBody>
      </p:sp>
      <p:sp>
        <p:nvSpPr>
          <p:cNvPr id="31" name="TextBox 130"/>
          <p:cNvSpPr txBox="1"/>
          <p:nvPr/>
        </p:nvSpPr>
        <p:spPr>
          <a:xfrm>
            <a:off x="1338869" y="5659082"/>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a:t>
            </a:r>
            <a:endParaRPr lang="en-US" dirty="0"/>
          </a:p>
        </p:txBody>
      </p:sp>
      <p:sp>
        <p:nvSpPr>
          <p:cNvPr id="40" name="TextBox 72"/>
          <p:cNvSpPr txBox="1"/>
          <p:nvPr/>
        </p:nvSpPr>
        <p:spPr>
          <a:xfrm>
            <a:off x="76200" y="5091168"/>
            <a:ext cx="92717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RT</a:t>
            </a:r>
            <a:r>
              <a:rPr lang="en-US" baseline="-25000" dirty="0" smtClean="0"/>
              <a:t>1</a:t>
            </a:r>
            <a:r>
              <a:rPr lang="en-US" dirty="0" smtClean="0"/>
              <a:t>+RT</a:t>
            </a:r>
            <a:r>
              <a:rPr lang="en-US" baseline="-25000" dirty="0" smtClean="0"/>
              <a:t>2</a:t>
            </a:r>
            <a:endParaRPr lang="en-US" dirty="0"/>
          </a:p>
        </p:txBody>
      </p:sp>
      <p:sp>
        <p:nvSpPr>
          <p:cNvPr id="42" name="Freeform 41"/>
          <p:cNvSpPr/>
          <p:nvPr/>
        </p:nvSpPr>
        <p:spPr>
          <a:xfrm>
            <a:off x="1515239" y="1756931"/>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43" name="Freeform 42"/>
          <p:cNvSpPr/>
          <p:nvPr/>
        </p:nvSpPr>
        <p:spPr>
          <a:xfrm>
            <a:off x="1858011" y="3675235"/>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44" name="Freeform 43"/>
          <p:cNvSpPr/>
          <p:nvPr/>
        </p:nvSpPr>
        <p:spPr>
          <a:xfrm>
            <a:off x="3161011" y="1768916"/>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cxnSp>
        <p:nvCxnSpPr>
          <p:cNvPr id="46" name="Straight Connector 45"/>
          <p:cNvCxnSpPr/>
          <p:nvPr/>
        </p:nvCxnSpPr>
        <p:spPr>
          <a:xfrm>
            <a:off x="4807564" y="1371600"/>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72"/>
          <p:cNvSpPr txBox="1"/>
          <p:nvPr/>
        </p:nvSpPr>
        <p:spPr>
          <a:xfrm>
            <a:off x="505164" y="1619033"/>
            <a:ext cx="49821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RT</a:t>
            </a:r>
            <a:r>
              <a:rPr lang="en-US" baseline="-25000" dirty="0" smtClean="0"/>
              <a:t>1</a:t>
            </a:r>
            <a:endParaRPr lang="en-US" dirty="0"/>
          </a:p>
        </p:txBody>
      </p:sp>
      <p:sp>
        <p:nvSpPr>
          <p:cNvPr id="51" name="Freeform 50"/>
          <p:cNvSpPr/>
          <p:nvPr/>
        </p:nvSpPr>
        <p:spPr>
          <a:xfrm>
            <a:off x="3506370" y="3676999"/>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57" name="TextBox 72"/>
          <p:cNvSpPr txBox="1"/>
          <p:nvPr/>
        </p:nvSpPr>
        <p:spPr>
          <a:xfrm>
            <a:off x="505164" y="3497412"/>
            <a:ext cx="49821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RT</a:t>
            </a:r>
            <a:r>
              <a:rPr lang="en-US" baseline="-25000" dirty="0" smtClean="0"/>
              <a:t>2</a:t>
            </a:r>
            <a:endParaRPr lang="en-US" dirty="0"/>
          </a:p>
        </p:txBody>
      </p:sp>
      <p:sp>
        <p:nvSpPr>
          <p:cNvPr id="58" name="Straight Connector 57"/>
          <p:cNvSpPr/>
          <p:nvPr/>
        </p:nvSpPr>
        <p:spPr>
          <a:xfrm>
            <a:off x="1178142" y="4073065"/>
            <a:ext cx="6213258" cy="0"/>
          </a:xfrm>
          <a:prstGeom prst="line">
            <a:avLst/>
          </a:prstGeom>
          <a:noFill/>
          <a:ln w="25400">
            <a:solidFill>
              <a:srgbClr val="000000"/>
            </a:solidFill>
            <a:prstDash val="solid"/>
            <a:round/>
            <a:tailEnd type="arrow"/>
          </a:ln>
        </p:spPr>
        <p:txBody>
          <a:bodyPr vert="horz" wrap="square" lIns="81639" tIns="42452" rIns="81639" bIns="42452" anchor="t"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latin typeface="Liberation Sans" pitchFamily="18"/>
              <a:ea typeface="Luxi Sans" pitchFamily="2"/>
              <a:cs typeface="Luxi Sans" pitchFamily="2"/>
            </a:endParaRPr>
          </a:p>
        </p:txBody>
      </p:sp>
      <p:sp>
        <p:nvSpPr>
          <p:cNvPr id="59" name="Straight Connector 58"/>
          <p:cNvSpPr/>
          <p:nvPr/>
        </p:nvSpPr>
        <p:spPr>
          <a:xfrm flipV="1">
            <a:off x="1173518" y="2164059"/>
            <a:ext cx="6141682" cy="0"/>
          </a:xfrm>
          <a:prstGeom prst="line">
            <a:avLst/>
          </a:prstGeom>
          <a:noFill/>
          <a:ln w="25400">
            <a:solidFill>
              <a:srgbClr val="000000"/>
            </a:solidFill>
            <a:prstDash val="solid"/>
            <a:round/>
            <a:tailEnd type="arrow"/>
          </a:ln>
        </p:spPr>
        <p:txBody>
          <a:bodyPr vert="horz" wrap="square" lIns="81639" tIns="42452" rIns="81639" bIns="42452" anchor="t"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latin typeface="Liberation Sans" pitchFamily="18"/>
              <a:ea typeface="Luxi Sans" pitchFamily="2"/>
              <a:cs typeface="Luxi Sans" pitchFamily="2"/>
            </a:endParaRPr>
          </a:p>
        </p:txBody>
      </p:sp>
      <p:cxnSp>
        <p:nvCxnSpPr>
          <p:cNvPr id="60" name="Straight Connector 59"/>
          <p:cNvCxnSpPr/>
          <p:nvPr/>
        </p:nvCxnSpPr>
        <p:spPr>
          <a:xfrm>
            <a:off x="3151283" y="1371600"/>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495398" y="1371600"/>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858011" y="3278544"/>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506370" y="3278544"/>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1515239" y="5246111"/>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65" name="Freeform 64"/>
          <p:cNvSpPr/>
          <p:nvPr/>
        </p:nvSpPr>
        <p:spPr>
          <a:xfrm>
            <a:off x="2505839" y="5246111"/>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66" name="Freeform 65"/>
          <p:cNvSpPr/>
          <p:nvPr/>
        </p:nvSpPr>
        <p:spPr>
          <a:xfrm>
            <a:off x="3502052" y="5246111"/>
            <a:ext cx="1665175"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chemeClr val="accent6">
                  <a:lumMod val="60000"/>
                  <a:lumOff val="40000"/>
                </a:schemeClr>
              </a:gs>
              <a:gs pos="100000">
                <a:srgbClr val="99CCFF"/>
              </a:gs>
            </a:gsLst>
            <a:lin ang="5400000" scaled="0"/>
          </a:gra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cxnSp>
        <p:nvCxnSpPr>
          <p:cNvPr id="71" name="Straight Connector 70"/>
          <p:cNvCxnSpPr/>
          <p:nvPr/>
        </p:nvCxnSpPr>
        <p:spPr>
          <a:xfrm>
            <a:off x="5163314" y="3276600"/>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3161011" y="4598855"/>
            <a:ext cx="0" cy="609601"/>
          </a:xfrm>
          <a:prstGeom prst="line">
            <a:avLst/>
          </a:prstGeom>
          <a:ln w="38100">
            <a:solidFill>
              <a:srgbClr val="00B0F0"/>
            </a:solidFill>
            <a:head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866900" y="5970455"/>
            <a:ext cx="0" cy="505685"/>
          </a:xfrm>
          <a:prstGeom prst="line">
            <a:avLst/>
          </a:prstGeom>
          <a:ln w="38100">
            <a:solidFill>
              <a:schemeClr val="accent6">
                <a:lumMod val="60000"/>
                <a:lumOff val="40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505200" y="4598854"/>
            <a:ext cx="0" cy="609601"/>
          </a:xfrm>
          <a:prstGeom prst="line">
            <a:avLst/>
          </a:prstGeom>
          <a:ln w="38100">
            <a:solidFill>
              <a:schemeClr val="accent6">
                <a:lumMod val="60000"/>
                <a:lumOff val="40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133725" y="5971315"/>
            <a:ext cx="0" cy="505685"/>
          </a:xfrm>
          <a:prstGeom prst="line">
            <a:avLst/>
          </a:prstGeom>
          <a:ln w="38100">
            <a:solidFill>
              <a:srgbClr val="00B0F0"/>
            </a:solidFill>
            <a:headEnd type="arrow"/>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509539" y="5971315"/>
            <a:ext cx="0" cy="505685"/>
          </a:xfrm>
          <a:prstGeom prst="line">
            <a:avLst/>
          </a:prstGeom>
          <a:ln w="38100">
            <a:solidFill>
              <a:schemeClr val="accent6">
                <a:lumMod val="60000"/>
                <a:lumOff val="40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815311" y="5970455"/>
            <a:ext cx="0" cy="505685"/>
          </a:xfrm>
          <a:prstGeom prst="line">
            <a:avLst/>
          </a:prstGeom>
          <a:ln w="38100">
            <a:solidFill>
              <a:srgbClr val="00B0F0"/>
            </a:solidFill>
            <a:head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191125" y="5970455"/>
            <a:ext cx="0" cy="505685"/>
          </a:xfrm>
          <a:prstGeom prst="line">
            <a:avLst/>
          </a:prstGeom>
          <a:ln w="38100">
            <a:solidFill>
              <a:schemeClr val="accent6">
                <a:lumMod val="60000"/>
                <a:lumOff val="40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837411" y="4598856"/>
            <a:ext cx="0" cy="609601"/>
          </a:xfrm>
          <a:prstGeom prst="line">
            <a:avLst/>
          </a:prstGeom>
          <a:ln w="38100">
            <a:solidFill>
              <a:srgbClr val="00B0F0"/>
            </a:solidFill>
            <a:headEnd type="arrow"/>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181600" y="4598855"/>
            <a:ext cx="0" cy="609601"/>
          </a:xfrm>
          <a:prstGeom prst="line">
            <a:avLst/>
          </a:prstGeom>
          <a:ln w="38100">
            <a:solidFill>
              <a:schemeClr val="accent6">
                <a:lumMod val="60000"/>
                <a:lumOff val="40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6513811" y="4598857"/>
            <a:ext cx="0" cy="609601"/>
          </a:xfrm>
          <a:prstGeom prst="line">
            <a:avLst/>
          </a:prstGeom>
          <a:ln w="38100">
            <a:solidFill>
              <a:srgbClr val="00B0F0"/>
            </a:solidFill>
            <a:head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6858000" y="4598856"/>
            <a:ext cx="0" cy="609601"/>
          </a:xfrm>
          <a:prstGeom prst="line">
            <a:avLst/>
          </a:prstGeom>
          <a:ln w="38100">
            <a:solidFill>
              <a:schemeClr val="accent6">
                <a:lumMod val="60000"/>
                <a:lumOff val="40000"/>
              </a:schemeClr>
            </a:solidFill>
            <a:head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17339" y="6400800"/>
            <a:ext cx="862544" cy="369332"/>
          </a:xfrm>
          <a:prstGeom prst="rect">
            <a:avLst/>
          </a:prstGeom>
          <a:noFill/>
        </p:spPr>
        <p:txBody>
          <a:bodyPr wrap="none" rtlCol="0">
            <a:spAutoFit/>
          </a:bodyPr>
          <a:lstStyle/>
          <a:p>
            <a:r>
              <a:rPr lang="en-US" dirty="0" smtClean="0"/>
              <a:t>arrivals</a:t>
            </a:r>
            <a:endParaRPr lang="en-US" dirty="0"/>
          </a:p>
        </p:txBody>
      </p:sp>
      <p:sp>
        <p:nvSpPr>
          <p:cNvPr id="48" name="TextBox 47"/>
          <p:cNvSpPr txBox="1"/>
          <p:nvPr/>
        </p:nvSpPr>
        <p:spPr>
          <a:xfrm>
            <a:off x="4141898" y="4288818"/>
            <a:ext cx="1087157" cy="369332"/>
          </a:xfrm>
          <a:prstGeom prst="rect">
            <a:avLst/>
          </a:prstGeom>
          <a:noFill/>
        </p:spPr>
        <p:txBody>
          <a:bodyPr wrap="none" rtlCol="0">
            <a:spAutoFit/>
          </a:bodyPr>
          <a:lstStyle/>
          <a:p>
            <a:r>
              <a:rPr lang="en-US" dirty="0" smtClean="0"/>
              <a:t>deadlines</a:t>
            </a:r>
            <a:endParaRPr lang="en-US" dirty="0"/>
          </a:p>
        </p:txBody>
      </p:sp>
      <p:sp>
        <p:nvSpPr>
          <p:cNvPr id="45" name="Freeform 44"/>
          <p:cNvSpPr/>
          <p:nvPr/>
        </p:nvSpPr>
        <p:spPr>
          <a:xfrm>
            <a:off x="5172075" y="5248072"/>
            <a:ext cx="1665175" cy="39214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chemeClr val="accent6">
                  <a:lumMod val="60000"/>
                  <a:lumOff val="40000"/>
                </a:schemeClr>
              </a:gs>
              <a:gs pos="100000">
                <a:srgbClr val="99CCFF"/>
              </a:gs>
            </a:gsLst>
            <a:lin ang="5400000" scaled="0"/>
          </a:gra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sp>
        <p:nvSpPr>
          <p:cNvPr id="24" name="Straight Connector 23"/>
          <p:cNvSpPr/>
          <p:nvPr/>
        </p:nvSpPr>
        <p:spPr>
          <a:xfrm>
            <a:off x="1169206" y="5658783"/>
            <a:ext cx="7822393" cy="0"/>
          </a:xfrm>
          <a:prstGeom prst="line">
            <a:avLst/>
          </a:prstGeom>
          <a:noFill/>
          <a:ln w="25400">
            <a:solidFill>
              <a:srgbClr val="000000"/>
            </a:solidFill>
            <a:prstDash val="solid"/>
            <a:round/>
            <a:tailEnd type="arrow"/>
          </a:ln>
        </p:spPr>
        <p:txBody>
          <a:bodyPr vert="horz" wrap="square" lIns="81639" tIns="42452" rIns="81639" bIns="42452" anchor="t"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latin typeface="Liberation Sans" pitchFamily="18"/>
              <a:ea typeface="Luxi Sans" pitchFamily="2"/>
              <a:cs typeface="Luxi Sans" pitchFamily="2"/>
            </a:endParaRPr>
          </a:p>
        </p:txBody>
      </p:sp>
      <p:sp>
        <p:nvSpPr>
          <p:cNvPr id="47" name="TextBox 1"/>
          <p:cNvSpPr txBox="1"/>
          <p:nvPr/>
        </p:nvSpPr>
        <p:spPr>
          <a:xfrm>
            <a:off x="2953597" y="2168961"/>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25</a:t>
            </a:r>
            <a:endParaRPr lang="en-US" dirty="0"/>
          </a:p>
        </p:txBody>
      </p:sp>
      <p:sp>
        <p:nvSpPr>
          <p:cNvPr id="49" name="TextBox 106"/>
          <p:cNvSpPr txBox="1"/>
          <p:nvPr/>
        </p:nvSpPr>
        <p:spPr>
          <a:xfrm>
            <a:off x="4646711" y="2184207"/>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50</a:t>
            </a:r>
            <a:endParaRPr lang="en-US" dirty="0"/>
          </a:p>
        </p:txBody>
      </p:sp>
      <p:sp>
        <p:nvSpPr>
          <p:cNvPr id="52" name="TextBox 110"/>
          <p:cNvSpPr txBox="1"/>
          <p:nvPr/>
        </p:nvSpPr>
        <p:spPr>
          <a:xfrm>
            <a:off x="1374096" y="2168961"/>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a:t>
            </a:r>
            <a:endParaRPr lang="en-US" dirty="0"/>
          </a:p>
        </p:txBody>
      </p:sp>
      <p:sp>
        <p:nvSpPr>
          <p:cNvPr id="53" name="TextBox 52"/>
          <p:cNvSpPr txBox="1"/>
          <p:nvPr/>
        </p:nvSpPr>
        <p:spPr>
          <a:xfrm>
            <a:off x="2285382" y="2168961"/>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15</a:t>
            </a:r>
            <a:endParaRPr lang="en-US" dirty="0"/>
          </a:p>
        </p:txBody>
      </p:sp>
      <p:sp>
        <p:nvSpPr>
          <p:cNvPr id="54" name="TextBox 110"/>
          <p:cNvSpPr txBox="1"/>
          <p:nvPr/>
        </p:nvSpPr>
        <p:spPr>
          <a:xfrm>
            <a:off x="1677339" y="4069981"/>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a:t>
            </a:r>
            <a:endParaRPr lang="en-US" dirty="0"/>
          </a:p>
        </p:txBody>
      </p:sp>
      <p:sp>
        <p:nvSpPr>
          <p:cNvPr id="55" name="Freeform 54"/>
          <p:cNvSpPr/>
          <p:nvPr/>
        </p:nvSpPr>
        <p:spPr>
          <a:xfrm>
            <a:off x="4820922" y="1768916"/>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cxnSp>
        <p:nvCxnSpPr>
          <p:cNvPr id="56" name="Straight Connector 55"/>
          <p:cNvCxnSpPr/>
          <p:nvPr/>
        </p:nvCxnSpPr>
        <p:spPr>
          <a:xfrm>
            <a:off x="6467475" y="1371600"/>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a:off x="5162956" y="3676999"/>
            <a:ext cx="990600" cy="396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60000"/>
              <a:lumOff val="40000"/>
            </a:schemeClr>
          </a:solidFill>
          <a:ln w="22225">
            <a:solidFill>
              <a:srgbClr val="808080"/>
            </a:solidFill>
            <a:prstDash val="solid"/>
          </a:ln>
        </p:spPr>
        <p:txBody>
          <a:bodyPr vert="horz" wrap="none" lIns="81639" tIns="40820" rIns="81639" bIns="40820" anchor="ctr"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endParaRPr lang="en-US" sz="1600">
              <a:solidFill>
                <a:schemeClr val="accent6">
                  <a:lumMod val="60000"/>
                  <a:lumOff val="40000"/>
                </a:schemeClr>
              </a:solidFill>
              <a:latin typeface="Liberation Sans" pitchFamily="18"/>
              <a:ea typeface="Luxi Sans" pitchFamily="2"/>
              <a:cs typeface="Luxi Sans" pitchFamily="2"/>
            </a:endParaRPr>
          </a:p>
        </p:txBody>
      </p:sp>
      <p:cxnSp>
        <p:nvCxnSpPr>
          <p:cNvPr id="70" name="Straight Connector 69"/>
          <p:cNvCxnSpPr/>
          <p:nvPr/>
        </p:nvCxnSpPr>
        <p:spPr>
          <a:xfrm>
            <a:off x="6819900" y="3276600"/>
            <a:ext cx="0" cy="793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518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Research</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Scheduling algorithm to balance latency and throughput</a:t>
            </a:r>
          </a:p>
          <a:p>
            <a:pPr lvl="1"/>
            <a:r>
              <a:rPr lang="en-US" dirty="0" smtClean="0"/>
              <a:t>Sharing the cost of I/O overheads</a:t>
            </a:r>
          </a:p>
          <a:p>
            <a:pPr lvl="1"/>
            <a:r>
              <a:rPr lang="en-US" dirty="0" smtClean="0"/>
              <a:t>RT and NRT</a:t>
            </a:r>
          </a:p>
          <a:p>
            <a:r>
              <a:rPr lang="en-US" dirty="0" smtClean="0"/>
              <a:t>Analyzing amortization effect</a:t>
            </a:r>
          </a:p>
          <a:p>
            <a:pPr lvl="1"/>
            <a:r>
              <a:rPr lang="en-US" dirty="0" smtClean="0"/>
              <a:t>How much improvement?</a:t>
            </a:r>
            <a:endParaRPr lang="en-US" dirty="0"/>
          </a:p>
          <a:p>
            <a:pPr lvl="1"/>
            <a:r>
              <a:rPr lang="en-US" dirty="0" smtClean="0"/>
              <a:t>Guarantee</a:t>
            </a:r>
          </a:p>
          <a:p>
            <a:pPr lvl="2"/>
            <a:r>
              <a:rPr lang="en-US" dirty="0" smtClean="0"/>
              <a:t>Maximum lateness</a:t>
            </a:r>
          </a:p>
          <a:p>
            <a:pPr lvl="2"/>
            <a:r>
              <a:rPr lang="en-US" dirty="0" smtClean="0"/>
              <a:t>Number of missed deadlines</a:t>
            </a:r>
          </a:p>
          <a:p>
            <a:r>
              <a:rPr lang="en-US" dirty="0" smtClean="0"/>
              <a:t>Effects considering sporadic tasks</a:t>
            </a:r>
          </a:p>
          <a:p>
            <a:pPr lvl="2"/>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95DA0DC8-83C2-4844-BE1D-1A771E92E74E}" type="slidenum">
              <a:rPr lang="en-US" smtClean="0"/>
              <a:pPr/>
              <a:t>13</a:t>
            </a:fld>
            <a:endParaRPr lang="en-US"/>
          </a:p>
        </p:txBody>
      </p:sp>
    </p:spTree>
    <p:extLst>
      <p:ext uri="{BB962C8B-B14F-4D97-AF65-F5344CB8AC3E}">
        <p14:creationId xmlns:p14="http://schemas.microsoft.com/office/powerpoint/2010/main" val="2006669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 #2:</a:t>
            </a:r>
            <a:br>
              <a:rPr lang="en-US" dirty="0" smtClean="0"/>
            </a:br>
            <a:r>
              <a:rPr lang="en-US" b="1" dirty="0" smtClean="0"/>
              <a:t>Preemption, a double-edged sword</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Reduces latency</a:t>
            </a:r>
          </a:p>
          <a:p>
            <a:pPr lvl="1"/>
            <a:r>
              <a:rPr lang="en-US" dirty="0" smtClean="0"/>
              <a:t>Arrival of work can begin immediately</a:t>
            </a:r>
          </a:p>
          <a:p>
            <a:r>
              <a:rPr lang="en-US" dirty="0" smtClean="0"/>
              <a:t>Reduces throughput</a:t>
            </a:r>
          </a:p>
          <a:p>
            <a:pPr lvl="1"/>
            <a:r>
              <a:rPr lang="en-US" dirty="0" smtClean="0"/>
              <a:t>Consumes time without providing service</a:t>
            </a:r>
          </a:p>
          <a:p>
            <a:pPr lvl="1"/>
            <a:r>
              <a:rPr lang="en-US" dirty="0" smtClean="0"/>
              <a:t>Examples</a:t>
            </a:r>
          </a:p>
          <a:p>
            <a:pPr lvl="2"/>
            <a:r>
              <a:rPr lang="en-US" dirty="0" smtClean="0"/>
              <a:t>Context switches</a:t>
            </a:r>
          </a:p>
          <a:p>
            <a:pPr lvl="2"/>
            <a:r>
              <a:rPr lang="en-US" dirty="0" smtClean="0"/>
              <a:t>Cache/TLB misses</a:t>
            </a:r>
          </a:p>
          <a:p>
            <a:r>
              <a:rPr lang="en-US" dirty="0" smtClean="0"/>
              <a:t>Tradeoff</a:t>
            </a:r>
          </a:p>
          <a:p>
            <a:pPr lvl="1"/>
            <a:r>
              <a:rPr lang="en-US" dirty="0" smtClean="0"/>
              <a:t>Too often reduces throughput</a:t>
            </a:r>
          </a:p>
          <a:p>
            <a:pPr lvl="1"/>
            <a:r>
              <a:rPr lang="en-US" dirty="0" smtClean="0"/>
              <a:t>Not often enough increases latency</a:t>
            </a:r>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14</a:t>
            </a:fld>
            <a:endParaRPr lang="en-US"/>
          </a:p>
        </p:txBody>
      </p:sp>
    </p:spTree>
    <p:extLst>
      <p:ext uri="{BB962C8B-B14F-4D97-AF65-F5344CB8AC3E}">
        <p14:creationId xmlns:p14="http://schemas.microsoft.com/office/powerpoint/2010/main" val="2716481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680136" y="4191000"/>
            <a:ext cx="3891864" cy="755650"/>
          </a:xfrm>
          <a:prstGeom prst="rect">
            <a:avLst/>
          </a:prstGeom>
          <a:solidFill>
            <a:schemeClr val="accent6">
              <a:lumMod val="60000"/>
              <a:lumOff val="40000"/>
            </a:schemeClr>
          </a:solidFill>
          <a:ln w="9360">
            <a:solidFill>
              <a:srgbClr val="000000"/>
            </a:solidFill>
            <a:round/>
            <a:headEnd/>
            <a:tailEnd/>
          </a:ln>
          <a:effectLs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dirty="0"/>
          </a:p>
        </p:txBody>
      </p:sp>
      <p:sp>
        <p:nvSpPr>
          <p:cNvPr id="6" name="Title 5"/>
          <p:cNvSpPr>
            <a:spLocks noGrp="1"/>
          </p:cNvSpPr>
          <p:nvPr>
            <p:ph type="title"/>
          </p:nvPr>
        </p:nvSpPr>
        <p:spPr/>
        <p:txBody>
          <a:bodyPr/>
          <a:lstStyle/>
          <a:p>
            <a:r>
              <a:rPr lang="en-US" dirty="0" smtClean="0"/>
              <a:t>Preemption</a:t>
            </a:r>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15</a:t>
            </a:fld>
            <a:endParaRPr lang="en-US"/>
          </a:p>
        </p:txBody>
      </p:sp>
      <p:sp>
        <p:nvSpPr>
          <p:cNvPr id="5" name="Line 18"/>
          <p:cNvSpPr>
            <a:spLocks noChangeShapeType="1"/>
          </p:cNvSpPr>
          <p:nvPr/>
        </p:nvSpPr>
        <p:spPr bwMode="auto">
          <a:xfrm>
            <a:off x="161925" y="4965700"/>
            <a:ext cx="8820150" cy="1588"/>
          </a:xfrm>
          <a:prstGeom prst="line">
            <a:avLst/>
          </a:prstGeom>
          <a:noFill/>
          <a:ln w="36720">
            <a:solidFill>
              <a:srgbClr val="000000"/>
            </a:solidFill>
            <a:round/>
            <a:headEn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29" name="Rectangle 28"/>
          <p:cNvSpPr>
            <a:spLocks noChangeArrowheads="1"/>
          </p:cNvSpPr>
          <p:nvPr/>
        </p:nvSpPr>
        <p:spPr bwMode="auto">
          <a:xfrm>
            <a:off x="680137" y="4189644"/>
            <a:ext cx="4930088" cy="755650"/>
          </a:xfrm>
          <a:prstGeom prst="rect">
            <a:avLst/>
          </a:prstGeom>
          <a:solidFill>
            <a:schemeClr val="accent6">
              <a:lumMod val="60000"/>
              <a:lumOff val="40000"/>
            </a:schemeClr>
          </a:solidFill>
          <a:ln w="9360">
            <a:solidFill>
              <a:srgbClr val="000000"/>
            </a:solidFill>
            <a:round/>
            <a:headEnd/>
            <a:tailEnd/>
          </a:ln>
          <a:effectLs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dirty="0"/>
          </a:p>
        </p:txBody>
      </p:sp>
      <p:sp>
        <p:nvSpPr>
          <p:cNvPr id="7" name="Rectangle 6"/>
          <p:cNvSpPr>
            <a:spLocks noChangeArrowheads="1"/>
          </p:cNvSpPr>
          <p:nvPr/>
        </p:nvSpPr>
        <p:spPr bwMode="auto">
          <a:xfrm>
            <a:off x="3922712" y="4191794"/>
            <a:ext cx="252413" cy="755650"/>
          </a:xfrm>
          <a:prstGeom prst="rect">
            <a:avLst/>
          </a:prstGeom>
          <a:solidFill>
            <a:srgbClr val="99CCFF"/>
          </a:solidFill>
          <a:ln w="9360">
            <a:solidFill>
              <a:srgbClr val="000000"/>
            </a:solidFill>
            <a:round/>
            <a:headEnd/>
            <a:tailEnd/>
          </a:ln>
          <a:effectLs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8" name="Rectangle 7"/>
          <p:cNvSpPr>
            <a:spLocks noChangeArrowheads="1"/>
          </p:cNvSpPr>
          <p:nvPr/>
        </p:nvSpPr>
        <p:spPr bwMode="auto">
          <a:xfrm>
            <a:off x="895350" y="4191794"/>
            <a:ext cx="252412" cy="755650"/>
          </a:xfrm>
          <a:prstGeom prst="rect">
            <a:avLst/>
          </a:prstGeom>
          <a:solidFill>
            <a:srgbClr val="99CCFF"/>
          </a:solidFill>
          <a:ln w="9360">
            <a:solidFill>
              <a:srgbClr val="000000"/>
            </a:solidFill>
            <a:round/>
            <a:headEnd/>
            <a:tailEnd/>
          </a:ln>
          <a:effectLs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9" name="Rectangle 8"/>
          <p:cNvSpPr>
            <a:spLocks noChangeArrowheads="1"/>
          </p:cNvSpPr>
          <p:nvPr/>
        </p:nvSpPr>
        <p:spPr bwMode="auto">
          <a:xfrm>
            <a:off x="1452562" y="4191794"/>
            <a:ext cx="252413" cy="755650"/>
          </a:xfrm>
          <a:prstGeom prst="rect">
            <a:avLst/>
          </a:prstGeom>
          <a:solidFill>
            <a:srgbClr val="99CCFF"/>
          </a:solidFill>
          <a:ln w="9360">
            <a:solidFill>
              <a:srgbClr val="000000"/>
            </a:solidFill>
            <a:round/>
            <a:headEnd/>
            <a:tailEnd/>
          </a:ln>
          <a:effectLs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0" name="Rectangle 9"/>
          <p:cNvSpPr>
            <a:spLocks noChangeArrowheads="1"/>
          </p:cNvSpPr>
          <p:nvPr/>
        </p:nvSpPr>
        <p:spPr bwMode="auto">
          <a:xfrm>
            <a:off x="2960687" y="4191794"/>
            <a:ext cx="252413" cy="755650"/>
          </a:xfrm>
          <a:prstGeom prst="rect">
            <a:avLst/>
          </a:prstGeom>
          <a:solidFill>
            <a:srgbClr val="99CCFF"/>
          </a:solidFill>
          <a:ln w="9360">
            <a:solidFill>
              <a:srgbClr val="000000"/>
            </a:solidFill>
            <a:round/>
            <a:headEnd/>
            <a:tailEnd/>
          </a:ln>
          <a:effectLs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34" name="TextBox 33"/>
          <p:cNvSpPr txBox="1"/>
          <p:nvPr/>
        </p:nvSpPr>
        <p:spPr>
          <a:xfrm>
            <a:off x="8348754" y="5105400"/>
            <a:ext cx="614271" cy="369332"/>
          </a:xfrm>
          <a:prstGeom prst="rect">
            <a:avLst/>
          </a:prstGeom>
          <a:noFill/>
        </p:spPr>
        <p:txBody>
          <a:bodyPr wrap="none" rtlCol="0">
            <a:spAutoFit/>
          </a:bodyPr>
          <a:lstStyle/>
          <a:p>
            <a:r>
              <a:rPr lang="en-US" dirty="0" smtClean="0"/>
              <a:t>time</a:t>
            </a:r>
            <a:endParaRPr lang="en-US" dirty="0"/>
          </a:p>
        </p:txBody>
      </p:sp>
      <p:sp>
        <p:nvSpPr>
          <p:cNvPr id="35" name="TextBox 34"/>
          <p:cNvSpPr txBox="1"/>
          <p:nvPr/>
        </p:nvSpPr>
        <p:spPr>
          <a:xfrm>
            <a:off x="6803586" y="3276600"/>
            <a:ext cx="997389" cy="369332"/>
          </a:xfrm>
          <a:prstGeom prst="rect">
            <a:avLst/>
          </a:prstGeom>
          <a:solidFill>
            <a:schemeClr val="accent6">
              <a:lumMod val="60000"/>
              <a:lumOff val="40000"/>
            </a:schemeClr>
          </a:solidFill>
        </p:spPr>
        <p:txBody>
          <a:bodyPr wrap="none" rtlCol="0">
            <a:spAutoFit/>
          </a:bodyPr>
          <a:lstStyle/>
          <a:p>
            <a:r>
              <a:rPr lang="en-US" dirty="0" smtClean="0"/>
              <a:t>deadline</a:t>
            </a:r>
            <a:endParaRPr lang="en-US" dirty="0"/>
          </a:p>
        </p:txBody>
      </p:sp>
      <p:cxnSp>
        <p:nvCxnSpPr>
          <p:cNvPr id="36" name="Straight Arrow Connector 35"/>
          <p:cNvCxnSpPr/>
          <p:nvPr/>
        </p:nvCxnSpPr>
        <p:spPr>
          <a:xfrm>
            <a:off x="7273706" y="3645932"/>
            <a:ext cx="0" cy="13511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Line 10"/>
          <p:cNvSpPr>
            <a:spLocks noChangeShapeType="1"/>
          </p:cNvSpPr>
          <p:nvPr/>
        </p:nvSpPr>
        <p:spPr bwMode="auto">
          <a:xfrm flipV="1">
            <a:off x="892176" y="4958942"/>
            <a:ext cx="1587"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38" name="Line 11"/>
          <p:cNvSpPr>
            <a:spLocks noChangeShapeType="1"/>
          </p:cNvSpPr>
          <p:nvPr/>
        </p:nvSpPr>
        <p:spPr bwMode="auto">
          <a:xfrm flipV="1">
            <a:off x="1450974" y="4958942"/>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39" name="Line 12"/>
          <p:cNvSpPr>
            <a:spLocks noChangeShapeType="1"/>
          </p:cNvSpPr>
          <p:nvPr/>
        </p:nvSpPr>
        <p:spPr bwMode="auto">
          <a:xfrm flipV="1">
            <a:off x="2955024" y="4958942"/>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0" name="Line 13"/>
          <p:cNvSpPr>
            <a:spLocks noChangeShapeType="1"/>
          </p:cNvSpPr>
          <p:nvPr/>
        </p:nvSpPr>
        <p:spPr bwMode="auto">
          <a:xfrm flipV="1">
            <a:off x="3917049" y="4958942"/>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1" name="Rectangle 40"/>
          <p:cNvSpPr>
            <a:spLocks noChangeArrowheads="1"/>
          </p:cNvSpPr>
          <p:nvPr/>
        </p:nvSpPr>
        <p:spPr bwMode="auto">
          <a:xfrm>
            <a:off x="5357812" y="4191000"/>
            <a:ext cx="252413" cy="755650"/>
          </a:xfrm>
          <a:prstGeom prst="rect">
            <a:avLst/>
          </a:prstGeom>
          <a:solidFill>
            <a:srgbClr val="99CCFF"/>
          </a:solidFill>
          <a:ln w="9360">
            <a:solidFill>
              <a:srgbClr val="000000"/>
            </a:solidFill>
            <a:round/>
            <a:headEnd/>
            <a:tailEnd/>
          </a:ln>
          <a:effectLs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2" name="Rectangle 41"/>
          <p:cNvSpPr>
            <a:spLocks noChangeArrowheads="1"/>
          </p:cNvSpPr>
          <p:nvPr/>
        </p:nvSpPr>
        <p:spPr bwMode="auto">
          <a:xfrm>
            <a:off x="4581525" y="4191000"/>
            <a:ext cx="252412" cy="755650"/>
          </a:xfrm>
          <a:prstGeom prst="rect">
            <a:avLst/>
          </a:prstGeom>
          <a:solidFill>
            <a:srgbClr val="99CCFF"/>
          </a:solidFill>
          <a:ln w="9360">
            <a:solidFill>
              <a:srgbClr val="000000"/>
            </a:solidFill>
            <a:round/>
            <a:headEnd/>
            <a:tailEnd/>
          </a:ln>
          <a:effectLs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3" name="Rectangle 42"/>
          <p:cNvSpPr>
            <a:spLocks noChangeArrowheads="1"/>
          </p:cNvSpPr>
          <p:nvPr/>
        </p:nvSpPr>
        <p:spPr bwMode="auto">
          <a:xfrm>
            <a:off x="4838700" y="4191000"/>
            <a:ext cx="252413" cy="755650"/>
          </a:xfrm>
          <a:prstGeom prst="rect">
            <a:avLst/>
          </a:prstGeom>
          <a:solidFill>
            <a:srgbClr val="99CCFF"/>
          </a:solidFill>
          <a:ln w="9360">
            <a:solidFill>
              <a:srgbClr val="000000"/>
            </a:solidFill>
            <a:round/>
            <a:headEnd/>
            <a:tailEnd/>
          </a:ln>
          <a:effectLs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4" name="Rectangle 43"/>
          <p:cNvSpPr>
            <a:spLocks noChangeArrowheads="1"/>
          </p:cNvSpPr>
          <p:nvPr/>
        </p:nvSpPr>
        <p:spPr bwMode="auto">
          <a:xfrm>
            <a:off x="5095875" y="4191000"/>
            <a:ext cx="252413" cy="755650"/>
          </a:xfrm>
          <a:prstGeom prst="rect">
            <a:avLst/>
          </a:prstGeom>
          <a:solidFill>
            <a:srgbClr val="99CCFF"/>
          </a:solidFill>
          <a:ln w="9360">
            <a:solidFill>
              <a:srgbClr val="000000"/>
            </a:solidFill>
            <a:round/>
            <a:headEnd/>
            <a:tailEnd/>
          </a:ln>
          <a:effectLs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2" name="TextBox 1"/>
          <p:cNvSpPr txBox="1"/>
          <p:nvPr/>
        </p:nvSpPr>
        <p:spPr>
          <a:xfrm>
            <a:off x="1371600" y="5616059"/>
            <a:ext cx="862544" cy="369332"/>
          </a:xfrm>
          <a:prstGeom prst="rect">
            <a:avLst/>
          </a:prstGeom>
          <a:noFill/>
        </p:spPr>
        <p:txBody>
          <a:bodyPr wrap="none" rtlCol="0">
            <a:spAutoFit/>
          </a:bodyPr>
          <a:lstStyle/>
          <a:p>
            <a:r>
              <a:rPr lang="en-US" dirty="0" smtClean="0"/>
              <a:t>arrivals</a:t>
            </a:r>
            <a:endParaRPr lang="en-US" dirty="0"/>
          </a:p>
        </p:txBody>
      </p:sp>
    </p:spTree>
    <p:extLst>
      <p:ext uri="{BB962C8B-B14F-4D97-AF65-F5344CB8AC3E}">
        <p14:creationId xmlns:p14="http://schemas.microsoft.com/office/powerpoint/2010/main" val="35743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 grpId="0" animBg="1"/>
      <p:bldP spid="8" grpId="0" animBg="1"/>
      <p:bldP spid="9" grpId="0" animBg="1"/>
      <p:bldP spid="10" grpId="0" animBg="1"/>
      <p:bldP spid="37" grpId="0" animBg="1"/>
      <p:bldP spid="38" grpId="0" animBg="1"/>
      <p:bldP spid="39" grpId="0" animBg="1"/>
      <p:bldP spid="40" grpId="0" animBg="1"/>
      <p:bldP spid="41" grpId="0" animBg="1"/>
      <p:bldP spid="41" grpId="1" animBg="1"/>
      <p:bldP spid="42" grpId="0" animBg="1"/>
      <p:bldP spid="42" grpId="1" animBg="1"/>
      <p:bldP spid="43" grpId="0" animBg="1"/>
      <p:bldP spid="43" grpId="1" animBg="1"/>
      <p:bldP spid="44" grpId="0" animBg="1"/>
      <p:bldP spid="44" grpId="1"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 of Preemption</a:t>
            </a:r>
            <a:endParaRPr lang="en-US" dirty="0"/>
          </a:p>
        </p:txBody>
      </p:sp>
      <p:sp>
        <p:nvSpPr>
          <p:cNvPr id="3" name="Slide Number Placeholder 2"/>
          <p:cNvSpPr>
            <a:spLocks noGrp="1"/>
          </p:cNvSpPr>
          <p:nvPr>
            <p:ph type="sldNum" sz="quarter" idx="12"/>
          </p:nvPr>
        </p:nvSpPr>
        <p:spPr/>
        <p:txBody>
          <a:bodyPr/>
          <a:lstStyle/>
          <a:p>
            <a:fld id="{95DA0DC8-83C2-4844-BE1D-1A771E92E74E}" type="slidenum">
              <a:rPr lang="en-US" smtClean="0"/>
              <a:pPr/>
              <a:t>16</a:t>
            </a:fld>
            <a:endParaRPr lang="en-US"/>
          </a:p>
        </p:txBody>
      </p:sp>
      <p:sp>
        <p:nvSpPr>
          <p:cNvPr id="56" name="Rectangle 55"/>
          <p:cNvSpPr>
            <a:spLocks noChangeArrowheads="1"/>
          </p:cNvSpPr>
          <p:nvPr/>
        </p:nvSpPr>
        <p:spPr bwMode="auto">
          <a:xfrm>
            <a:off x="4000500" y="3364468"/>
            <a:ext cx="1402775" cy="755650"/>
          </a:xfrm>
          <a:prstGeom prst="rect">
            <a:avLst/>
          </a:prstGeom>
          <a:solidFill>
            <a:srgbClr val="99CCFF"/>
          </a:solidFill>
          <a:ln w="9360">
            <a:solidFill>
              <a:srgbClr val="000000"/>
            </a:solidFill>
            <a:round/>
            <a:headEnd/>
            <a:tailEnd/>
          </a:ln>
          <a:effectLs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cxnSp>
        <p:nvCxnSpPr>
          <p:cNvPr id="25" name="Straight Arrow Connector 24"/>
          <p:cNvCxnSpPr/>
          <p:nvPr/>
        </p:nvCxnSpPr>
        <p:spPr>
          <a:xfrm>
            <a:off x="3994550" y="4206359"/>
            <a:ext cx="1425235"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55987" y="4374118"/>
            <a:ext cx="1891800" cy="369332"/>
          </a:xfrm>
          <a:prstGeom prst="rect">
            <a:avLst/>
          </a:prstGeom>
          <a:noFill/>
        </p:spPr>
        <p:txBody>
          <a:bodyPr wrap="none" rtlCol="0">
            <a:spAutoFit/>
          </a:bodyPr>
          <a:lstStyle/>
          <a:p>
            <a:r>
              <a:rPr lang="en-US" dirty="0" smtClean="0"/>
              <a:t>CPU time for a job</a:t>
            </a:r>
            <a:endParaRPr lang="en-US" dirty="0"/>
          </a:p>
        </p:txBody>
      </p:sp>
    </p:spTree>
    <p:extLst>
      <p:ext uri="{BB962C8B-B14F-4D97-AF65-F5344CB8AC3E}">
        <p14:creationId xmlns:p14="http://schemas.microsoft.com/office/powerpoint/2010/main" val="3403339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of Preemption</a:t>
            </a:r>
          </a:p>
        </p:txBody>
      </p:sp>
      <p:sp>
        <p:nvSpPr>
          <p:cNvPr id="3" name="Slide Number Placeholder 2"/>
          <p:cNvSpPr>
            <a:spLocks noGrp="1"/>
          </p:cNvSpPr>
          <p:nvPr>
            <p:ph type="sldNum" sz="quarter" idx="12"/>
          </p:nvPr>
        </p:nvSpPr>
        <p:spPr/>
        <p:txBody>
          <a:bodyPr/>
          <a:lstStyle/>
          <a:p>
            <a:fld id="{95DA0DC8-83C2-4844-BE1D-1A771E92E74E}" type="slidenum">
              <a:rPr lang="en-US" smtClean="0"/>
              <a:pPr/>
              <a:t>17</a:t>
            </a:fld>
            <a:endParaRPr lang="en-US"/>
          </a:p>
        </p:txBody>
      </p:sp>
      <p:sp>
        <p:nvSpPr>
          <p:cNvPr id="56" name="Rectangle 55"/>
          <p:cNvSpPr>
            <a:spLocks noChangeArrowheads="1"/>
          </p:cNvSpPr>
          <p:nvPr/>
        </p:nvSpPr>
        <p:spPr bwMode="auto">
          <a:xfrm>
            <a:off x="4000500" y="3364468"/>
            <a:ext cx="1402775" cy="755650"/>
          </a:xfrm>
          <a:prstGeom prst="rect">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57" name="Rectangle 56"/>
          <p:cNvSpPr>
            <a:spLocks noChangeArrowheads="1"/>
          </p:cNvSpPr>
          <p:nvPr/>
        </p:nvSpPr>
        <p:spPr bwMode="auto">
          <a:xfrm>
            <a:off x="3820319" y="3364468"/>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58" name="Rectangle 57"/>
          <p:cNvSpPr>
            <a:spLocks noChangeArrowheads="1"/>
          </p:cNvSpPr>
          <p:nvPr/>
        </p:nvSpPr>
        <p:spPr bwMode="auto">
          <a:xfrm>
            <a:off x="5407836" y="3364468"/>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59" name="TextBox 58"/>
          <p:cNvSpPr txBox="1"/>
          <p:nvPr/>
        </p:nvSpPr>
        <p:spPr>
          <a:xfrm>
            <a:off x="3766002" y="2233136"/>
            <a:ext cx="2048831" cy="369332"/>
          </a:xfrm>
          <a:prstGeom prst="rect">
            <a:avLst/>
          </a:prstGeom>
          <a:noFill/>
        </p:spPr>
        <p:txBody>
          <a:bodyPr wrap="none" rtlCol="0">
            <a:spAutoFit/>
          </a:bodyPr>
          <a:lstStyle/>
          <a:p>
            <a:r>
              <a:rPr lang="en-US" dirty="0" smtClean="0"/>
              <a:t>Context switch time</a:t>
            </a:r>
            <a:endParaRPr lang="en-US" dirty="0"/>
          </a:p>
        </p:txBody>
      </p:sp>
      <p:cxnSp>
        <p:nvCxnSpPr>
          <p:cNvPr id="63" name="Straight Connector 62"/>
          <p:cNvCxnSpPr/>
          <p:nvPr/>
        </p:nvCxnSpPr>
        <p:spPr>
          <a:xfrm flipH="1" flipV="1">
            <a:off x="4946075" y="2602468"/>
            <a:ext cx="533400" cy="91122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820319" y="4206359"/>
            <a:ext cx="1767698"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55987" y="4374118"/>
            <a:ext cx="1891800" cy="369332"/>
          </a:xfrm>
          <a:prstGeom prst="rect">
            <a:avLst/>
          </a:prstGeom>
          <a:noFill/>
        </p:spPr>
        <p:txBody>
          <a:bodyPr wrap="none" rtlCol="0">
            <a:spAutoFit/>
          </a:bodyPr>
          <a:lstStyle/>
          <a:p>
            <a:r>
              <a:rPr lang="en-US" dirty="0" smtClean="0"/>
              <a:t>CPU time for a job</a:t>
            </a:r>
            <a:endParaRPr lang="en-US" dirty="0"/>
          </a:p>
        </p:txBody>
      </p:sp>
      <p:cxnSp>
        <p:nvCxnSpPr>
          <p:cNvPr id="61" name="Straight Connector 60"/>
          <p:cNvCxnSpPr/>
          <p:nvPr/>
        </p:nvCxnSpPr>
        <p:spPr>
          <a:xfrm flipV="1">
            <a:off x="3910410" y="2602468"/>
            <a:ext cx="502265" cy="91122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196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5715000" y="3364468"/>
            <a:ext cx="419100" cy="748071"/>
          </a:xfrm>
          <a:prstGeom prst="rect">
            <a:avLst/>
          </a:prstGeom>
          <a:gradFill>
            <a:gsLst>
              <a:gs pos="0">
                <a:srgbClr val="FF0000"/>
              </a:gs>
              <a:gs pos="100000">
                <a:schemeClr val="bg1"/>
              </a:gs>
            </a:gsLst>
            <a:lin ang="0" scaled="0"/>
          </a:gradFill>
          <a:ln w="9360">
            <a:noFill/>
            <a:round/>
            <a:headEnd/>
            <a:tailEnd/>
          </a:ln>
          <a:effectLs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2" name="Title 1"/>
          <p:cNvSpPr>
            <a:spLocks noGrp="1"/>
          </p:cNvSpPr>
          <p:nvPr>
            <p:ph type="title"/>
          </p:nvPr>
        </p:nvSpPr>
        <p:spPr/>
        <p:txBody>
          <a:bodyPr>
            <a:normAutofit/>
          </a:bodyPr>
          <a:lstStyle/>
          <a:p>
            <a:r>
              <a:rPr lang="en-US" dirty="0"/>
              <a:t>Cost of Preemption</a:t>
            </a:r>
          </a:p>
        </p:txBody>
      </p:sp>
      <p:sp>
        <p:nvSpPr>
          <p:cNvPr id="3" name="Slide Number Placeholder 2"/>
          <p:cNvSpPr>
            <a:spLocks noGrp="1"/>
          </p:cNvSpPr>
          <p:nvPr>
            <p:ph type="sldNum" sz="quarter" idx="12"/>
          </p:nvPr>
        </p:nvSpPr>
        <p:spPr/>
        <p:txBody>
          <a:bodyPr/>
          <a:lstStyle/>
          <a:p>
            <a:fld id="{95DA0DC8-83C2-4844-BE1D-1A771E92E74E}" type="slidenum">
              <a:rPr lang="en-US" smtClean="0"/>
              <a:pPr/>
              <a:t>18</a:t>
            </a:fld>
            <a:endParaRPr lang="en-US"/>
          </a:p>
        </p:txBody>
      </p:sp>
      <p:sp>
        <p:nvSpPr>
          <p:cNvPr id="56" name="Rectangle 55"/>
          <p:cNvSpPr>
            <a:spLocks noChangeArrowheads="1"/>
          </p:cNvSpPr>
          <p:nvPr/>
        </p:nvSpPr>
        <p:spPr bwMode="auto">
          <a:xfrm>
            <a:off x="3913982" y="3364468"/>
            <a:ext cx="1620838" cy="755650"/>
          </a:xfrm>
          <a:prstGeom prst="rect">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67" name="Rectangle 66"/>
          <p:cNvSpPr>
            <a:spLocks noChangeArrowheads="1"/>
          </p:cNvSpPr>
          <p:nvPr/>
        </p:nvSpPr>
        <p:spPr bwMode="auto">
          <a:xfrm>
            <a:off x="3909527" y="3373992"/>
            <a:ext cx="419100" cy="748071"/>
          </a:xfrm>
          <a:prstGeom prst="rect">
            <a:avLst/>
          </a:prstGeom>
          <a:gradFill>
            <a:gsLst>
              <a:gs pos="0">
                <a:srgbClr val="FF0000"/>
              </a:gs>
              <a:gs pos="100000">
                <a:schemeClr val="accent1">
                  <a:lumMod val="40000"/>
                  <a:lumOff val="60000"/>
                </a:schemeClr>
              </a:gs>
            </a:gsLst>
            <a:lin ang="0" scaled="0"/>
          </a:gradFill>
          <a:ln w="9360">
            <a:noFill/>
            <a:round/>
            <a:headEnd/>
            <a:tailEnd/>
          </a:ln>
          <a:effectLs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57" name="Rectangle 56"/>
          <p:cNvSpPr>
            <a:spLocks noChangeArrowheads="1"/>
          </p:cNvSpPr>
          <p:nvPr/>
        </p:nvSpPr>
        <p:spPr bwMode="auto">
          <a:xfrm>
            <a:off x="3733800" y="3364468"/>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58" name="Rectangle 57"/>
          <p:cNvSpPr>
            <a:spLocks noChangeArrowheads="1"/>
          </p:cNvSpPr>
          <p:nvPr/>
        </p:nvSpPr>
        <p:spPr bwMode="auto">
          <a:xfrm>
            <a:off x="5534819" y="3364468"/>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59" name="TextBox 58"/>
          <p:cNvSpPr txBox="1"/>
          <p:nvPr/>
        </p:nvSpPr>
        <p:spPr>
          <a:xfrm>
            <a:off x="3766002" y="2233136"/>
            <a:ext cx="2048831" cy="369332"/>
          </a:xfrm>
          <a:prstGeom prst="rect">
            <a:avLst/>
          </a:prstGeom>
          <a:noFill/>
        </p:spPr>
        <p:txBody>
          <a:bodyPr wrap="none" rtlCol="0">
            <a:spAutoFit/>
          </a:bodyPr>
          <a:lstStyle/>
          <a:p>
            <a:r>
              <a:rPr lang="en-US" dirty="0" smtClean="0"/>
              <a:t>Context switch time</a:t>
            </a:r>
            <a:endParaRPr lang="en-US" dirty="0"/>
          </a:p>
        </p:txBody>
      </p:sp>
      <p:cxnSp>
        <p:nvCxnSpPr>
          <p:cNvPr id="63" name="Straight Connector 62"/>
          <p:cNvCxnSpPr/>
          <p:nvPr/>
        </p:nvCxnSpPr>
        <p:spPr>
          <a:xfrm flipH="1" flipV="1">
            <a:off x="4946075" y="2602468"/>
            <a:ext cx="678834" cy="91122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119077" y="3581400"/>
            <a:ext cx="251032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724804" y="3516868"/>
            <a:ext cx="1428596" cy="369332"/>
          </a:xfrm>
          <a:prstGeom prst="rect">
            <a:avLst/>
          </a:prstGeom>
          <a:noFill/>
        </p:spPr>
        <p:txBody>
          <a:bodyPr wrap="none" rtlCol="0">
            <a:spAutoFit/>
          </a:bodyPr>
          <a:lstStyle/>
          <a:p>
            <a:r>
              <a:rPr lang="en-US" dirty="0" smtClean="0"/>
              <a:t>Cache misses</a:t>
            </a:r>
            <a:endParaRPr lang="en-US" dirty="0"/>
          </a:p>
        </p:txBody>
      </p:sp>
      <p:cxnSp>
        <p:nvCxnSpPr>
          <p:cNvPr id="25" name="Straight Arrow Connector 24"/>
          <p:cNvCxnSpPr/>
          <p:nvPr/>
        </p:nvCxnSpPr>
        <p:spPr>
          <a:xfrm>
            <a:off x="3723986" y="4206359"/>
            <a:ext cx="1985412"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55987" y="4374118"/>
            <a:ext cx="1891800" cy="369332"/>
          </a:xfrm>
          <a:prstGeom prst="rect">
            <a:avLst/>
          </a:prstGeom>
          <a:noFill/>
        </p:spPr>
        <p:txBody>
          <a:bodyPr wrap="none" rtlCol="0">
            <a:spAutoFit/>
          </a:bodyPr>
          <a:lstStyle/>
          <a:p>
            <a:r>
              <a:rPr lang="en-US" dirty="0" smtClean="0"/>
              <a:t>CPU time for a job</a:t>
            </a:r>
            <a:endParaRPr lang="en-US" dirty="0"/>
          </a:p>
        </p:txBody>
      </p:sp>
      <p:cxnSp>
        <p:nvCxnSpPr>
          <p:cNvPr id="61" name="Straight Connector 60"/>
          <p:cNvCxnSpPr/>
          <p:nvPr/>
        </p:nvCxnSpPr>
        <p:spPr>
          <a:xfrm flipV="1">
            <a:off x="3823890" y="2602468"/>
            <a:ext cx="588785" cy="91122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886450" y="3748027"/>
            <a:ext cx="742950" cy="11912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466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Research:</a:t>
            </a:r>
            <a:br>
              <a:rPr lang="en-US" dirty="0" smtClean="0"/>
            </a:br>
            <a:r>
              <a:rPr lang="en-US" dirty="0" smtClean="0"/>
              <a:t>How much preemption?</a:t>
            </a:r>
            <a:endParaRPr lang="en-US" dirty="0"/>
          </a:p>
        </p:txBody>
      </p:sp>
      <p:sp>
        <p:nvSpPr>
          <p:cNvPr id="3" name="Slide Number Placeholder 2"/>
          <p:cNvSpPr>
            <a:spLocks noGrp="1"/>
          </p:cNvSpPr>
          <p:nvPr>
            <p:ph type="sldNum" sz="quarter" idx="12"/>
          </p:nvPr>
        </p:nvSpPr>
        <p:spPr/>
        <p:txBody>
          <a:bodyPr/>
          <a:lstStyle/>
          <a:p>
            <a:fld id="{95DA0DC8-83C2-4844-BE1D-1A771E92E74E}" type="slidenum">
              <a:rPr lang="en-US" smtClean="0"/>
              <a:pPr/>
              <a:t>19</a:t>
            </a:fld>
            <a:endParaRPr lang="en-US"/>
          </a:p>
        </p:txBody>
      </p:sp>
      <p:sp>
        <p:nvSpPr>
          <p:cNvPr id="5" name="Line 10"/>
          <p:cNvSpPr>
            <a:spLocks noChangeShapeType="1"/>
          </p:cNvSpPr>
          <p:nvPr/>
        </p:nvSpPr>
        <p:spPr bwMode="auto">
          <a:xfrm flipV="1">
            <a:off x="1034364" y="5520015"/>
            <a:ext cx="1587"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6" name="Line 11"/>
          <p:cNvSpPr>
            <a:spLocks noChangeShapeType="1"/>
          </p:cNvSpPr>
          <p:nvPr/>
        </p:nvSpPr>
        <p:spPr bwMode="auto">
          <a:xfrm flipV="1">
            <a:off x="1571324" y="5520015"/>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7" name="Line 12"/>
          <p:cNvSpPr>
            <a:spLocks noChangeShapeType="1"/>
          </p:cNvSpPr>
          <p:nvPr/>
        </p:nvSpPr>
        <p:spPr bwMode="auto">
          <a:xfrm flipV="1">
            <a:off x="3040062" y="5520015"/>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8" name="Line 13"/>
          <p:cNvSpPr>
            <a:spLocks noChangeShapeType="1"/>
          </p:cNvSpPr>
          <p:nvPr/>
        </p:nvSpPr>
        <p:spPr bwMode="auto">
          <a:xfrm flipV="1">
            <a:off x="4002087" y="5520015"/>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9" name="Line 14"/>
          <p:cNvSpPr>
            <a:spLocks noChangeShapeType="1"/>
          </p:cNvSpPr>
          <p:nvPr/>
        </p:nvSpPr>
        <p:spPr bwMode="auto">
          <a:xfrm flipV="1">
            <a:off x="4953000" y="5520015"/>
            <a:ext cx="1587"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0" name="Line 15"/>
          <p:cNvSpPr>
            <a:spLocks noChangeShapeType="1"/>
          </p:cNvSpPr>
          <p:nvPr/>
        </p:nvSpPr>
        <p:spPr bwMode="auto">
          <a:xfrm flipV="1">
            <a:off x="5900267" y="5520015"/>
            <a:ext cx="1587"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1" name="Line 16"/>
          <p:cNvSpPr>
            <a:spLocks noChangeShapeType="1"/>
          </p:cNvSpPr>
          <p:nvPr/>
        </p:nvSpPr>
        <p:spPr bwMode="auto">
          <a:xfrm flipV="1">
            <a:off x="6919615" y="5528950"/>
            <a:ext cx="1587"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2" name="Line 17"/>
          <p:cNvSpPr>
            <a:spLocks noChangeShapeType="1"/>
          </p:cNvSpPr>
          <p:nvPr/>
        </p:nvSpPr>
        <p:spPr bwMode="auto">
          <a:xfrm flipV="1">
            <a:off x="5151437" y="5520015"/>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3" name="Line 18"/>
          <p:cNvSpPr>
            <a:spLocks noChangeShapeType="1"/>
          </p:cNvSpPr>
          <p:nvPr/>
        </p:nvSpPr>
        <p:spPr bwMode="auto">
          <a:xfrm>
            <a:off x="161925" y="5513665"/>
            <a:ext cx="8820150" cy="1588"/>
          </a:xfrm>
          <a:prstGeom prst="line">
            <a:avLst/>
          </a:prstGeom>
          <a:noFill/>
          <a:ln w="36720">
            <a:solidFill>
              <a:srgbClr val="000000"/>
            </a:solidFill>
            <a:round/>
            <a:headEn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nvGrpSpPr>
          <p:cNvPr id="23" name="Group 22"/>
          <p:cNvGrpSpPr/>
          <p:nvPr/>
        </p:nvGrpSpPr>
        <p:grpSpPr>
          <a:xfrm>
            <a:off x="1057276" y="4737506"/>
            <a:ext cx="453230" cy="755650"/>
            <a:chOff x="993776" y="4739759"/>
            <a:chExt cx="453230" cy="755650"/>
          </a:xfrm>
        </p:grpSpPr>
        <p:sp>
          <p:nvSpPr>
            <p:cNvPr id="17" name="Rectangle 16"/>
            <p:cNvSpPr>
              <a:spLocks noChangeArrowheads="1"/>
            </p:cNvSpPr>
            <p:nvPr/>
          </p:nvSpPr>
          <p:spPr bwMode="auto">
            <a:xfrm>
              <a:off x="1047750" y="4739759"/>
              <a:ext cx="252412" cy="755650"/>
            </a:xfrm>
            <a:prstGeom prst="rect">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36" name="Rectangle 35"/>
            <p:cNvSpPr>
              <a:spLocks noChangeArrowheads="1"/>
            </p:cNvSpPr>
            <p:nvPr/>
          </p:nvSpPr>
          <p:spPr bwMode="auto">
            <a:xfrm>
              <a:off x="993776" y="4739759"/>
              <a:ext cx="90090"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39" name="Rectangle 38"/>
            <p:cNvSpPr>
              <a:spLocks noChangeArrowheads="1"/>
            </p:cNvSpPr>
            <p:nvPr/>
          </p:nvSpPr>
          <p:spPr bwMode="auto">
            <a:xfrm>
              <a:off x="1266825" y="4739759"/>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grpSp>
        <p:nvGrpSpPr>
          <p:cNvPr id="22" name="Group 21"/>
          <p:cNvGrpSpPr/>
          <p:nvPr/>
        </p:nvGrpSpPr>
        <p:grpSpPr>
          <a:xfrm>
            <a:off x="1552971" y="4737506"/>
            <a:ext cx="432594" cy="755650"/>
            <a:chOff x="1514871" y="4739759"/>
            <a:chExt cx="432594" cy="755650"/>
          </a:xfrm>
        </p:grpSpPr>
        <p:sp>
          <p:nvSpPr>
            <p:cNvPr id="18" name="Rectangle 17"/>
            <p:cNvSpPr>
              <a:spLocks noChangeArrowheads="1"/>
            </p:cNvSpPr>
            <p:nvPr/>
          </p:nvSpPr>
          <p:spPr bwMode="auto">
            <a:xfrm>
              <a:off x="1604962" y="4739759"/>
              <a:ext cx="252413" cy="755650"/>
            </a:xfrm>
            <a:prstGeom prst="rect">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0" name="Rectangle 39"/>
            <p:cNvSpPr>
              <a:spLocks noChangeArrowheads="1"/>
            </p:cNvSpPr>
            <p:nvPr/>
          </p:nvSpPr>
          <p:spPr bwMode="auto">
            <a:xfrm>
              <a:off x="1514871" y="4739759"/>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1" name="Rectangle 40"/>
            <p:cNvSpPr>
              <a:spLocks noChangeArrowheads="1"/>
            </p:cNvSpPr>
            <p:nvPr/>
          </p:nvSpPr>
          <p:spPr bwMode="auto">
            <a:xfrm>
              <a:off x="1857374" y="4739759"/>
              <a:ext cx="9009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grpSp>
        <p:nvGrpSpPr>
          <p:cNvPr id="4" name="Group 3"/>
          <p:cNvGrpSpPr/>
          <p:nvPr/>
        </p:nvGrpSpPr>
        <p:grpSpPr>
          <a:xfrm>
            <a:off x="3013471" y="4737506"/>
            <a:ext cx="522685" cy="755650"/>
            <a:chOff x="3022996" y="4739759"/>
            <a:chExt cx="522685" cy="755650"/>
          </a:xfrm>
        </p:grpSpPr>
        <p:sp>
          <p:nvSpPr>
            <p:cNvPr id="19" name="Rectangle 18"/>
            <p:cNvSpPr>
              <a:spLocks noChangeArrowheads="1"/>
            </p:cNvSpPr>
            <p:nvPr/>
          </p:nvSpPr>
          <p:spPr bwMode="auto">
            <a:xfrm>
              <a:off x="3113087" y="4739759"/>
              <a:ext cx="252413" cy="755650"/>
            </a:xfrm>
            <a:prstGeom prst="rect">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2" name="Rectangle 41"/>
            <p:cNvSpPr>
              <a:spLocks noChangeArrowheads="1"/>
            </p:cNvSpPr>
            <p:nvPr/>
          </p:nvSpPr>
          <p:spPr bwMode="auto">
            <a:xfrm>
              <a:off x="3022996" y="4739759"/>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3" name="Rectangle 42"/>
            <p:cNvSpPr>
              <a:spLocks noChangeArrowheads="1"/>
            </p:cNvSpPr>
            <p:nvPr/>
          </p:nvSpPr>
          <p:spPr bwMode="auto">
            <a:xfrm>
              <a:off x="3365500" y="4739759"/>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grpSp>
        <p:nvGrpSpPr>
          <p:cNvPr id="24" name="Group 23"/>
          <p:cNvGrpSpPr/>
          <p:nvPr/>
        </p:nvGrpSpPr>
        <p:grpSpPr>
          <a:xfrm>
            <a:off x="3985021" y="4737506"/>
            <a:ext cx="342504" cy="755650"/>
            <a:chOff x="3985021" y="4737506"/>
            <a:chExt cx="342504" cy="755650"/>
          </a:xfrm>
        </p:grpSpPr>
        <p:sp>
          <p:nvSpPr>
            <p:cNvPr id="14" name="Rectangle 13"/>
            <p:cNvSpPr>
              <a:spLocks noChangeArrowheads="1"/>
            </p:cNvSpPr>
            <p:nvPr/>
          </p:nvSpPr>
          <p:spPr bwMode="auto">
            <a:xfrm>
              <a:off x="4075112" y="4737506"/>
              <a:ext cx="252413" cy="755650"/>
            </a:xfrm>
            <a:prstGeom prst="rect">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4" name="Rectangle 43"/>
            <p:cNvSpPr>
              <a:spLocks noChangeArrowheads="1"/>
            </p:cNvSpPr>
            <p:nvPr/>
          </p:nvSpPr>
          <p:spPr bwMode="auto">
            <a:xfrm>
              <a:off x="3985021" y="4737506"/>
              <a:ext cx="9009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sp>
        <p:nvSpPr>
          <p:cNvPr id="54" name="TextBox 53"/>
          <p:cNvSpPr txBox="1"/>
          <p:nvPr/>
        </p:nvSpPr>
        <p:spPr>
          <a:xfrm>
            <a:off x="2481856" y="6107668"/>
            <a:ext cx="3186509" cy="369332"/>
          </a:xfrm>
          <a:prstGeom prst="rect">
            <a:avLst/>
          </a:prstGeom>
          <a:noFill/>
        </p:spPr>
        <p:txBody>
          <a:bodyPr wrap="square" rtlCol="0">
            <a:spAutoFit/>
          </a:bodyPr>
          <a:lstStyle/>
          <a:p>
            <a:r>
              <a:rPr lang="en-US" dirty="0" smtClean="0"/>
              <a:t>Network packet arrivals</a:t>
            </a:r>
            <a:endParaRPr lang="en-US" dirty="0"/>
          </a:p>
        </p:txBody>
      </p:sp>
      <p:sp>
        <p:nvSpPr>
          <p:cNvPr id="55" name="TextBox 54"/>
          <p:cNvSpPr txBox="1"/>
          <p:nvPr/>
        </p:nvSpPr>
        <p:spPr>
          <a:xfrm>
            <a:off x="8368109" y="5677733"/>
            <a:ext cx="614271" cy="369332"/>
          </a:xfrm>
          <a:prstGeom prst="rect">
            <a:avLst/>
          </a:prstGeom>
          <a:noFill/>
        </p:spPr>
        <p:txBody>
          <a:bodyPr wrap="none" rtlCol="0">
            <a:spAutoFit/>
          </a:bodyPr>
          <a:lstStyle/>
          <a:p>
            <a:r>
              <a:rPr lang="en-US" dirty="0" smtClean="0"/>
              <a:t>time</a:t>
            </a:r>
            <a:endParaRPr lang="en-US" dirty="0"/>
          </a:p>
        </p:txBody>
      </p:sp>
      <p:sp>
        <p:nvSpPr>
          <p:cNvPr id="31" name="Rectangle 30"/>
          <p:cNvSpPr>
            <a:spLocks noChangeArrowheads="1"/>
          </p:cNvSpPr>
          <p:nvPr/>
        </p:nvSpPr>
        <p:spPr bwMode="auto">
          <a:xfrm>
            <a:off x="4327525" y="4737506"/>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Tree>
    <p:extLst>
      <p:ext uri="{BB962C8B-B14F-4D97-AF65-F5344CB8AC3E}">
        <p14:creationId xmlns:p14="http://schemas.microsoft.com/office/powerpoint/2010/main" val="2397669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Motivation and Problem</a:t>
            </a:r>
          </a:p>
          <a:p>
            <a:r>
              <a:rPr lang="en-US" dirty="0" smtClean="0"/>
              <a:t>Approach</a:t>
            </a:r>
          </a:p>
          <a:p>
            <a:r>
              <a:rPr lang="en-US" dirty="0" smtClean="0"/>
              <a:t>Research Directions</a:t>
            </a:r>
          </a:p>
          <a:p>
            <a:pPr marL="971550" lvl="1" indent="-514350">
              <a:buFont typeface="+mj-lt"/>
              <a:buAutoNum type="arabicParenR"/>
            </a:pPr>
            <a:r>
              <a:rPr lang="en-US" dirty="0" smtClean="0"/>
              <a:t>Multiple worst-case service times</a:t>
            </a:r>
          </a:p>
          <a:p>
            <a:pPr marL="971550" lvl="1" indent="-514350">
              <a:buFont typeface="+mj-lt"/>
              <a:buAutoNum type="arabicParenR"/>
            </a:pPr>
            <a:r>
              <a:rPr lang="en-US" dirty="0" smtClean="0"/>
              <a:t>Preemption coalescing</a:t>
            </a:r>
          </a:p>
          <a:p>
            <a:r>
              <a:rPr lang="en-US" dirty="0" smtClean="0"/>
              <a:t>Conclusion</a:t>
            </a:r>
          </a:p>
          <a:p>
            <a:endParaRPr lang="en-US" dirty="0" smtClean="0"/>
          </a:p>
        </p:txBody>
      </p:sp>
      <p:sp>
        <p:nvSpPr>
          <p:cNvPr id="4" name="Slide Number Placeholder 3"/>
          <p:cNvSpPr>
            <a:spLocks noGrp="1"/>
          </p:cNvSpPr>
          <p:nvPr>
            <p:ph type="sldNum" sz="quarter" idx="12"/>
          </p:nvPr>
        </p:nvSpPr>
        <p:spPr/>
        <p:txBody>
          <a:bodyPr/>
          <a:lstStyle/>
          <a:p>
            <a:fld id="{95DA0DC8-83C2-4844-BE1D-1A771E92E74E}" type="slidenum">
              <a:rPr lang="en-US" smtClean="0"/>
              <a:pPr/>
              <a:t>2</a:t>
            </a:fld>
            <a:endParaRPr lang="en-US"/>
          </a:p>
        </p:txBody>
      </p:sp>
    </p:spTree>
    <p:extLst>
      <p:ext uri="{BB962C8B-B14F-4D97-AF65-F5344CB8AC3E}">
        <p14:creationId xmlns:p14="http://schemas.microsoft.com/office/powerpoint/2010/main" val="1878538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Research:</a:t>
            </a:r>
            <a:br>
              <a:rPr lang="en-US" dirty="0" smtClean="0"/>
            </a:br>
            <a:r>
              <a:rPr lang="en-US" dirty="0" smtClean="0"/>
              <a:t>How much preemption?</a:t>
            </a:r>
            <a:endParaRPr lang="en-US" dirty="0"/>
          </a:p>
        </p:txBody>
      </p:sp>
      <p:sp>
        <p:nvSpPr>
          <p:cNvPr id="3" name="Slide Number Placeholder 2"/>
          <p:cNvSpPr>
            <a:spLocks noGrp="1"/>
          </p:cNvSpPr>
          <p:nvPr>
            <p:ph type="sldNum" sz="quarter" idx="12"/>
          </p:nvPr>
        </p:nvSpPr>
        <p:spPr/>
        <p:txBody>
          <a:bodyPr/>
          <a:lstStyle/>
          <a:p>
            <a:fld id="{95DA0DC8-83C2-4844-BE1D-1A771E92E74E}" type="slidenum">
              <a:rPr lang="en-US" smtClean="0"/>
              <a:pPr/>
              <a:t>20</a:t>
            </a:fld>
            <a:endParaRPr lang="en-US"/>
          </a:p>
        </p:txBody>
      </p:sp>
      <p:sp>
        <p:nvSpPr>
          <p:cNvPr id="5" name="Line 10"/>
          <p:cNvSpPr>
            <a:spLocks noChangeShapeType="1"/>
          </p:cNvSpPr>
          <p:nvPr/>
        </p:nvSpPr>
        <p:spPr bwMode="auto">
          <a:xfrm flipV="1">
            <a:off x="1034364" y="5520015"/>
            <a:ext cx="1587"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6" name="Line 11"/>
          <p:cNvSpPr>
            <a:spLocks noChangeShapeType="1"/>
          </p:cNvSpPr>
          <p:nvPr/>
        </p:nvSpPr>
        <p:spPr bwMode="auto">
          <a:xfrm flipV="1">
            <a:off x="1571324" y="5520015"/>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7" name="Line 12"/>
          <p:cNvSpPr>
            <a:spLocks noChangeShapeType="1"/>
          </p:cNvSpPr>
          <p:nvPr/>
        </p:nvSpPr>
        <p:spPr bwMode="auto">
          <a:xfrm flipV="1">
            <a:off x="3040062" y="5520015"/>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8" name="Line 13"/>
          <p:cNvSpPr>
            <a:spLocks noChangeShapeType="1"/>
          </p:cNvSpPr>
          <p:nvPr/>
        </p:nvSpPr>
        <p:spPr bwMode="auto">
          <a:xfrm flipV="1">
            <a:off x="4002087" y="5520015"/>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9" name="Line 14"/>
          <p:cNvSpPr>
            <a:spLocks noChangeShapeType="1"/>
          </p:cNvSpPr>
          <p:nvPr/>
        </p:nvSpPr>
        <p:spPr bwMode="auto">
          <a:xfrm flipV="1">
            <a:off x="4953000" y="5520015"/>
            <a:ext cx="1587"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0" name="Line 15"/>
          <p:cNvSpPr>
            <a:spLocks noChangeShapeType="1"/>
          </p:cNvSpPr>
          <p:nvPr/>
        </p:nvSpPr>
        <p:spPr bwMode="auto">
          <a:xfrm flipV="1">
            <a:off x="5900267" y="5520015"/>
            <a:ext cx="1587"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1" name="Line 16"/>
          <p:cNvSpPr>
            <a:spLocks noChangeShapeType="1"/>
          </p:cNvSpPr>
          <p:nvPr/>
        </p:nvSpPr>
        <p:spPr bwMode="auto">
          <a:xfrm flipV="1">
            <a:off x="6919615" y="5528950"/>
            <a:ext cx="1587"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2" name="Line 17"/>
          <p:cNvSpPr>
            <a:spLocks noChangeShapeType="1"/>
          </p:cNvSpPr>
          <p:nvPr/>
        </p:nvSpPr>
        <p:spPr bwMode="auto">
          <a:xfrm flipV="1">
            <a:off x="5151437" y="5520015"/>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3" name="Line 18"/>
          <p:cNvSpPr>
            <a:spLocks noChangeShapeType="1"/>
          </p:cNvSpPr>
          <p:nvPr/>
        </p:nvSpPr>
        <p:spPr bwMode="auto">
          <a:xfrm>
            <a:off x="161925" y="5513665"/>
            <a:ext cx="8820150" cy="1588"/>
          </a:xfrm>
          <a:prstGeom prst="line">
            <a:avLst/>
          </a:prstGeom>
          <a:noFill/>
          <a:ln w="36720">
            <a:solidFill>
              <a:srgbClr val="000000"/>
            </a:solidFill>
            <a:round/>
            <a:headEn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nvGrpSpPr>
          <p:cNvPr id="23" name="Group 22"/>
          <p:cNvGrpSpPr/>
          <p:nvPr/>
        </p:nvGrpSpPr>
        <p:grpSpPr>
          <a:xfrm>
            <a:off x="5296296" y="4737506"/>
            <a:ext cx="399256" cy="755650"/>
            <a:chOff x="1047750" y="4739759"/>
            <a:chExt cx="399256" cy="755650"/>
          </a:xfrm>
        </p:grpSpPr>
        <p:sp>
          <p:nvSpPr>
            <p:cNvPr id="17" name="Rectangle 16"/>
            <p:cNvSpPr>
              <a:spLocks noChangeArrowheads="1"/>
            </p:cNvSpPr>
            <p:nvPr/>
          </p:nvSpPr>
          <p:spPr bwMode="auto">
            <a:xfrm>
              <a:off x="1047750" y="4739759"/>
              <a:ext cx="252412" cy="755650"/>
            </a:xfrm>
            <a:prstGeom prst="rect">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39" name="Rectangle 38"/>
            <p:cNvSpPr>
              <a:spLocks noChangeArrowheads="1"/>
            </p:cNvSpPr>
            <p:nvPr/>
          </p:nvSpPr>
          <p:spPr bwMode="auto">
            <a:xfrm>
              <a:off x="1266825" y="4739759"/>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grpSp>
        <p:nvGrpSpPr>
          <p:cNvPr id="22" name="Group 21"/>
          <p:cNvGrpSpPr/>
          <p:nvPr/>
        </p:nvGrpSpPr>
        <p:grpSpPr>
          <a:xfrm>
            <a:off x="5699917" y="4737506"/>
            <a:ext cx="342504" cy="755650"/>
            <a:chOff x="1514871" y="4739759"/>
            <a:chExt cx="342504" cy="755650"/>
          </a:xfrm>
        </p:grpSpPr>
        <p:sp>
          <p:nvSpPr>
            <p:cNvPr id="18" name="Rectangle 17"/>
            <p:cNvSpPr>
              <a:spLocks noChangeArrowheads="1"/>
            </p:cNvSpPr>
            <p:nvPr/>
          </p:nvSpPr>
          <p:spPr bwMode="auto">
            <a:xfrm>
              <a:off x="1604962" y="4739759"/>
              <a:ext cx="252413" cy="755650"/>
            </a:xfrm>
            <a:prstGeom prst="rect">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0" name="Rectangle 39"/>
            <p:cNvSpPr>
              <a:spLocks noChangeArrowheads="1"/>
            </p:cNvSpPr>
            <p:nvPr/>
          </p:nvSpPr>
          <p:spPr bwMode="auto">
            <a:xfrm>
              <a:off x="1514871" y="4739759"/>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grpSp>
        <p:nvGrpSpPr>
          <p:cNvPr id="4" name="Group 3"/>
          <p:cNvGrpSpPr/>
          <p:nvPr/>
        </p:nvGrpSpPr>
        <p:grpSpPr>
          <a:xfrm>
            <a:off x="6129336" y="4737506"/>
            <a:ext cx="522685" cy="755650"/>
            <a:chOff x="3022996" y="4739759"/>
            <a:chExt cx="522685" cy="755650"/>
          </a:xfrm>
        </p:grpSpPr>
        <p:sp>
          <p:nvSpPr>
            <p:cNvPr id="19" name="Rectangle 18"/>
            <p:cNvSpPr>
              <a:spLocks noChangeArrowheads="1"/>
            </p:cNvSpPr>
            <p:nvPr/>
          </p:nvSpPr>
          <p:spPr bwMode="auto">
            <a:xfrm>
              <a:off x="3113087" y="4739759"/>
              <a:ext cx="252413" cy="755650"/>
            </a:xfrm>
            <a:prstGeom prst="rect">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2" name="Rectangle 41"/>
            <p:cNvSpPr>
              <a:spLocks noChangeArrowheads="1"/>
            </p:cNvSpPr>
            <p:nvPr/>
          </p:nvSpPr>
          <p:spPr bwMode="auto">
            <a:xfrm>
              <a:off x="3022996" y="4739759"/>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3" name="Rectangle 42"/>
            <p:cNvSpPr>
              <a:spLocks noChangeArrowheads="1"/>
            </p:cNvSpPr>
            <p:nvPr/>
          </p:nvSpPr>
          <p:spPr bwMode="auto">
            <a:xfrm>
              <a:off x="3365500" y="4739759"/>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sp>
        <p:nvSpPr>
          <p:cNvPr id="54" name="TextBox 53"/>
          <p:cNvSpPr txBox="1"/>
          <p:nvPr/>
        </p:nvSpPr>
        <p:spPr>
          <a:xfrm>
            <a:off x="2481856" y="6107668"/>
            <a:ext cx="3186509" cy="369332"/>
          </a:xfrm>
          <a:prstGeom prst="rect">
            <a:avLst/>
          </a:prstGeom>
          <a:noFill/>
        </p:spPr>
        <p:txBody>
          <a:bodyPr wrap="square" rtlCol="0">
            <a:spAutoFit/>
          </a:bodyPr>
          <a:lstStyle/>
          <a:p>
            <a:r>
              <a:rPr lang="en-US" dirty="0" smtClean="0"/>
              <a:t>Network packet arrivals</a:t>
            </a:r>
            <a:endParaRPr lang="en-US" dirty="0"/>
          </a:p>
        </p:txBody>
      </p:sp>
      <p:sp>
        <p:nvSpPr>
          <p:cNvPr id="55" name="TextBox 54"/>
          <p:cNvSpPr txBox="1"/>
          <p:nvPr/>
        </p:nvSpPr>
        <p:spPr>
          <a:xfrm>
            <a:off x="8368109" y="5677733"/>
            <a:ext cx="614271" cy="369332"/>
          </a:xfrm>
          <a:prstGeom prst="rect">
            <a:avLst/>
          </a:prstGeom>
          <a:noFill/>
        </p:spPr>
        <p:txBody>
          <a:bodyPr wrap="none" rtlCol="0">
            <a:spAutoFit/>
          </a:bodyPr>
          <a:lstStyle/>
          <a:p>
            <a:r>
              <a:rPr lang="en-US" dirty="0" smtClean="0"/>
              <a:t>time</a:t>
            </a:r>
            <a:endParaRPr lang="en-US" dirty="0"/>
          </a:p>
        </p:txBody>
      </p:sp>
      <p:sp>
        <p:nvSpPr>
          <p:cNvPr id="31" name="Rectangle 30"/>
          <p:cNvSpPr>
            <a:spLocks noChangeArrowheads="1"/>
          </p:cNvSpPr>
          <p:nvPr/>
        </p:nvSpPr>
        <p:spPr bwMode="auto">
          <a:xfrm>
            <a:off x="5296296" y="4737506"/>
            <a:ext cx="90090"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32" name="Rectangle 31"/>
          <p:cNvSpPr>
            <a:spLocks noChangeArrowheads="1"/>
          </p:cNvSpPr>
          <p:nvPr/>
        </p:nvSpPr>
        <p:spPr bwMode="auto">
          <a:xfrm>
            <a:off x="6030315" y="4737506"/>
            <a:ext cx="9009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nvGrpSpPr>
          <p:cNvPr id="33" name="Group 32"/>
          <p:cNvGrpSpPr/>
          <p:nvPr/>
        </p:nvGrpSpPr>
        <p:grpSpPr>
          <a:xfrm>
            <a:off x="6652021" y="4737506"/>
            <a:ext cx="342504" cy="755650"/>
            <a:chOff x="3985021" y="4737506"/>
            <a:chExt cx="342504" cy="755650"/>
          </a:xfrm>
        </p:grpSpPr>
        <p:sp>
          <p:nvSpPr>
            <p:cNvPr id="34" name="Rectangle 33"/>
            <p:cNvSpPr>
              <a:spLocks noChangeArrowheads="1"/>
            </p:cNvSpPr>
            <p:nvPr/>
          </p:nvSpPr>
          <p:spPr bwMode="auto">
            <a:xfrm>
              <a:off x="4075112" y="4737506"/>
              <a:ext cx="252413" cy="755650"/>
            </a:xfrm>
            <a:prstGeom prst="rect">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35" name="Rectangle 34"/>
            <p:cNvSpPr>
              <a:spLocks noChangeArrowheads="1"/>
            </p:cNvSpPr>
            <p:nvPr/>
          </p:nvSpPr>
          <p:spPr bwMode="auto">
            <a:xfrm>
              <a:off x="3985021" y="4737506"/>
              <a:ext cx="9009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sp>
        <p:nvSpPr>
          <p:cNvPr id="38" name="Rectangle 37"/>
          <p:cNvSpPr>
            <a:spLocks noChangeArrowheads="1"/>
          </p:cNvSpPr>
          <p:nvPr/>
        </p:nvSpPr>
        <p:spPr bwMode="auto">
          <a:xfrm>
            <a:off x="6982619" y="4737506"/>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Tree>
    <p:extLst>
      <p:ext uri="{BB962C8B-B14F-4D97-AF65-F5344CB8AC3E}">
        <p14:creationId xmlns:p14="http://schemas.microsoft.com/office/powerpoint/2010/main" val="3177811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Research:</a:t>
            </a:r>
            <a:br>
              <a:rPr lang="en-US" dirty="0" smtClean="0"/>
            </a:br>
            <a:r>
              <a:rPr lang="en-US" dirty="0" smtClean="0"/>
              <a:t>How much preemption?</a:t>
            </a:r>
            <a:endParaRPr lang="en-US" dirty="0"/>
          </a:p>
        </p:txBody>
      </p:sp>
      <p:sp>
        <p:nvSpPr>
          <p:cNvPr id="3" name="Slide Number Placeholder 2"/>
          <p:cNvSpPr>
            <a:spLocks noGrp="1"/>
          </p:cNvSpPr>
          <p:nvPr>
            <p:ph type="sldNum" sz="quarter" idx="12"/>
          </p:nvPr>
        </p:nvSpPr>
        <p:spPr/>
        <p:txBody>
          <a:bodyPr/>
          <a:lstStyle/>
          <a:p>
            <a:fld id="{95DA0DC8-83C2-4844-BE1D-1A771E92E74E}" type="slidenum">
              <a:rPr lang="en-US" smtClean="0"/>
              <a:pPr/>
              <a:t>21</a:t>
            </a:fld>
            <a:endParaRPr lang="en-US"/>
          </a:p>
        </p:txBody>
      </p:sp>
      <p:sp>
        <p:nvSpPr>
          <p:cNvPr id="5" name="Line 10"/>
          <p:cNvSpPr>
            <a:spLocks noChangeShapeType="1"/>
          </p:cNvSpPr>
          <p:nvPr/>
        </p:nvSpPr>
        <p:spPr bwMode="auto">
          <a:xfrm flipV="1">
            <a:off x="1034364" y="5520015"/>
            <a:ext cx="1587"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6" name="Line 11"/>
          <p:cNvSpPr>
            <a:spLocks noChangeShapeType="1"/>
          </p:cNvSpPr>
          <p:nvPr/>
        </p:nvSpPr>
        <p:spPr bwMode="auto">
          <a:xfrm flipV="1">
            <a:off x="1571324" y="5520015"/>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7" name="Line 12"/>
          <p:cNvSpPr>
            <a:spLocks noChangeShapeType="1"/>
          </p:cNvSpPr>
          <p:nvPr/>
        </p:nvSpPr>
        <p:spPr bwMode="auto">
          <a:xfrm flipV="1">
            <a:off x="3040062" y="5520015"/>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8" name="Line 13"/>
          <p:cNvSpPr>
            <a:spLocks noChangeShapeType="1"/>
          </p:cNvSpPr>
          <p:nvPr/>
        </p:nvSpPr>
        <p:spPr bwMode="auto">
          <a:xfrm flipV="1">
            <a:off x="4002087" y="5520015"/>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9" name="Line 14"/>
          <p:cNvSpPr>
            <a:spLocks noChangeShapeType="1"/>
          </p:cNvSpPr>
          <p:nvPr/>
        </p:nvSpPr>
        <p:spPr bwMode="auto">
          <a:xfrm flipV="1">
            <a:off x="4953000" y="5520015"/>
            <a:ext cx="1587"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0" name="Line 15"/>
          <p:cNvSpPr>
            <a:spLocks noChangeShapeType="1"/>
          </p:cNvSpPr>
          <p:nvPr/>
        </p:nvSpPr>
        <p:spPr bwMode="auto">
          <a:xfrm flipV="1">
            <a:off x="5900267" y="5520015"/>
            <a:ext cx="1587"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1" name="Line 16"/>
          <p:cNvSpPr>
            <a:spLocks noChangeShapeType="1"/>
          </p:cNvSpPr>
          <p:nvPr/>
        </p:nvSpPr>
        <p:spPr bwMode="auto">
          <a:xfrm flipV="1">
            <a:off x="6919615" y="5528950"/>
            <a:ext cx="1587"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2" name="Line 17"/>
          <p:cNvSpPr>
            <a:spLocks noChangeShapeType="1"/>
          </p:cNvSpPr>
          <p:nvPr/>
        </p:nvSpPr>
        <p:spPr bwMode="auto">
          <a:xfrm flipV="1">
            <a:off x="5151437" y="5520015"/>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3" name="Line 18"/>
          <p:cNvSpPr>
            <a:spLocks noChangeShapeType="1"/>
          </p:cNvSpPr>
          <p:nvPr/>
        </p:nvSpPr>
        <p:spPr bwMode="auto">
          <a:xfrm>
            <a:off x="161925" y="5513665"/>
            <a:ext cx="8820150" cy="1588"/>
          </a:xfrm>
          <a:prstGeom prst="line">
            <a:avLst/>
          </a:prstGeom>
          <a:noFill/>
          <a:ln w="36720">
            <a:solidFill>
              <a:srgbClr val="000000"/>
            </a:solidFill>
            <a:round/>
            <a:headEn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39" name="Rectangle 38"/>
          <p:cNvSpPr>
            <a:spLocks noChangeArrowheads="1"/>
          </p:cNvSpPr>
          <p:nvPr/>
        </p:nvSpPr>
        <p:spPr bwMode="auto">
          <a:xfrm>
            <a:off x="5522120" y="4737506"/>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nvGrpSpPr>
          <p:cNvPr id="22" name="Group 21"/>
          <p:cNvGrpSpPr/>
          <p:nvPr/>
        </p:nvGrpSpPr>
        <p:grpSpPr>
          <a:xfrm>
            <a:off x="5706666" y="4737506"/>
            <a:ext cx="432594" cy="755650"/>
            <a:chOff x="1514871" y="4739759"/>
            <a:chExt cx="432594" cy="755650"/>
          </a:xfrm>
        </p:grpSpPr>
        <p:sp>
          <p:nvSpPr>
            <p:cNvPr id="18" name="Rectangle 17"/>
            <p:cNvSpPr>
              <a:spLocks noChangeArrowheads="1"/>
            </p:cNvSpPr>
            <p:nvPr/>
          </p:nvSpPr>
          <p:spPr bwMode="auto">
            <a:xfrm>
              <a:off x="1604962" y="4739759"/>
              <a:ext cx="252413" cy="755650"/>
            </a:xfrm>
            <a:prstGeom prst="rect">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0" name="Rectangle 39"/>
            <p:cNvSpPr>
              <a:spLocks noChangeArrowheads="1"/>
            </p:cNvSpPr>
            <p:nvPr/>
          </p:nvSpPr>
          <p:spPr bwMode="auto">
            <a:xfrm>
              <a:off x="1514871" y="4739759"/>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1" name="Rectangle 40"/>
            <p:cNvSpPr>
              <a:spLocks noChangeArrowheads="1"/>
            </p:cNvSpPr>
            <p:nvPr/>
          </p:nvSpPr>
          <p:spPr bwMode="auto">
            <a:xfrm>
              <a:off x="1767284" y="4739759"/>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grpSp>
        <p:nvGrpSpPr>
          <p:cNvPr id="4" name="Group 3"/>
          <p:cNvGrpSpPr/>
          <p:nvPr/>
        </p:nvGrpSpPr>
        <p:grpSpPr>
          <a:xfrm>
            <a:off x="6136085" y="4737506"/>
            <a:ext cx="522685" cy="755650"/>
            <a:chOff x="3022996" y="4739759"/>
            <a:chExt cx="522685" cy="755650"/>
          </a:xfrm>
        </p:grpSpPr>
        <p:sp>
          <p:nvSpPr>
            <p:cNvPr id="19" name="Rectangle 18"/>
            <p:cNvSpPr>
              <a:spLocks noChangeArrowheads="1"/>
            </p:cNvSpPr>
            <p:nvPr/>
          </p:nvSpPr>
          <p:spPr bwMode="auto">
            <a:xfrm>
              <a:off x="3113087" y="4739759"/>
              <a:ext cx="252413" cy="755650"/>
            </a:xfrm>
            <a:prstGeom prst="rect">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2" name="Rectangle 41"/>
            <p:cNvSpPr>
              <a:spLocks noChangeArrowheads="1"/>
            </p:cNvSpPr>
            <p:nvPr/>
          </p:nvSpPr>
          <p:spPr bwMode="auto">
            <a:xfrm>
              <a:off x="3022996" y="4739759"/>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3" name="Rectangle 42"/>
            <p:cNvSpPr>
              <a:spLocks noChangeArrowheads="1"/>
            </p:cNvSpPr>
            <p:nvPr/>
          </p:nvSpPr>
          <p:spPr bwMode="auto">
            <a:xfrm>
              <a:off x="3365500" y="4739759"/>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grpSp>
        <p:nvGrpSpPr>
          <p:cNvPr id="24" name="Group 23"/>
          <p:cNvGrpSpPr/>
          <p:nvPr/>
        </p:nvGrpSpPr>
        <p:grpSpPr>
          <a:xfrm>
            <a:off x="6658770" y="4737506"/>
            <a:ext cx="504030" cy="755650"/>
            <a:chOff x="3985021" y="4737506"/>
            <a:chExt cx="504030" cy="755650"/>
          </a:xfrm>
        </p:grpSpPr>
        <p:sp>
          <p:nvSpPr>
            <p:cNvPr id="14" name="Rectangle 13"/>
            <p:cNvSpPr>
              <a:spLocks noChangeArrowheads="1"/>
            </p:cNvSpPr>
            <p:nvPr/>
          </p:nvSpPr>
          <p:spPr bwMode="auto">
            <a:xfrm>
              <a:off x="4075112" y="4737506"/>
              <a:ext cx="252413" cy="755650"/>
            </a:xfrm>
            <a:prstGeom prst="rect">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4" name="Rectangle 43"/>
            <p:cNvSpPr>
              <a:spLocks noChangeArrowheads="1"/>
            </p:cNvSpPr>
            <p:nvPr/>
          </p:nvSpPr>
          <p:spPr bwMode="auto">
            <a:xfrm>
              <a:off x="3985021" y="4737506"/>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45" name="Rectangle 44"/>
            <p:cNvSpPr>
              <a:spLocks noChangeArrowheads="1"/>
            </p:cNvSpPr>
            <p:nvPr/>
          </p:nvSpPr>
          <p:spPr bwMode="auto">
            <a:xfrm>
              <a:off x="4308870" y="4737506"/>
              <a:ext cx="180181"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sp>
        <p:nvSpPr>
          <p:cNvPr id="54" name="TextBox 53"/>
          <p:cNvSpPr txBox="1"/>
          <p:nvPr/>
        </p:nvSpPr>
        <p:spPr>
          <a:xfrm>
            <a:off x="2481856" y="6107668"/>
            <a:ext cx="3186509" cy="369332"/>
          </a:xfrm>
          <a:prstGeom prst="rect">
            <a:avLst/>
          </a:prstGeom>
          <a:noFill/>
        </p:spPr>
        <p:txBody>
          <a:bodyPr wrap="square" rtlCol="0">
            <a:spAutoFit/>
          </a:bodyPr>
          <a:lstStyle/>
          <a:p>
            <a:r>
              <a:rPr lang="en-US" dirty="0" smtClean="0"/>
              <a:t>Network packet arrivals</a:t>
            </a:r>
            <a:endParaRPr lang="en-US" dirty="0"/>
          </a:p>
        </p:txBody>
      </p:sp>
      <p:sp>
        <p:nvSpPr>
          <p:cNvPr id="55" name="TextBox 54"/>
          <p:cNvSpPr txBox="1"/>
          <p:nvPr/>
        </p:nvSpPr>
        <p:spPr>
          <a:xfrm>
            <a:off x="8368109" y="5677733"/>
            <a:ext cx="614271" cy="369332"/>
          </a:xfrm>
          <a:prstGeom prst="rect">
            <a:avLst/>
          </a:prstGeom>
          <a:noFill/>
        </p:spPr>
        <p:txBody>
          <a:bodyPr wrap="none" rtlCol="0">
            <a:spAutoFit/>
          </a:bodyPr>
          <a:lstStyle/>
          <a:p>
            <a:r>
              <a:rPr lang="en-US" dirty="0" smtClean="0"/>
              <a:t>time</a:t>
            </a:r>
            <a:endParaRPr lang="en-US" dirty="0"/>
          </a:p>
        </p:txBody>
      </p:sp>
      <p:sp>
        <p:nvSpPr>
          <p:cNvPr id="62" name="Rectangle 61"/>
          <p:cNvSpPr>
            <a:spLocks noChangeArrowheads="1"/>
          </p:cNvSpPr>
          <p:nvPr/>
        </p:nvSpPr>
        <p:spPr bwMode="auto">
          <a:xfrm>
            <a:off x="5395911" y="4737506"/>
            <a:ext cx="1586313" cy="755650"/>
          </a:xfrm>
          <a:prstGeom prst="rect">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33" name="Rectangle 32"/>
          <p:cNvSpPr>
            <a:spLocks noChangeArrowheads="1"/>
          </p:cNvSpPr>
          <p:nvPr/>
        </p:nvSpPr>
        <p:spPr bwMode="auto">
          <a:xfrm>
            <a:off x="5305821" y="4737506"/>
            <a:ext cx="90090" cy="755650"/>
          </a:xfrm>
          <a:prstGeom prst="rect">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Tree>
    <p:extLst>
      <p:ext uri="{BB962C8B-B14F-4D97-AF65-F5344CB8AC3E}">
        <p14:creationId xmlns:p14="http://schemas.microsoft.com/office/powerpoint/2010/main" val="3076860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Research:</a:t>
            </a:r>
            <a:br>
              <a:rPr lang="en-US" dirty="0" smtClean="0"/>
            </a:br>
            <a:r>
              <a:rPr lang="en-US" dirty="0" smtClean="0"/>
              <a:t>Coalescing</a:t>
            </a:r>
            <a:endParaRPr lang="en-US" dirty="0"/>
          </a:p>
        </p:txBody>
      </p:sp>
      <p:sp>
        <p:nvSpPr>
          <p:cNvPr id="4" name="Content Placeholder 3"/>
          <p:cNvSpPr>
            <a:spLocks noGrp="1"/>
          </p:cNvSpPr>
          <p:nvPr>
            <p:ph idx="1"/>
          </p:nvPr>
        </p:nvSpPr>
        <p:spPr/>
        <p:txBody>
          <a:bodyPr>
            <a:normAutofit lnSpcReduction="10000"/>
          </a:bodyPr>
          <a:lstStyle/>
          <a:p>
            <a:r>
              <a:rPr lang="en-US" dirty="0" smtClean="0"/>
              <a:t>Without breaking RT analysis</a:t>
            </a:r>
          </a:p>
          <a:p>
            <a:r>
              <a:rPr lang="en-US" dirty="0" smtClean="0"/>
              <a:t>Balancing overhead of preemptions and requests serviced</a:t>
            </a:r>
          </a:p>
          <a:p>
            <a:r>
              <a:rPr lang="en-US" dirty="0" smtClean="0"/>
              <a:t>Interrupts</a:t>
            </a:r>
          </a:p>
          <a:p>
            <a:pPr lvl="1"/>
            <a:r>
              <a:rPr lang="en-US" dirty="0" smtClean="0"/>
              <a:t>Good</a:t>
            </a:r>
            <a:r>
              <a:rPr lang="en-US" dirty="0"/>
              <a:t>: services immediately</a:t>
            </a:r>
          </a:p>
          <a:p>
            <a:pPr lvl="1"/>
            <a:r>
              <a:rPr lang="en-US" dirty="0"/>
              <a:t>Bad: can be costly if occurs too often</a:t>
            </a:r>
          </a:p>
          <a:p>
            <a:r>
              <a:rPr lang="en-US" dirty="0"/>
              <a:t>Polling</a:t>
            </a:r>
          </a:p>
          <a:p>
            <a:pPr lvl="1"/>
            <a:r>
              <a:rPr lang="en-US" dirty="0"/>
              <a:t>Good: </a:t>
            </a:r>
            <a:r>
              <a:rPr lang="en-US" dirty="0" smtClean="0"/>
              <a:t>batches work</a:t>
            </a:r>
            <a:endParaRPr lang="en-US" dirty="0"/>
          </a:p>
          <a:p>
            <a:pPr lvl="1"/>
            <a:r>
              <a:rPr lang="en-US" dirty="0"/>
              <a:t>Bad: </a:t>
            </a:r>
            <a:r>
              <a:rPr lang="en-US" dirty="0" smtClean="0"/>
              <a:t>may unnecessarily delay service</a:t>
            </a: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95DA0DC8-83C2-4844-BE1D-1A771E92E74E}" type="slidenum">
              <a:rPr lang="en-US" smtClean="0"/>
              <a:pPr/>
              <a:t>22</a:t>
            </a:fld>
            <a:endParaRPr lang="en-US"/>
          </a:p>
        </p:txBody>
      </p:sp>
    </p:spTree>
    <p:extLst>
      <p:ext uri="{BB962C8B-B14F-4D97-AF65-F5344CB8AC3E}">
        <p14:creationId xmlns:p14="http://schemas.microsoft.com/office/powerpoint/2010/main" val="2993507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Response Time</a:t>
            </a:r>
            <a:endParaRPr lang="en-US" dirty="0"/>
          </a:p>
        </p:txBody>
      </p:sp>
      <p:pic>
        <p:nvPicPr>
          <p:cNvPr id="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0160"/>
            <a:ext cx="9235440" cy="55869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92383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Response Time</a:t>
            </a:r>
            <a:endParaRPr lang="en-US" dirty="0"/>
          </a:p>
        </p:txBody>
      </p:sp>
      <p:pic>
        <p:nvPicPr>
          <p:cNvPr id="3" name="Picture 2"/>
          <p:cNvPicPr>
            <a:picLocks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0" y="1280160"/>
            <a:ext cx="9235440" cy="55869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Freeform 3"/>
          <p:cNvSpPr/>
          <p:nvPr/>
        </p:nvSpPr>
        <p:spPr bwMode="auto">
          <a:xfrm>
            <a:off x="1447800" y="3944432"/>
            <a:ext cx="6614809" cy="1618168"/>
          </a:xfrm>
          <a:custGeom>
            <a:avLst/>
            <a:gdLst>
              <a:gd name="connsiteX0" fmla="*/ 0 w 6614809"/>
              <a:gd name="connsiteY0" fmla="*/ 1605064 h 1618168"/>
              <a:gd name="connsiteX1" fmla="*/ 1400783 w 6614809"/>
              <a:gd name="connsiteY1" fmla="*/ 1605064 h 1618168"/>
              <a:gd name="connsiteX2" fmla="*/ 1712068 w 6614809"/>
              <a:gd name="connsiteY2" fmla="*/ 856034 h 1618168"/>
              <a:gd name="connsiteX3" fmla="*/ 3103124 w 6614809"/>
              <a:gd name="connsiteY3" fmla="*/ 457200 h 1618168"/>
              <a:gd name="connsiteX4" fmla="*/ 3404681 w 6614809"/>
              <a:gd name="connsiteY4" fmla="*/ 0 h 1618168"/>
              <a:gd name="connsiteX5" fmla="*/ 6614809 w 6614809"/>
              <a:gd name="connsiteY5" fmla="*/ 9728 h 16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4809" h="1618168">
                <a:moveTo>
                  <a:pt x="0" y="1605064"/>
                </a:moveTo>
                <a:cubicBezTo>
                  <a:pt x="571500" y="1616413"/>
                  <a:pt x="1143000" y="1627762"/>
                  <a:pt x="1400783" y="1605064"/>
                </a:cubicBezTo>
                <a:cubicBezTo>
                  <a:pt x="1504545" y="1355387"/>
                  <a:pt x="1596957" y="993842"/>
                  <a:pt x="1712068" y="856034"/>
                </a:cubicBezTo>
                <a:cubicBezTo>
                  <a:pt x="2175753" y="723089"/>
                  <a:pt x="2821022" y="599872"/>
                  <a:pt x="3103124" y="457200"/>
                </a:cubicBezTo>
                <a:cubicBezTo>
                  <a:pt x="3385226" y="314528"/>
                  <a:pt x="3255524" y="79442"/>
                  <a:pt x="3404681" y="0"/>
                </a:cubicBezTo>
                <a:lnTo>
                  <a:pt x="6614809" y="9728"/>
                </a:lnTo>
              </a:path>
            </a:pathLst>
          </a:custGeom>
          <a:noFill/>
          <a:ln w="127000" cap="flat" cmpd="sng" algn="ctr">
            <a:solidFill>
              <a:srgbClr val="C00000">
                <a:alpha val="7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971405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we get the best of both</a:t>
            </a:r>
            <a:r>
              <a:rPr lang="en-US" dirty="0" smtClean="0"/>
              <a:t>?</a:t>
            </a:r>
            <a:endParaRPr lang="en-US" dirty="0"/>
          </a:p>
        </p:txBody>
      </p:sp>
      <p:sp>
        <p:nvSpPr>
          <p:cNvPr id="3" name="Oval 2"/>
          <p:cNvSpPr/>
          <p:nvPr/>
        </p:nvSpPr>
        <p:spPr bwMode="auto">
          <a:xfrm>
            <a:off x="304800" y="1798637"/>
            <a:ext cx="4578367" cy="4578367"/>
          </a:xfrm>
          <a:prstGeom prst="ellipse">
            <a:avLst/>
          </a:prstGeom>
          <a:solidFill>
            <a:schemeClr val="accent1">
              <a:lumMod val="60000"/>
              <a:lumOff val="40000"/>
              <a:alpha val="50000"/>
            </a:schemeClr>
          </a:solidFill>
          <a:ln w="9525" cap="flat" cmpd="sng" algn="ctr">
            <a:solidFill>
              <a:schemeClr val="tx1"/>
            </a:solidFill>
            <a:prstDash val="solid"/>
            <a:round/>
            <a:headEnd type="none" w="med" len="med"/>
            <a:tailEnd type="none" w="med" len="med"/>
          </a:ln>
          <a:effectLst/>
          <a:extLst/>
        </p:spPr>
        <p:txBody>
          <a:bodyPr vert="horz" wrap="none" lIns="0" tIns="45720" rIns="0" bIns="45720" numCol="1" rtlCol="0" anchor="ctr" anchorCtr="0" compatLnSpc="1">
            <a:prstTxWarp prst="textNoShape">
              <a:avLst/>
            </a:prstTxWarp>
          </a:bodyPr>
          <a:lstStyle/>
          <a:p>
            <a:pPr>
              <a:lnSpc>
                <a:spcPct val="100000"/>
              </a:lnSpc>
              <a:spcBef>
                <a:spcPts val="750"/>
              </a:spcBef>
              <a:buSzPct val="50000"/>
            </a:pPr>
            <a:r>
              <a:rPr lang="en-GB" sz="3200" b="1" dirty="0" smtClean="0">
                <a:solidFill>
                  <a:schemeClr val="tx1"/>
                </a:solidFill>
              </a:rPr>
              <a:t>Sporadic Sever</a:t>
            </a:r>
            <a:endParaRPr lang="en-GB" sz="3200" b="1" dirty="0">
              <a:solidFill>
                <a:schemeClr val="tx1"/>
              </a:solidFill>
            </a:endParaRPr>
          </a:p>
          <a:p>
            <a:pPr lvl="1">
              <a:lnSpc>
                <a:spcPct val="100000"/>
              </a:lnSpc>
              <a:spcBef>
                <a:spcPts val="750"/>
              </a:spcBef>
              <a:buFont typeface="Times New Roman" pitchFamily="16" charset="0"/>
              <a:buChar char="–"/>
            </a:pPr>
            <a:r>
              <a:rPr lang="en-GB" sz="2400" dirty="0" smtClean="0">
                <a:solidFill>
                  <a:schemeClr val="tx1"/>
                </a:solidFill>
              </a:rPr>
              <a:t>Light Load</a:t>
            </a:r>
          </a:p>
          <a:p>
            <a:pPr lvl="2">
              <a:lnSpc>
                <a:spcPct val="100000"/>
              </a:lnSpc>
              <a:spcBef>
                <a:spcPts val="750"/>
              </a:spcBef>
              <a:buFont typeface="Times New Roman" pitchFamily="16" charset="0"/>
              <a:buChar char="–"/>
            </a:pPr>
            <a:r>
              <a:rPr lang="en-GB" sz="2400" dirty="0" smtClean="0">
                <a:solidFill>
                  <a:schemeClr val="tx1"/>
                </a:solidFill>
              </a:rPr>
              <a:t>Low response time</a:t>
            </a:r>
            <a:endParaRPr lang="en-GB" sz="2400" dirty="0">
              <a:solidFill>
                <a:schemeClr val="tx1"/>
              </a:solidFill>
            </a:endParaRPr>
          </a:p>
        </p:txBody>
      </p:sp>
      <p:sp>
        <p:nvSpPr>
          <p:cNvPr id="4" name="Oval 3"/>
          <p:cNvSpPr/>
          <p:nvPr/>
        </p:nvSpPr>
        <p:spPr bwMode="auto">
          <a:xfrm>
            <a:off x="4343400" y="1805004"/>
            <a:ext cx="4572000" cy="4572000"/>
          </a:xfrm>
          <a:prstGeom prst="ellipse">
            <a:avLst/>
          </a:prstGeom>
          <a:solidFill>
            <a:schemeClr val="accent2">
              <a:lumMod val="60000"/>
              <a:lumOff val="40000"/>
              <a:alpha val="50000"/>
            </a:schemeClr>
          </a:solidFill>
          <a:ln w="9525" cap="flat" cmpd="sng" algn="ctr">
            <a:solidFill>
              <a:schemeClr val="tx1"/>
            </a:solidFill>
            <a:prstDash val="solid"/>
            <a:round/>
            <a:headEnd type="none" w="med" len="med"/>
            <a:tailEnd type="none" w="med" len="med"/>
          </a:ln>
          <a:effectLst/>
          <a:extLst/>
        </p:spPr>
        <p:txBody>
          <a:bodyPr vert="horz" wrap="none" lIns="274320" tIns="45720" rIns="0" bIns="45720" numCol="1" rtlCol="0" anchor="ctr" anchorCtr="0" compatLnSpc="1">
            <a:prstTxWarp prst="textNoShape">
              <a:avLst/>
            </a:prstTxWarp>
          </a:bodyPr>
          <a:lstStyle/>
          <a:p>
            <a:pPr>
              <a:lnSpc>
                <a:spcPct val="100000"/>
              </a:lnSpc>
              <a:spcBef>
                <a:spcPts val="750"/>
              </a:spcBef>
              <a:buSzPct val="50000"/>
            </a:pPr>
            <a:r>
              <a:rPr lang="en-GB" sz="3200" b="1" dirty="0" smtClean="0">
                <a:solidFill>
                  <a:schemeClr val="tx1"/>
                </a:solidFill>
              </a:rPr>
              <a:t>Polling Sever</a:t>
            </a:r>
            <a:endParaRPr lang="en-GB" sz="3200" b="1" dirty="0">
              <a:solidFill>
                <a:schemeClr val="tx1"/>
              </a:solidFill>
            </a:endParaRPr>
          </a:p>
          <a:p>
            <a:pPr lvl="1">
              <a:lnSpc>
                <a:spcPct val="100000"/>
              </a:lnSpc>
              <a:spcBef>
                <a:spcPts val="750"/>
              </a:spcBef>
              <a:buFont typeface="Times New Roman" pitchFamily="16" charset="0"/>
              <a:buChar char="–"/>
            </a:pPr>
            <a:r>
              <a:rPr lang="en-GB" sz="2400" dirty="0" smtClean="0">
                <a:solidFill>
                  <a:schemeClr val="tx1"/>
                </a:solidFill>
              </a:rPr>
              <a:t>Heavy </a:t>
            </a:r>
            <a:r>
              <a:rPr lang="en-GB" sz="2400" dirty="0">
                <a:solidFill>
                  <a:schemeClr val="tx1"/>
                </a:solidFill>
              </a:rPr>
              <a:t>Load</a:t>
            </a:r>
          </a:p>
          <a:p>
            <a:pPr lvl="2">
              <a:lnSpc>
                <a:spcPct val="100000"/>
              </a:lnSpc>
              <a:spcBef>
                <a:spcPts val="750"/>
              </a:spcBef>
              <a:buFont typeface="Times New Roman" pitchFamily="16" charset="0"/>
              <a:buChar char="–"/>
            </a:pPr>
            <a:r>
              <a:rPr lang="en-GB" sz="2400" dirty="0" smtClean="0">
                <a:solidFill>
                  <a:schemeClr val="tx1"/>
                </a:solidFill>
              </a:rPr>
              <a:t>Low response time</a:t>
            </a:r>
          </a:p>
          <a:p>
            <a:pPr lvl="2">
              <a:lnSpc>
                <a:spcPct val="100000"/>
              </a:lnSpc>
              <a:spcBef>
                <a:spcPts val="750"/>
              </a:spcBef>
              <a:buFont typeface="Times New Roman" pitchFamily="16" charset="0"/>
              <a:buChar char="–"/>
            </a:pPr>
            <a:r>
              <a:rPr lang="en-GB" sz="2400" dirty="0" smtClean="0">
                <a:solidFill>
                  <a:schemeClr val="tx1"/>
                </a:solidFill>
              </a:rPr>
              <a:t>No dropped </a:t>
            </a:r>
            <a:r>
              <a:rPr lang="en-GB" sz="2400" dirty="0" err="1" smtClean="0">
                <a:solidFill>
                  <a:schemeClr val="tx1"/>
                </a:solidFill>
              </a:rPr>
              <a:t>pkts</a:t>
            </a:r>
            <a:endParaRPr lang="en-GB" sz="2400" dirty="0">
              <a:solidFill>
                <a:schemeClr val="tx1"/>
              </a:solidFill>
            </a:endParaRPr>
          </a:p>
        </p:txBody>
      </p:sp>
    </p:spTree>
    <p:extLst>
      <p:ext uri="{BB962C8B-B14F-4D97-AF65-F5344CB8AC3E}">
        <p14:creationId xmlns:p14="http://schemas.microsoft.com/office/powerpoint/2010/main" val="1889294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Response Time</a:t>
            </a:r>
            <a:endParaRPr lang="en-US" dirty="0"/>
          </a:p>
        </p:txBody>
      </p:sp>
      <p:pic>
        <p:nvPicPr>
          <p:cNvPr id="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0160"/>
            <a:ext cx="9235440" cy="55869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1215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Implementation effects force a tradeoff between throughput and latency</a:t>
            </a:r>
          </a:p>
          <a:p>
            <a:r>
              <a:rPr lang="en-US" dirty="0" smtClean="0"/>
              <a:t>Existing </a:t>
            </a:r>
            <a:r>
              <a:rPr lang="en-US" dirty="0"/>
              <a:t>RT I/O support is artificially </a:t>
            </a:r>
            <a:r>
              <a:rPr lang="en-US" dirty="0" smtClean="0"/>
              <a:t>limited</a:t>
            </a:r>
          </a:p>
          <a:p>
            <a:pPr lvl="1"/>
            <a:r>
              <a:rPr lang="en-US" dirty="0" smtClean="0"/>
              <a:t>One size fits all approach</a:t>
            </a:r>
          </a:p>
          <a:p>
            <a:pPr lvl="1"/>
            <a:r>
              <a:rPr lang="en-US" dirty="0" smtClean="0"/>
              <a:t>Assumes a single worst-case</a:t>
            </a:r>
          </a:p>
          <a:p>
            <a:r>
              <a:rPr lang="en-US" dirty="0" smtClean="0"/>
              <a:t>Balancing throughput and latency uncovers a broader range of RT I/O capabilities</a:t>
            </a:r>
          </a:p>
          <a:p>
            <a:r>
              <a:rPr lang="en-US" dirty="0" smtClean="0"/>
              <a:t>Several promising directions to explore</a:t>
            </a:r>
          </a:p>
          <a:p>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27</a:t>
            </a:fld>
            <a:endParaRPr lang="en-US"/>
          </a:p>
        </p:txBody>
      </p:sp>
    </p:spTree>
    <p:extLst>
      <p:ext uri="{BB962C8B-B14F-4D97-AF65-F5344CB8AC3E}">
        <p14:creationId xmlns:p14="http://schemas.microsoft.com/office/powerpoint/2010/main" val="1650393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5DA0DC8-83C2-4844-BE1D-1A771E92E74E}" type="slidenum">
              <a:rPr lang="en-US" smtClean="0"/>
              <a:pPr/>
              <a:t>28</a:t>
            </a:fld>
            <a:endParaRPr lang="en-US"/>
          </a:p>
        </p:txBody>
      </p:sp>
    </p:spTree>
    <p:extLst>
      <p:ext uri="{BB962C8B-B14F-4D97-AF65-F5344CB8AC3E}">
        <p14:creationId xmlns:p14="http://schemas.microsoft.com/office/powerpoint/2010/main" val="3695177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and Throughput</a:t>
            </a:r>
            <a:endParaRPr lang="en-US" dirty="0"/>
          </a:p>
        </p:txBody>
      </p:sp>
      <p:sp>
        <p:nvSpPr>
          <p:cNvPr id="3" name="Content Placeholder 2"/>
          <p:cNvSpPr>
            <a:spLocks noGrp="1"/>
          </p:cNvSpPr>
          <p:nvPr>
            <p:ph idx="1"/>
          </p:nvPr>
        </p:nvSpPr>
        <p:spPr>
          <a:xfrm>
            <a:off x="457200" y="1600201"/>
            <a:ext cx="8305800" cy="3048000"/>
          </a:xfrm>
        </p:spPr>
        <p:txBody>
          <a:bodyPr>
            <a:normAutofit fontScale="70000" lnSpcReduction="20000"/>
          </a:bodyPr>
          <a:lstStyle/>
          <a:p>
            <a:r>
              <a:rPr lang="en-US" dirty="0" smtClean="0"/>
              <a:t>Timeliness depends on </a:t>
            </a:r>
            <a:r>
              <a:rPr lang="en-US" b="1" dirty="0" smtClean="0"/>
              <a:t>min throughput</a:t>
            </a:r>
            <a:r>
              <a:rPr lang="en-US" dirty="0" smtClean="0"/>
              <a:t> and </a:t>
            </a:r>
            <a:r>
              <a:rPr lang="en-US" b="1" dirty="0" smtClean="0"/>
              <a:t>max latency</a:t>
            </a:r>
            <a:endParaRPr lang="en-US" dirty="0" smtClean="0"/>
          </a:p>
          <a:p>
            <a:r>
              <a:rPr lang="en-US" dirty="0" smtClean="0"/>
              <a:t>Tight timing constraints</a:t>
            </a:r>
          </a:p>
          <a:p>
            <a:pPr lvl="1"/>
            <a:r>
              <a:rPr lang="en-US" dirty="0" smtClean="0"/>
              <a:t>Smaller number requests to consider</a:t>
            </a:r>
          </a:p>
          <a:p>
            <a:pPr lvl="1"/>
            <a:r>
              <a:rPr lang="en-US" dirty="0" smtClean="0"/>
              <a:t>Fewer possible service orders</a:t>
            </a:r>
          </a:p>
          <a:p>
            <a:pPr lvl="1"/>
            <a:r>
              <a:rPr lang="en-US" dirty="0" smtClean="0"/>
              <a:t>Low latency, Low throughput</a:t>
            </a:r>
          </a:p>
          <a:p>
            <a:r>
              <a:rPr lang="en-US" dirty="0" smtClean="0"/>
              <a:t>Relaxed timing constraints</a:t>
            </a:r>
          </a:p>
          <a:p>
            <a:pPr lvl="1"/>
            <a:r>
              <a:rPr lang="en-US" dirty="0" smtClean="0"/>
              <a:t>Larger number of requests</a:t>
            </a:r>
          </a:p>
          <a:p>
            <a:pPr lvl="1"/>
            <a:r>
              <a:rPr lang="en-US" dirty="0" smtClean="0"/>
              <a:t>Larger number of possible service orders</a:t>
            </a:r>
          </a:p>
          <a:p>
            <a:pPr lvl="1"/>
            <a:r>
              <a:rPr lang="en-US" dirty="0" smtClean="0"/>
              <a:t>High throughput, high latency</a:t>
            </a:r>
            <a:endParaRPr lang="en-US" dirty="0"/>
          </a:p>
        </p:txBody>
      </p:sp>
      <p:cxnSp>
        <p:nvCxnSpPr>
          <p:cNvPr id="4" name="Straight Connector 3"/>
          <p:cNvCxnSpPr/>
          <p:nvPr/>
        </p:nvCxnSpPr>
        <p:spPr>
          <a:xfrm>
            <a:off x="2971800" y="6518314"/>
            <a:ext cx="20193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971800" y="6518314"/>
            <a:ext cx="8001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981575" y="4699529"/>
            <a:ext cx="1034956" cy="18187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771900" y="5137189"/>
            <a:ext cx="2552700" cy="13716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14800" y="5536276"/>
            <a:ext cx="504120" cy="81403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Up Arrow 10"/>
          <p:cNvSpPr/>
          <p:nvPr/>
        </p:nvSpPr>
        <p:spPr>
          <a:xfrm rot="5400000">
            <a:off x="4504620" y="6112892"/>
            <a:ext cx="228600" cy="4748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31813" y="5166944"/>
            <a:ext cx="1744324" cy="369332"/>
          </a:xfrm>
          <a:prstGeom prst="rect">
            <a:avLst/>
          </a:prstGeom>
          <a:noFill/>
        </p:spPr>
        <p:txBody>
          <a:bodyPr wrap="none" rtlCol="0">
            <a:spAutoFit/>
          </a:bodyPr>
          <a:lstStyle/>
          <a:p>
            <a:r>
              <a:rPr lang="en-US" dirty="0" smtClean="0"/>
              <a:t>lengthen latency</a:t>
            </a:r>
            <a:endParaRPr lang="en-US" dirty="0"/>
          </a:p>
        </p:txBody>
      </p:sp>
      <p:sp>
        <p:nvSpPr>
          <p:cNvPr id="13" name="TextBox 12"/>
          <p:cNvSpPr txBox="1"/>
          <p:nvPr/>
        </p:nvSpPr>
        <p:spPr>
          <a:xfrm>
            <a:off x="6705600" y="3584773"/>
            <a:ext cx="2088713" cy="369332"/>
          </a:xfrm>
          <a:prstGeom prst="rect">
            <a:avLst/>
          </a:prstGeom>
          <a:noFill/>
        </p:spPr>
        <p:txBody>
          <a:bodyPr wrap="none" rtlCol="0">
            <a:spAutoFit/>
          </a:bodyPr>
          <a:lstStyle/>
          <a:p>
            <a:r>
              <a:rPr lang="en-US" dirty="0" smtClean="0"/>
              <a:t>increase throughput</a:t>
            </a:r>
            <a:endParaRPr lang="en-US" dirty="0"/>
          </a:p>
        </p:txBody>
      </p:sp>
      <p:cxnSp>
        <p:nvCxnSpPr>
          <p:cNvPr id="14" name="Straight Connector 13"/>
          <p:cNvCxnSpPr/>
          <p:nvPr/>
        </p:nvCxnSpPr>
        <p:spPr>
          <a:xfrm flipH="1">
            <a:off x="6324600" y="3962400"/>
            <a:ext cx="1495728" cy="7530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Up Arrow 14"/>
          <p:cNvSpPr/>
          <p:nvPr/>
        </p:nvSpPr>
        <p:spPr>
          <a:xfrm rot="18655777">
            <a:off x="6210300" y="4477984"/>
            <a:ext cx="228600" cy="47484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V="1">
            <a:off x="2971800" y="4724929"/>
            <a:ext cx="0" cy="18295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971800" y="6544963"/>
            <a:ext cx="34440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202645" y="6512877"/>
            <a:ext cx="1376211" cy="369332"/>
          </a:xfrm>
          <a:prstGeom prst="rect">
            <a:avLst/>
          </a:prstGeom>
          <a:noFill/>
        </p:spPr>
        <p:txBody>
          <a:bodyPr wrap="none" rtlCol="0">
            <a:spAutoFit/>
          </a:bodyPr>
          <a:lstStyle/>
          <a:p>
            <a:r>
              <a:rPr lang="en-US" dirty="0" smtClean="0"/>
              <a:t>time interval</a:t>
            </a:r>
            <a:endParaRPr lang="en-US" dirty="0"/>
          </a:p>
        </p:txBody>
      </p:sp>
      <p:sp>
        <p:nvSpPr>
          <p:cNvPr id="59" name="TextBox 58"/>
          <p:cNvSpPr txBox="1"/>
          <p:nvPr/>
        </p:nvSpPr>
        <p:spPr>
          <a:xfrm>
            <a:off x="1100197" y="5408141"/>
            <a:ext cx="1871603" cy="646331"/>
          </a:xfrm>
          <a:prstGeom prst="rect">
            <a:avLst/>
          </a:prstGeom>
          <a:noFill/>
        </p:spPr>
        <p:txBody>
          <a:bodyPr wrap="none" rtlCol="0">
            <a:spAutoFit/>
          </a:bodyPr>
          <a:lstStyle/>
          <a:p>
            <a:pPr algn="ctr"/>
            <a:r>
              <a:rPr lang="en-US" dirty="0" smtClean="0"/>
              <a:t>resource</a:t>
            </a:r>
          </a:p>
          <a:p>
            <a:pPr algn="ctr"/>
            <a:r>
              <a:rPr lang="en-US" dirty="0" smtClean="0"/>
              <a:t>(service provided)</a:t>
            </a:r>
            <a:endParaRPr lang="en-US" dirty="0"/>
          </a:p>
        </p:txBody>
      </p:sp>
      <p:sp>
        <p:nvSpPr>
          <p:cNvPr id="8" name="Slide Number Placeholder 7"/>
          <p:cNvSpPr>
            <a:spLocks noGrp="1"/>
          </p:cNvSpPr>
          <p:nvPr>
            <p:ph type="sldNum" sz="quarter" idx="12"/>
          </p:nvPr>
        </p:nvSpPr>
        <p:spPr/>
        <p:txBody>
          <a:bodyPr/>
          <a:lstStyle/>
          <a:p>
            <a:fld id="{95DA0DC8-83C2-4844-BE1D-1A771E92E74E}" type="slidenum">
              <a:rPr lang="en-US" smtClean="0"/>
              <a:pPr/>
              <a:t>29</a:t>
            </a:fld>
            <a:endParaRPr lang="en-US"/>
          </a:p>
        </p:txBody>
      </p:sp>
    </p:spTree>
    <p:extLst>
      <p:ext uri="{BB962C8B-B14F-4D97-AF65-F5344CB8AC3E}">
        <p14:creationId xmlns:p14="http://schemas.microsoft.com/office/powerpoint/2010/main" val="50141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0"/>
            <a:ext cx="5562600" cy="4525963"/>
          </a:xfrm>
        </p:spPr>
        <p:txBody>
          <a:bodyPr>
            <a:normAutofit fontScale="92500" lnSpcReduction="20000"/>
          </a:bodyPr>
          <a:lstStyle/>
          <a:p>
            <a:r>
              <a:rPr lang="en-US" dirty="0" smtClean="0"/>
              <a:t>Real-time </a:t>
            </a:r>
            <a:r>
              <a:rPr lang="en-US" dirty="0"/>
              <a:t>I/O </a:t>
            </a:r>
            <a:r>
              <a:rPr lang="en-US" dirty="0" smtClean="0"/>
              <a:t>support using</a:t>
            </a:r>
          </a:p>
          <a:p>
            <a:pPr lvl="1"/>
            <a:r>
              <a:rPr lang="en-US" dirty="0" smtClean="0"/>
              <a:t>Commercial-of-the-shelf (COTS) devices</a:t>
            </a:r>
          </a:p>
          <a:p>
            <a:pPr lvl="1"/>
            <a:r>
              <a:rPr lang="en-US" dirty="0" smtClean="0"/>
              <a:t>General purpose operating systems (OS)</a:t>
            </a:r>
          </a:p>
          <a:p>
            <a:r>
              <a:rPr lang="en-US" dirty="0" smtClean="0"/>
              <a:t>Benefits</a:t>
            </a:r>
          </a:p>
          <a:p>
            <a:pPr lvl="1"/>
            <a:r>
              <a:rPr lang="en-US" dirty="0" smtClean="0"/>
              <a:t>Cost effective</a:t>
            </a:r>
          </a:p>
          <a:p>
            <a:pPr lvl="1"/>
            <a:r>
              <a:rPr lang="en-US" dirty="0" smtClean="0"/>
              <a:t>Shorter time-to-market</a:t>
            </a:r>
          </a:p>
          <a:p>
            <a:pPr lvl="2"/>
            <a:r>
              <a:rPr lang="en-US" dirty="0" smtClean="0"/>
              <a:t>Prebuilt components</a:t>
            </a:r>
          </a:p>
          <a:p>
            <a:pPr lvl="2"/>
            <a:r>
              <a:rPr lang="en-US" dirty="0" smtClean="0"/>
              <a:t>Developer familiarity</a:t>
            </a:r>
          </a:p>
          <a:p>
            <a:pPr lvl="1"/>
            <a:r>
              <a:rPr lang="en-US" dirty="0" smtClean="0"/>
              <a:t>Compatibility</a:t>
            </a:r>
          </a:p>
        </p:txBody>
      </p:sp>
      <p:sp>
        <p:nvSpPr>
          <p:cNvPr id="11" name="Slide Number Placeholder 10"/>
          <p:cNvSpPr>
            <a:spLocks noGrp="1"/>
          </p:cNvSpPr>
          <p:nvPr>
            <p:ph type="sldNum" sz="quarter" idx="12"/>
          </p:nvPr>
        </p:nvSpPr>
        <p:spPr/>
        <p:txBody>
          <a:bodyPr/>
          <a:lstStyle/>
          <a:p>
            <a:fld id="{95DA0DC8-83C2-4844-BE1D-1A771E92E74E}" type="slidenum">
              <a:rPr lang="en-US" smtClean="0"/>
              <a:pPr/>
              <a:t>3</a:t>
            </a:fld>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72199" y="1676400"/>
            <a:ext cx="2807509" cy="42672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9000" y="2971800"/>
            <a:ext cx="771707" cy="914400"/>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75953" y="3371850"/>
            <a:ext cx="789090" cy="698390"/>
          </a:xfrm>
          <a:prstGeom prst="rect">
            <a:avLst/>
          </a:prstGeom>
        </p:spPr>
      </p:pic>
      <p:pic>
        <p:nvPicPr>
          <p:cNvPr id="16" name="Picture 1" descr="C:\Documents and Settings\stanovich\Local Settings\Temporary Internet Files\Content.IE5\QXAFEH65\MC900230313[1].wmf"/>
          <p:cNvPicPr>
            <a:picLocks noChangeAspect="1" noChangeArrowheads="1"/>
          </p:cNvPicPr>
          <p:nvPr/>
        </p:nvPicPr>
        <p:blipFill>
          <a:blip r:embed="rId6" cstate="print"/>
          <a:srcRect/>
          <a:stretch>
            <a:fillRect/>
          </a:stretch>
        </p:blipFill>
        <p:spPr bwMode="auto">
          <a:xfrm>
            <a:off x="6539311" y="4070240"/>
            <a:ext cx="991396" cy="1020241"/>
          </a:xfrm>
          <a:prstGeom prst="rect">
            <a:avLst/>
          </a:prstGeom>
          <a:noFill/>
        </p:spPr>
      </p:pic>
      <p:pic>
        <p:nvPicPr>
          <p:cNvPr id="18" name="Picture 35"/>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56822" y="4685457"/>
            <a:ext cx="627352" cy="38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07088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668519" y="4495800"/>
            <a:ext cx="3378414" cy="1600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smtClean="0"/>
              <a:t>System Resources</a:t>
            </a:r>
            <a:endParaRPr lang="en-US" sz="3200" b="1" dirty="0"/>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599" y="1503400"/>
            <a:ext cx="4648201" cy="4833805"/>
          </a:xfrm>
          <a:prstGeom prst="rect">
            <a:avLst/>
          </a:prstGeom>
        </p:spPr>
      </p:pic>
      <p:sp>
        <p:nvSpPr>
          <p:cNvPr id="5" name="Title 4"/>
          <p:cNvSpPr>
            <a:spLocks noGrp="1"/>
          </p:cNvSpPr>
          <p:nvPr>
            <p:ph type="title"/>
          </p:nvPr>
        </p:nvSpPr>
        <p:spPr/>
        <p:txBody>
          <a:bodyPr>
            <a:normAutofit fontScale="90000"/>
          </a:bodyPr>
          <a:lstStyle/>
          <a:p>
            <a:r>
              <a:rPr lang="en-US" dirty="0" smtClean="0"/>
              <a:t>Observation #3:</a:t>
            </a:r>
            <a:r>
              <a:rPr lang="en-US" dirty="0"/>
              <a:t/>
            </a:r>
            <a:br>
              <a:rPr lang="en-US" dirty="0"/>
            </a:br>
            <a:r>
              <a:rPr lang="en-US" b="1" dirty="0" smtClean="0"/>
              <a:t>RT </a:t>
            </a:r>
            <a:r>
              <a:rPr lang="en-US" b="1" dirty="0"/>
              <a:t>Interference on Non-RT</a:t>
            </a:r>
          </a:p>
        </p:txBody>
      </p:sp>
      <p:sp>
        <p:nvSpPr>
          <p:cNvPr id="2" name="Content Placeholder 1"/>
          <p:cNvSpPr>
            <a:spLocks noGrp="1"/>
          </p:cNvSpPr>
          <p:nvPr>
            <p:ph idx="1"/>
          </p:nvPr>
        </p:nvSpPr>
        <p:spPr>
          <a:xfrm>
            <a:off x="457200" y="1600200"/>
            <a:ext cx="3747587" cy="4525963"/>
          </a:xfrm>
        </p:spPr>
        <p:txBody>
          <a:bodyPr/>
          <a:lstStyle/>
          <a:p>
            <a:r>
              <a:rPr lang="en-US" dirty="0" smtClean="0"/>
              <a:t>Non-real time </a:t>
            </a:r>
            <a:r>
              <a:rPr lang="en-US" dirty="0"/>
              <a:t>!= </a:t>
            </a:r>
            <a:r>
              <a:rPr lang="en-US" dirty="0" smtClean="0"/>
              <a:t>not important</a:t>
            </a:r>
            <a:endParaRPr lang="en-US" dirty="0"/>
          </a:p>
          <a:p>
            <a:r>
              <a:rPr lang="en-US" dirty="0"/>
              <a:t>Isolating RT from NRT is important</a:t>
            </a:r>
          </a:p>
          <a:p>
            <a:r>
              <a:rPr lang="en-US" dirty="0" smtClean="0"/>
              <a:t>RT can impact NRT throughput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30</a:t>
            </a:fld>
            <a:endParaRPr lang="en-US"/>
          </a:p>
        </p:txBody>
      </p:sp>
      <p:sp>
        <p:nvSpPr>
          <p:cNvPr id="16" name="TextBox 15"/>
          <p:cNvSpPr txBox="1"/>
          <p:nvPr/>
        </p:nvSpPr>
        <p:spPr>
          <a:xfrm>
            <a:off x="4204787" y="1550126"/>
            <a:ext cx="2201693" cy="2400657"/>
          </a:xfrm>
          <a:prstGeom prst="rect">
            <a:avLst/>
          </a:prstGeom>
          <a:noFill/>
        </p:spPr>
        <p:txBody>
          <a:bodyPr wrap="none" rtlCol="0">
            <a:spAutoFit/>
          </a:bodyPr>
          <a:lstStyle/>
          <a:p>
            <a:r>
              <a:rPr lang="en-US" sz="15000" b="1" dirty="0" smtClean="0"/>
              <a:t>RT</a:t>
            </a:r>
            <a:endParaRPr lang="en-US" sz="15000" b="1" dirty="0"/>
          </a:p>
        </p:txBody>
      </p:sp>
      <p:cxnSp>
        <p:nvCxnSpPr>
          <p:cNvPr id="18" name="Straight Arrow Connector 17"/>
          <p:cNvCxnSpPr/>
          <p:nvPr/>
        </p:nvCxnSpPr>
        <p:spPr>
          <a:xfrm>
            <a:off x="5305633" y="3505200"/>
            <a:ext cx="886886" cy="911290"/>
          </a:xfrm>
          <a:prstGeom prst="straightConnector1">
            <a:avLst/>
          </a:prstGeom>
          <a:ln w="152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6289301" y="2731515"/>
            <a:ext cx="2722618" cy="1764285"/>
            <a:chOff x="3952479" y="2652205"/>
            <a:chExt cx="2722618" cy="1764285"/>
          </a:xfrm>
        </p:grpSpPr>
        <p:cxnSp>
          <p:nvCxnSpPr>
            <p:cNvPr id="38" name="Straight Arrow Connector 37"/>
            <p:cNvCxnSpPr>
              <a:stCxn id="39" idx="2"/>
            </p:cNvCxnSpPr>
            <p:nvPr/>
          </p:nvCxnSpPr>
          <p:spPr>
            <a:xfrm>
              <a:off x="4495801" y="3377137"/>
              <a:ext cx="86123" cy="9662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952479" y="3007805"/>
              <a:ext cx="1086644" cy="369332"/>
            </a:xfrm>
            <a:prstGeom prst="rect">
              <a:avLst/>
            </a:prstGeom>
            <a:noFill/>
          </p:spPr>
          <p:txBody>
            <a:bodyPr wrap="none" rtlCol="0">
              <a:spAutoFit/>
            </a:bodyPr>
            <a:lstStyle/>
            <a:p>
              <a:r>
                <a:rPr lang="en-US" dirty="0" smtClean="0"/>
                <a:t>Anti-virus</a:t>
              </a:r>
              <a:endParaRPr lang="en-US" dirty="0"/>
            </a:p>
          </p:txBody>
        </p:sp>
        <p:sp>
          <p:nvSpPr>
            <p:cNvPr id="40" name="TextBox 39"/>
            <p:cNvSpPr txBox="1"/>
            <p:nvPr/>
          </p:nvSpPr>
          <p:spPr>
            <a:xfrm>
              <a:off x="4896396" y="2652205"/>
              <a:ext cx="862993" cy="369332"/>
            </a:xfrm>
            <a:prstGeom prst="rect">
              <a:avLst/>
            </a:prstGeom>
            <a:noFill/>
          </p:spPr>
          <p:txBody>
            <a:bodyPr wrap="none" rtlCol="0">
              <a:spAutoFit/>
            </a:bodyPr>
            <a:lstStyle/>
            <a:p>
              <a:r>
                <a:rPr lang="en-US" dirty="0" smtClean="0"/>
                <a:t>Backup</a:t>
              </a:r>
              <a:endParaRPr lang="en-US" dirty="0"/>
            </a:p>
          </p:txBody>
        </p:sp>
        <p:cxnSp>
          <p:nvCxnSpPr>
            <p:cNvPr id="41" name="Straight Arrow Connector 40"/>
            <p:cNvCxnSpPr>
              <a:stCxn id="40" idx="2"/>
            </p:cNvCxnSpPr>
            <p:nvPr/>
          </p:nvCxnSpPr>
          <p:spPr>
            <a:xfrm flipH="1">
              <a:off x="4665622" y="3021537"/>
              <a:ext cx="662271" cy="13218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252720" y="3074404"/>
              <a:ext cx="1422377" cy="369332"/>
            </a:xfrm>
            <a:prstGeom prst="rect">
              <a:avLst/>
            </a:prstGeom>
            <a:noFill/>
          </p:spPr>
          <p:txBody>
            <a:bodyPr wrap="none" rtlCol="0">
              <a:spAutoFit/>
            </a:bodyPr>
            <a:lstStyle/>
            <a:p>
              <a:r>
                <a:rPr lang="en-US" dirty="0" smtClean="0"/>
                <a:t>Maintenance</a:t>
              </a:r>
              <a:endParaRPr lang="en-US" dirty="0"/>
            </a:p>
          </p:txBody>
        </p:sp>
        <p:cxnSp>
          <p:nvCxnSpPr>
            <p:cNvPr id="43" name="Straight Arrow Connector 42"/>
            <p:cNvCxnSpPr>
              <a:stCxn id="42" idx="2"/>
            </p:cNvCxnSpPr>
            <p:nvPr/>
          </p:nvCxnSpPr>
          <p:spPr>
            <a:xfrm flipH="1">
              <a:off x="4755319" y="3443736"/>
              <a:ext cx="1208590" cy="9727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8545" y="3947109"/>
            <a:ext cx="892774" cy="62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57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5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Research:</a:t>
            </a:r>
            <a:br>
              <a:rPr lang="en-US" dirty="0" smtClean="0"/>
            </a:br>
            <a:r>
              <a:rPr lang="en-US" dirty="0" smtClean="0"/>
              <a:t>Improving Throughput of NRT</a:t>
            </a:r>
            <a:endParaRPr lang="en-US" dirty="0"/>
          </a:p>
        </p:txBody>
      </p:sp>
      <p:sp>
        <p:nvSpPr>
          <p:cNvPr id="3" name="Content Placeholder 2"/>
          <p:cNvSpPr>
            <a:spLocks noGrp="1"/>
          </p:cNvSpPr>
          <p:nvPr>
            <p:ph idx="1"/>
          </p:nvPr>
        </p:nvSpPr>
        <p:spPr/>
        <p:txBody>
          <a:bodyPr>
            <a:normAutofit lnSpcReduction="10000"/>
          </a:bodyPr>
          <a:lstStyle/>
          <a:p>
            <a:r>
              <a:rPr lang="en-US" dirty="0" smtClean="0"/>
              <a:t>Pre-allocation</a:t>
            </a:r>
          </a:p>
          <a:p>
            <a:pPr lvl="1"/>
            <a:r>
              <a:rPr lang="en-US" dirty="0" smtClean="0"/>
              <a:t>NRT applications as a single RT entity</a:t>
            </a:r>
          </a:p>
          <a:p>
            <a:r>
              <a:rPr lang="en-US" dirty="0" smtClean="0"/>
              <a:t>Group multiple NRT requests</a:t>
            </a:r>
          </a:p>
          <a:p>
            <a:pPr lvl="1"/>
            <a:r>
              <a:rPr lang="en-US" dirty="0" smtClean="0"/>
              <a:t>Apply throughput techniques to NRT</a:t>
            </a:r>
          </a:p>
          <a:p>
            <a:r>
              <a:rPr lang="en-US" dirty="0" smtClean="0"/>
              <a:t>Interleave NRT requests with RT requests</a:t>
            </a:r>
            <a:endParaRPr lang="en-US" dirty="0"/>
          </a:p>
          <a:p>
            <a:r>
              <a:rPr lang="en-US" dirty="0" smtClean="0"/>
              <a:t>Mechanism to split RT resource allocation</a:t>
            </a:r>
          </a:p>
          <a:p>
            <a:pPr lvl="1"/>
            <a:r>
              <a:rPr lang="en-US" dirty="0" smtClean="0"/>
              <a:t>POSIX sporadic server (high, low priority)</a:t>
            </a:r>
          </a:p>
          <a:p>
            <a:pPr lvl="1"/>
            <a:r>
              <a:rPr lang="en-US" dirty="0" smtClean="0"/>
              <a:t>Specify low priority to be any priority including NRT</a:t>
            </a:r>
          </a:p>
        </p:txBody>
      </p:sp>
      <p:sp>
        <p:nvSpPr>
          <p:cNvPr id="4" name="Slide Number Placeholder 3"/>
          <p:cNvSpPr>
            <a:spLocks noGrp="1"/>
          </p:cNvSpPr>
          <p:nvPr>
            <p:ph type="sldNum" sz="quarter" idx="12"/>
          </p:nvPr>
        </p:nvSpPr>
        <p:spPr/>
        <p:txBody>
          <a:bodyPr/>
          <a:lstStyle/>
          <a:p>
            <a:fld id="{95DA0DC8-83C2-4844-BE1D-1A771E92E74E}" type="slidenum">
              <a:rPr lang="en-US" smtClean="0"/>
              <a:pPr/>
              <a:t>31</a:t>
            </a:fld>
            <a:endParaRPr lang="en-US"/>
          </a:p>
        </p:txBody>
      </p:sp>
    </p:spTree>
    <p:extLst>
      <p:ext uri="{BB962C8B-B14F-4D97-AF65-F5344CB8AC3E}">
        <p14:creationId xmlns:p14="http://schemas.microsoft.com/office/powerpoint/2010/main" val="3187781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a:t>
            </a:r>
            <a:endParaRPr lang="en-US" dirty="0"/>
          </a:p>
        </p:txBody>
      </p:sp>
      <p:sp>
        <p:nvSpPr>
          <p:cNvPr id="5" name="Content Placeholder 4"/>
          <p:cNvSpPr>
            <a:spLocks noGrp="1"/>
          </p:cNvSpPr>
          <p:nvPr>
            <p:ph idx="1"/>
          </p:nvPr>
        </p:nvSpPr>
        <p:spPr>
          <a:xfrm>
            <a:off x="457200" y="1600200"/>
            <a:ext cx="4876800" cy="4525963"/>
          </a:xfrm>
        </p:spPr>
        <p:txBody>
          <a:bodyPr>
            <a:normAutofit lnSpcReduction="10000"/>
          </a:bodyPr>
          <a:lstStyle/>
          <a:p>
            <a:r>
              <a:rPr lang="en-US" dirty="0" smtClean="0"/>
              <a:t>Description</a:t>
            </a:r>
          </a:p>
          <a:p>
            <a:pPr lvl="1"/>
            <a:r>
              <a:rPr lang="en-US" dirty="0" smtClean="0"/>
              <a:t>One real-time application</a:t>
            </a:r>
          </a:p>
          <a:p>
            <a:pPr lvl="1"/>
            <a:r>
              <a:rPr lang="en-US" dirty="0" smtClean="0"/>
              <a:t>Multiple non-real time applications</a:t>
            </a:r>
          </a:p>
          <a:p>
            <a:r>
              <a:rPr lang="en-US" dirty="0" smtClean="0"/>
              <a:t>Limit NRT interference</a:t>
            </a:r>
          </a:p>
          <a:p>
            <a:r>
              <a:rPr lang="en-US" dirty="0" smtClean="0"/>
              <a:t>Provide good throughput for non-real-time</a:t>
            </a:r>
          </a:p>
          <a:p>
            <a:r>
              <a:rPr lang="en-US" dirty="0" smtClean="0"/>
              <a:t>Treat hard disk as black box</a:t>
            </a:r>
            <a:endParaRPr lang="en-US" dirty="0"/>
          </a:p>
          <a:p>
            <a:pPr lvl="1"/>
            <a:endParaRPr lang="en-US" dirty="0"/>
          </a:p>
        </p:txBody>
      </p:sp>
      <p:sp>
        <p:nvSpPr>
          <p:cNvPr id="3" name="Slide Number Placeholder 2"/>
          <p:cNvSpPr>
            <a:spLocks noGrp="1"/>
          </p:cNvSpPr>
          <p:nvPr>
            <p:ph type="sldNum" sz="quarter" idx="12"/>
          </p:nvPr>
        </p:nvSpPr>
        <p:spPr/>
        <p:txBody>
          <a:bodyPr/>
          <a:lstStyle/>
          <a:p>
            <a:fld id="{95DA0DC8-83C2-4844-BE1D-1A771E92E74E}" type="slidenum">
              <a:rPr lang="en-US" smtClean="0"/>
              <a:pPr/>
              <a:t>32</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4336" y="1981200"/>
            <a:ext cx="3727264"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Connector 27"/>
          <p:cNvCxnSpPr/>
          <p:nvPr/>
        </p:nvCxnSpPr>
        <p:spPr>
          <a:xfrm>
            <a:off x="5264336" y="1447800"/>
            <a:ext cx="0" cy="487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409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Amortization Reducing Expected Completion Time</a:t>
            </a:r>
            <a:endParaRPr lang="en-US" dirty="0"/>
          </a:p>
        </p:txBody>
      </p:sp>
      <p:grpSp>
        <p:nvGrpSpPr>
          <p:cNvPr id="3" name="Group 2"/>
          <p:cNvGrpSpPr/>
          <p:nvPr/>
        </p:nvGrpSpPr>
        <p:grpSpPr>
          <a:xfrm>
            <a:off x="1066800" y="2514600"/>
            <a:ext cx="7010400" cy="2171700"/>
            <a:chOff x="838200" y="2514600"/>
            <a:chExt cx="7010400" cy="2171700"/>
          </a:xfrm>
        </p:grpSpPr>
        <p:sp>
          <p:nvSpPr>
            <p:cNvPr id="4" name="Circular Arrow 3"/>
            <p:cNvSpPr/>
            <p:nvPr/>
          </p:nvSpPr>
          <p:spPr>
            <a:xfrm>
              <a:off x="2667000" y="2667000"/>
              <a:ext cx="1905000" cy="1981200"/>
            </a:xfrm>
            <a:prstGeom prst="circularArrow">
              <a:avLst>
                <a:gd name="adj1" fmla="val 13119"/>
                <a:gd name="adj2" fmla="val 1221060"/>
                <a:gd name="adj3" fmla="val 16707723"/>
                <a:gd name="adj4" fmla="val 9303152"/>
                <a:gd name="adj5" fmla="val 15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ircular Arrow 4"/>
            <p:cNvSpPr/>
            <p:nvPr/>
          </p:nvSpPr>
          <p:spPr>
            <a:xfrm rot="7088412">
              <a:off x="3799236" y="2743200"/>
              <a:ext cx="1905000" cy="1981200"/>
            </a:xfrm>
            <a:prstGeom prst="circularArrow">
              <a:avLst>
                <a:gd name="adj1" fmla="val 11483"/>
                <a:gd name="adj2" fmla="val 988174"/>
                <a:gd name="adj3" fmla="val 19073744"/>
                <a:gd name="adj4" fmla="val 11690399"/>
                <a:gd name="adj5" fmla="val 17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038600" y="2514600"/>
              <a:ext cx="2362200" cy="646331"/>
            </a:xfrm>
            <a:prstGeom prst="rect">
              <a:avLst/>
            </a:prstGeom>
            <a:noFill/>
          </p:spPr>
          <p:txBody>
            <a:bodyPr wrap="square" rtlCol="0">
              <a:spAutoFit/>
            </a:bodyPr>
            <a:lstStyle/>
            <a:p>
              <a:r>
                <a:rPr lang="en-US" dirty="0" smtClean="0"/>
                <a:t>Higher throughput</a:t>
              </a:r>
            </a:p>
            <a:p>
              <a:r>
                <a:rPr lang="en-US" dirty="0" smtClean="0"/>
                <a:t>(More jobs serviced)</a:t>
              </a:r>
              <a:endParaRPr lang="en-US" dirty="0"/>
            </a:p>
          </p:txBody>
        </p:sp>
        <p:sp>
          <p:nvSpPr>
            <p:cNvPr id="9" name="TextBox 8"/>
            <p:cNvSpPr txBox="1"/>
            <p:nvPr/>
          </p:nvSpPr>
          <p:spPr>
            <a:xfrm>
              <a:off x="2438400" y="4038600"/>
              <a:ext cx="2324100" cy="646331"/>
            </a:xfrm>
            <a:prstGeom prst="rect">
              <a:avLst/>
            </a:prstGeom>
            <a:noFill/>
          </p:spPr>
          <p:txBody>
            <a:bodyPr wrap="square" rtlCol="0">
              <a:spAutoFit/>
            </a:bodyPr>
            <a:lstStyle/>
            <a:p>
              <a:r>
                <a:rPr lang="en-US" dirty="0" smtClean="0"/>
                <a:t>Lower throughput</a:t>
              </a:r>
            </a:p>
            <a:p>
              <a:r>
                <a:rPr lang="en-US" dirty="0" smtClean="0"/>
                <a:t>(Fewer jobs serviced)</a:t>
              </a:r>
            </a:p>
          </p:txBody>
        </p:sp>
        <p:sp>
          <p:nvSpPr>
            <p:cNvPr id="7" name="TextBox 6"/>
            <p:cNvSpPr txBox="1"/>
            <p:nvPr/>
          </p:nvSpPr>
          <p:spPr>
            <a:xfrm>
              <a:off x="838200" y="2837765"/>
              <a:ext cx="2324100" cy="369332"/>
            </a:xfrm>
            <a:prstGeom prst="rect">
              <a:avLst/>
            </a:prstGeom>
            <a:noFill/>
          </p:spPr>
          <p:txBody>
            <a:bodyPr wrap="square" rtlCol="0">
              <a:spAutoFit/>
            </a:bodyPr>
            <a:lstStyle/>
            <a:p>
              <a:r>
                <a:rPr lang="en-US" dirty="0" smtClean="0"/>
                <a:t>(Queue size increases)</a:t>
              </a:r>
            </a:p>
          </p:txBody>
        </p:sp>
        <p:sp>
          <p:nvSpPr>
            <p:cNvPr id="10" name="TextBox 9"/>
            <p:cNvSpPr txBox="1"/>
            <p:nvPr/>
          </p:nvSpPr>
          <p:spPr>
            <a:xfrm>
              <a:off x="5486400" y="3657599"/>
              <a:ext cx="2362200" cy="369332"/>
            </a:xfrm>
            <a:prstGeom prst="rect">
              <a:avLst/>
            </a:prstGeom>
            <a:noFill/>
          </p:spPr>
          <p:txBody>
            <a:bodyPr wrap="square" rtlCol="0">
              <a:spAutoFit/>
            </a:bodyPr>
            <a:lstStyle/>
            <a:p>
              <a:r>
                <a:rPr lang="en-US" dirty="0" smtClean="0"/>
                <a:t>(Queue size decreases)</a:t>
              </a:r>
              <a:endParaRPr lang="en-US" dirty="0"/>
            </a:p>
          </p:txBody>
        </p:sp>
      </p:grpSp>
    </p:spTree>
    <p:extLst>
      <p:ext uri="{BB962C8B-B14F-4D97-AF65-F5344CB8AC3E}">
        <p14:creationId xmlns:p14="http://schemas.microsoft.com/office/powerpoint/2010/main" val="3190270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Livelock</a:t>
            </a:r>
            <a:endParaRPr lang="en-US" dirty="0"/>
          </a:p>
        </p:txBody>
      </p:sp>
      <p:sp>
        <p:nvSpPr>
          <p:cNvPr id="4" name="Content Placeholder 3"/>
          <p:cNvSpPr>
            <a:spLocks noGrp="1"/>
          </p:cNvSpPr>
          <p:nvPr>
            <p:ph idx="1"/>
          </p:nvPr>
        </p:nvSpPr>
        <p:spPr/>
        <p:txBody>
          <a:bodyPr>
            <a:normAutofit lnSpcReduction="10000"/>
          </a:bodyPr>
          <a:lstStyle/>
          <a:p>
            <a:r>
              <a:rPr lang="en-US" dirty="0" smtClean="0"/>
              <a:t>All CPU time spent dealing with interrupts</a:t>
            </a:r>
          </a:p>
          <a:p>
            <a:r>
              <a:rPr lang="en-US" dirty="0"/>
              <a:t>System not performing useful </a:t>
            </a:r>
            <a:r>
              <a:rPr lang="en-US" dirty="0" smtClean="0"/>
              <a:t>work</a:t>
            </a:r>
          </a:p>
          <a:p>
            <a:r>
              <a:rPr lang="en-US" dirty="0" smtClean="0"/>
              <a:t>First interrupt is useful</a:t>
            </a:r>
          </a:p>
          <a:p>
            <a:pPr lvl="1"/>
            <a:r>
              <a:rPr lang="en-US" dirty="0" smtClean="0"/>
              <a:t>Until packet(s) for interrupt are processed, further interrupts provide no benefit</a:t>
            </a:r>
          </a:p>
          <a:p>
            <a:pPr lvl="1"/>
            <a:r>
              <a:rPr lang="en-US" dirty="0" smtClean="0"/>
              <a:t>Disable interrupts until no more packets (work) available</a:t>
            </a:r>
          </a:p>
          <a:p>
            <a:r>
              <a:rPr lang="en-US" dirty="0" smtClean="0"/>
              <a:t>Provided notification needed for scheduling decisions</a:t>
            </a:r>
          </a:p>
        </p:txBody>
      </p:sp>
      <p:sp>
        <p:nvSpPr>
          <p:cNvPr id="3" name="Slide Number Placeholder 2"/>
          <p:cNvSpPr>
            <a:spLocks noGrp="1"/>
          </p:cNvSpPr>
          <p:nvPr>
            <p:ph type="sldNum" sz="quarter" idx="12"/>
          </p:nvPr>
        </p:nvSpPr>
        <p:spPr/>
        <p:txBody>
          <a:bodyPr/>
          <a:lstStyle/>
          <a:p>
            <a:fld id="{95DA0DC8-83C2-4844-BE1D-1A771E92E74E}" type="slidenum">
              <a:rPr lang="en-US" smtClean="0"/>
              <a:pPr/>
              <a:t>34</a:t>
            </a:fld>
            <a:endParaRPr lang="en-US"/>
          </a:p>
        </p:txBody>
      </p:sp>
    </p:spTree>
    <p:extLst>
      <p:ext uri="{BB962C8B-B14F-4D97-AF65-F5344CB8AC3E}">
        <p14:creationId xmlns:p14="http://schemas.microsoft.com/office/powerpoint/2010/main" val="4136906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Approaches</a:t>
            </a:r>
            <a:endParaRPr lang="en-US" dirty="0"/>
          </a:p>
        </p:txBody>
      </p:sp>
      <p:sp>
        <p:nvSpPr>
          <p:cNvPr id="3" name="Content Placeholder 2"/>
          <p:cNvSpPr>
            <a:spLocks noGrp="1"/>
          </p:cNvSpPr>
          <p:nvPr>
            <p:ph idx="1"/>
          </p:nvPr>
        </p:nvSpPr>
        <p:spPr/>
        <p:txBody>
          <a:bodyPr/>
          <a:lstStyle/>
          <a:p>
            <a:r>
              <a:rPr lang="en-US" dirty="0" smtClean="0"/>
              <a:t>Only account for time on device [</a:t>
            </a:r>
            <a:r>
              <a:rPr lang="en-US" dirty="0" err="1" smtClean="0"/>
              <a:t>Kaldewey</a:t>
            </a:r>
            <a:r>
              <a:rPr lang="en-US" dirty="0" smtClean="0"/>
              <a:t> 2008]</a:t>
            </a:r>
          </a:p>
          <a:p>
            <a:r>
              <a:rPr lang="en-US" dirty="0" smtClean="0"/>
              <a:t>Group based on deadlines [</a:t>
            </a:r>
            <a:r>
              <a:rPr lang="en-US" dirty="0" err="1" smtClean="0"/>
              <a:t>ScanEDF</a:t>
            </a:r>
            <a:r>
              <a:rPr lang="en-US" dirty="0" smtClean="0"/>
              <a:t> , G-EDF]</a:t>
            </a:r>
          </a:p>
          <a:p>
            <a:r>
              <a:rPr lang="en-US" dirty="0" smtClean="0"/>
              <a:t>Require device-internal knowledge</a:t>
            </a:r>
          </a:p>
          <a:p>
            <a:pPr lvl="1"/>
            <a:r>
              <a:rPr lang="en-US" dirty="0" smtClean="0"/>
              <a:t>[Cheng 1996]</a:t>
            </a:r>
          </a:p>
          <a:p>
            <a:pPr lvl="1"/>
            <a:r>
              <a:rPr lang="en-US" dirty="0" smtClean="0"/>
              <a:t>[Reuther 2003]</a:t>
            </a:r>
          </a:p>
          <a:p>
            <a:pPr lvl="1"/>
            <a:r>
              <a:rPr lang="en-US" dirty="0" smtClean="0"/>
              <a:t>[Bosch 1999]</a:t>
            </a:r>
          </a:p>
        </p:txBody>
      </p:sp>
      <p:sp>
        <p:nvSpPr>
          <p:cNvPr id="4" name="Slide Number Placeholder 3"/>
          <p:cNvSpPr>
            <a:spLocks noGrp="1"/>
          </p:cNvSpPr>
          <p:nvPr>
            <p:ph type="sldNum" sz="quarter" idx="12"/>
          </p:nvPr>
        </p:nvSpPr>
        <p:spPr/>
        <p:txBody>
          <a:bodyPr/>
          <a:lstStyle/>
          <a:p>
            <a:fld id="{95DA0DC8-83C2-4844-BE1D-1A771E92E74E}" type="slidenum">
              <a:rPr lang="en-US" smtClean="0"/>
              <a:pPr/>
              <a:t>35</a:t>
            </a:fld>
            <a:endParaRPr lang="en-US"/>
          </a:p>
        </p:txBody>
      </p:sp>
      <p:grpSp>
        <p:nvGrpSpPr>
          <p:cNvPr id="5" name="Group 1"/>
          <p:cNvGrpSpPr>
            <a:grpSpLocks/>
          </p:cNvGrpSpPr>
          <p:nvPr/>
        </p:nvGrpSpPr>
        <p:grpSpPr bwMode="auto">
          <a:xfrm>
            <a:off x="3938588" y="4512215"/>
            <a:ext cx="2062163" cy="1447800"/>
            <a:chOff x="1958" y="1670"/>
            <a:chExt cx="1299" cy="912"/>
          </a:xfrm>
        </p:grpSpPr>
        <p:sp>
          <p:nvSpPr>
            <p:cNvPr id="6" name="AutoShape 2"/>
            <p:cNvSpPr>
              <a:spLocks noChangeArrowheads="1"/>
            </p:cNvSpPr>
            <p:nvPr/>
          </p:nvSpPr>
          <p:spPr bwMode="auto">
            <a:xfrm>
              <a:off x="1958" y="1670"/>
              <a:ext cx="1297" cy="910"/>
            </a:xfrm>
            <a:prstGeom prst="cube">
              <a:avLst>
                <a:gd name="adj" fmla="val 25000"/>
              </a:avLst>
            </a:prstGeom>
            <a:solidFill>
              <a:srgbClr val="FFFFFF"/>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Line 3"/>
            <p:cNvSpPr>
              <a:spLocks noChangeShapeType="1"/>
            </p:cNvSpPr>
            <p:nvPr/>
          </p:nvSpPr>
          <p:spPr bwMode="auto">
            <a:xfrm>
              <a:off x="2187" y="1670"/>
              <a:ext cx="0" cy="683"/>
            </a:xfrm>
            <a:prstGeom prst="line">
              <a:avLst/>
            </a:prstGeom>
            <a:noFill/>
            <a:ln w="9360" cap="sq">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Line 4"/>
            <p:cNvSpPr>
              <a:spLocks noChangeShapeType="1"/>
            </p:cNvSpPr>
            <p:nvPr/>
          </p:nvSpPr>
          <p:spPr bwMode="auto">
            <a:xfrm flipH="1">
              <a:off x="2183" y="2354"/>
              <a:ext cx="1075" cy="0"/>
            </a:xfrm>
            <a:prstGeom prst="line">
              <a:avLst/>
            </a:prstGeom>
            <a:noFill/>
            <a:ln w="9360" cap="sq">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Line 5"/>
            <p:cNvSpPr>
              <a:spLocks noChangeShapeType="1"/>
            </p:cNvSpPr>
            <p:nvPr/>
          </p:nvSpPr>
          <p:spPr bwMode="auto">
            <a:xfrm flipV="1">
              <a:off x="1958" y="2352"/>
              <a:ext cx="228" cy="231"/>
            </a:xfrm>
            <a:prstGeom prst="line">
              <a:avLst/>
            </a:prstGeom>
            <a:noFill/>
            <a:ln w="9360" cap="sq">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 name="Group 6"/>
            <p:cNvGrpSpPr>
              <a:grpSpLocks/>
            </p:cNvGrpSpPr>
            <p:nvPr/>
          </p:nvGrpSpPr>
          <p:grpSpPr bwMode="auto">
            <a:xfrm>
              <a:off x="2109" y="1915"/>
              <a:ext cx="812" cy="628"/>
              <a:chOff x="2109" y="1915"/>
              <a:chExt cx="812" cy="628"/>
            </a:xfrm>
          </p:grpSpPr>
          <p:sp>
            <p:nvSpPr>
              <p:cNvPr id="11" name="AutoShape 7"/>
              <p:cNvSpPr>
                <a:spLocks noChangeArrowheads="1"/>
              </p:cNvSpPr>
              <p:nvPr/>
            </p:nvSpPr>
            <p:spPr bwMode="auto">
              <a:xfrm rot="2700000">
                <a:off x="2226" y="2181"/>
                <a:ext cx="26" cy="330"/>
              </a:xfrm>
              <a:prstGeom prst="triangle">
                <a:avLst>
                  <a:gd name="adj" fmla="val 50000"/>
                </a:avLst>
              </a:prstGeom>
              <a:solidFill>
                <a:srgbClr val="999999"/>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AutoShape 8"/>
              <p:cNvSpPr>
                <a:spLocks noChangeArrowheads="1"/>
              </p:cNvSpPr>
              <p:nvPr/>
            </p:nvSpPr>
            <p:spPr bwMode="auto">
              <a:xfrm>
                <a:off x="2536" y="2116"/>
                <a:ext cx="70" cy="303"/>
              </a:xfrm>
              <a:prstGeom prst="can">
                <a:avLst>
                  <a:gd name="adj" fmla="val 31803"/>
                </a:avLst>
              </a:prstGeom>
              <a:solidFill>
                <a:srgbClr val="999999"/>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3" name="Group 9"/>
              <p:cNvGrpSpPr>
                <a:grpSpLocks/>
              </p:cNvGrpSpPr>
              <p:nvPr/>
            </p:nvGrpSpPr>
            <p:grpSpPr bwMode="auto">
              <a:xfrm>
                <a:off x="2243" y="2089"/>
                <a:ext cx="677" cy="259"/>
                <a:chOff x="2243" y="2089"/>
                <a:chExt cx="677" cy="259"/>
              </a:xfrm>
            </p:grpSpPr>
            <p:sp>
              <p:nvSpPr>
                <p:cNvPr id="26" name="Oval 10"/>
                <p:cNvSpPr>
                  <a:spLocks noChangeArrowheads="1"/>
                </p:cNvSpPr>
                <p:nvPr/>
              </p:nvSpPr>
              <p:spPr bwMode="auto">
                <a:xfrm>
                  <a:off x="2243" y="2089"/>
                  <a:ext cx="677" cy="259"/>
                </a:xfrm>
                <a:prstGeom prst="ellipse">
                  <a:avLst/>
                </a:prstGeom>
                <a:solidFill>
                  <a:srgbClr val="FFFFFF"/>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Oval 11"/>
                <p:cNvSpPr>
                  <a:spLocks noChangeArrowheads="1"/>
                </p:cNvSpPr>
                <p:nvPr/>
              </p:nvSpPr>
              <p:spPr bwMode="auto">
                <a:xfrm>
                  <a:off x="2324" y="2131"/>
                  <a:ext cx="506" cy="178"/>
                </a:xfrm>
                <a:prstGeom prst="ellipse">
                  <a:avLst/>
                </a:prstGeom>
                <a:solidFill>
                  <a:srgbClr val="FFFFFF"/>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Oval 12"/>
                <p:cNvSpPr>
                  <a:spLocks noChangeArrowheads="1"/>
                </p:cNvSpPr>
                <p:nvPr/>
              </p:nvSpPr>
              <p:spPr bwMode="auto">
                <a:xfrm>
                  <a:off x="2389" y="2161"/>
                  <a:ext cx="370" cy="105"/>
                </a:xfrm>
                <a:prstGeom prst="ellipse">
                  <a:avLst/>
                </a:prstGeom>
                <a:solidFill>
                  <a:srgbClr val="FFFFFF"/>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4" name="AutoShape 13"/>
              <p:cNvSpPr>
                <a:spLocks noChangeArrowheads="1"/>
              </p:cNvSpPr>
              <p:nvPr/>
            </p:nvSpPr>
            <p:spPr bwMode="auto">
              <a:xfrm>
                <a:off x="2536" y="2102"/>
                <a:ext cx="70" cy="132"/>
              </a:xfrm>
              <a:prstGeom prst="can">
                <a:avLst>
                  <a:gd name="adj" fmla="val 59548"/>
                </a:avLst>
              </a:prstGeom>
              <a:solidFill>
                <a:srgbClr val="999999"/>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AutoShape 14"/>
              <p:cNvSpPr>
                <a:spLocks noChangeArrowheads="1"/>
              </p:cNvSpPr>
              <p:nvPr/>
            </p:nvSpPr>
            <p:spPr bwMode="auto">
              <a:xfrm rot="2700000">
                <a:off x="2224" y="2026"/>
                <a:ext cx="25" cy="329"/>
              </a:xfrm>
              <a:prstGeom prst="triangle">
                <a:avLst>
                  <a:gd name="adj" fmla="val 50000"/>
                </a:avLst>
              </a:prstGeom>
              <a:solidFill>
                <a:srgbClr val="999999"/>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6" name="Group 15"/>
              <p:cNvGrpSpPr>
                <a:grpSpLocks/>
              </p:cNvGrpSpPr>
              <p:nvPr/>
            </p:nvGrpSpPr>
            <p:grpSpPr bwMode="auto">
              <a:xfrm>
                <a:off x="2241" y="1930"/>
                <a:ext cx="678" cy="259"/>
                <a:chOff x="2241" y="1930"/>
                <a:chExt cx="678" cy="259"/>
              </a:xfrm>
            </p:grpSpPr>
            <p:sp>
              <p:nvSpPr>
                <p:cNvPr id="23" name="Oval 16"/>
                <p:cNvSpPr>
                  <a:spLocks noChangeArrowheads="1"/>
                </p:cNvSpPr>
                <p:nvPr/>
              </p:nvSpPr>
              <p:spPr bwMode="auto">
                <a:xfrm>
                  <a:off x="2241" y="1930"/>
                  <a:ext cx="678" cy="259"/>
                </a:xfrm>
                <a:prstGeom prst="ellipse">
                  <a:avLst/>
                </a:prstGeom>
                <a:solidFill>
                  <a:srgbClr val="FFFFFF"/>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 name="Oval 17"/>
                <p:cNvSpPr>
                  <a:spLocks noChangeArrowheads="1"/>
                </p:cNvSpPr>
                <p:nvPr/>
              </p:nvSpPr>
              <p:spPr bwMode="auto">
                <a:xfrm>
                  <a:off x="2321" y="1971"/>
                  <a:ext cx="507" cy="178"/>
                </a:xfrm>
                <a:prstGeom prst="ellipse">
                  <a:avLst/>
                </a:prstGeom>
                <a:solidFill>
                  <a:srgbClr val="FFFFFF"/>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 name="Oval 18"/>
                <p:cNvSpPr>
                  <a:spLocks noChangeArrowheads="1"/>
                </p:cNvSpPr>
                <p:nvPr/>
              </p:nvSpPr>
              <p:spPr bwMode="auto">
                <a:xfrm>
                  <a:off x="2386" y="2002"/>
                  <a:ext cx="370" cy="105"/>
                </a:xfrm>
                <a:prstGeom prst="ellipse">
                  <a:avLst/>
                </a:prstGeom>
                <a:solidFill>
                  <a:srgbClr val="FFFFFF"/>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7" name="AutoShape 19"/>
              <p:cNvSpPr>
                <a:spLocks noChangeArrowheads="1"/>
              </p:cNvSpPr>
              <p:nvPr/>
            </p:nvSpPr>
            <p:spPr bwMode="auto">
              <a:xfrm>
                <a:off x="2536" y="1915"/>
                <a:ext cx="70" cy="132"/>
              </a:xfrm>
              <a:prstGeom prst="can">
                <a:avLst>
                  <a:gd name="adj" fmla="val 59548"/>
                </a:avLst>
              </a:prstGeom>
              <a:solidFill>
                <a:srgbClr val="999999"/>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 name="AutoShape 20"/>
              <p:cNvSpPr>
                <a:spLocks noChangeArrowheads="1"/>
              </p:cNvSpPr>
              <p:nvPr/>
            </p:nvSpPr>
            <p:spPr bwMode="auto">
              <a:xfrm rot="2700000">
                <a:off x="2225" y="1984"/>
                <a:ext cx="26" cy="329"/>
              </a:xfrm>
              <a:prstGeom prst="triangle">
                <a:avLst>
                  <a:gd name="adj" fmla="val 50000"/>
                </a:avLst>
              </a:prstGeom>
              <a:solidFill>
                <a:srgbClr val="999999"/>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AutoShape 21"/>
              <p:cNvSpPr>
                <a:spLocks noChangeArrowheads="1"/>
              </p:cNvSpPr>
              <p:nvPr/>
            </p:nvSpPr>
            <p:spPr bwMode="auto">
              <a:xfrm rot="2700000">
                <a:off x="2226" y="2140"/>
                <a:ext cx="25" cy="329"/>
              </a:xfrm>
              <a:prstGeom prst="triangle">
                <a:avLst>
                  <a:gd name="adj" fmla="val 50000"/>
                </a:avLst>
              </a:prstGeom>
              <a:solidFill>
                <a:srgbClr val="999999"/>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AutoShape 22"/>
              <p:cNvSpPr>
                <a:spLocks noChangeArrowheads="1"/>
              </p:cNvSpPr>
              <p:nvPr/>
            </p:nvSpPr>
            <p:spPr bwMode="auto">
              <a:xfrm>
                <a:off x="2109" y="2062"/>
                <a:ext cx="21" cy="481"/>
              </a:xfrm>
              <a:prstGeom prst="can">
                <a:avLst>
                  <a:gd name="adj" fmla="val 100845"/>
                </a:avLst>
              </a:prstGeom>
              <a:solidFill>
                <a:srgbClr val="999999"/>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Rectangle 23"/>
              <p:cNvSpPr>
                <a:spLocks noChangeArrowheads="1"/>
              </p:cNvSpPr>
              <p:nvPr/>
            </p:nvSpPr>
            <p:spPr bwMode="auto">
              <a:xfrm rot="2700000">
                <a:off x="2345" y="2028"/>
                <a:ext cx="8" cy="17"/>
              </a:xfrm>
              <a:prstGeom prst="rect">
                <a:avLst/>
              </a:prstGeom>
              <a:solidFill>
                <a:srgbClr val="000000"/>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Rectangle 24"/>
              <p:cNvSpPr>
                <a:spLocks noChangeArrowheads="1"/>
              </p:cNvSpPr>
              <p:nvPr/>
            </p:nvSpPr>
            <p:spPr bwMode="auto">
              <a:xfrm rot="2700000">
                <a:off x="2352" y="2177"/>
                <a:ext cx="9" cy="17"/>
              </a:xfrm>
              <a:prstGeom prst="rect">
                <a:avLst/>
              </a:prstGeom>
              <a:solidFill>
                <a:srgbClr val="000000"/>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29" name="AutoShape 25"/>
          <p:cNvSpPr>
            <a:spLocks noChangeArrowheads="1"/>
          </p:cNvSpPr>
          <p:nvPr/>
        </p:nvSpPr>
        <p:spPr bwMode="auto">
          <a:xfrm>
            <a:off x="6759912" y="4450628"/>
            <a:ext cx="2003088" cy="1506211"/>
          </a:xfrm>
          <a:prstGeom prst="cube">
            <a:avLst>
              <a:gd name="adj" fmla="val 25000"/>
            </a:avLst>
          </a:prstGeom>
          <a:solidFill>
            <a:srgbClr val="000000"/>
          </a:solidFill>
          <a:ln w="9360" cap="sq">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 name="TextBox 29"/>
          <p:cNvSpPr txBox="1"/>
          <p:nvPr/>
        </p:nvSpPr>
        <p:spPr>
          <a:xfrm>
            <a:off x="6172200" y="4903297"/>
            <a:ext cx="435312" cy="369332"/>
          </a:xfrm>
          <a:prstGeom prst="rect">
            <a:avLst/>
          </a:prstGeom>
          <a:noFill/>
        </p:spPr>
        <p:txBody>
          <a:bodyPr wrap="none" rtlCol="0">
            <a:spAutoFit/>
          </a:bodyPr>
          <a:lstStyle/>
          <a:p>
            <a:r>
              <a:rPr lang="en-US" dirty="0" smtClean="0"/>
              <a:t>vs.</a:t>
            </a:r>
            <a:endParaRPr lang="en-US" dirty="0"/>
          </a:p>
        </p:txBody>
      </p:sp>
    </p:spTree>
    <p:extLst>
      <p:ext uri="{BB962C8B-B14F-4D97-AF65-F5344CB8AC3E}">
        <p14:creationId xmlns:p14="http://schemas.microsoft.com/office/powerpoint/2010/main" val="2511572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Cost of I/O Operations</a:t>
            </a:r>
            <a:endParaRPr lang="en-US" dirty="0"/>
          </a:p>
        </p:txBody>
      </p:sp>
      <p:sp>
        <p:nvSpPr>
          <p:cNvPr id="3" name="Content Placeholder 2"/>
          <p:cNvSpPr>
            <a:spLocks noGrp="1"/>
          </p:cNvSpPr>
          <p:nvPr>
            <p:ph idx="1"/>
          </p:nvPr>
        </p:nvSpPr>
        <p:spPr>
          <a:xfrm>
            <a:off x="457200" y="1600200"/>
            <a:ext cx="5362852" cy="4525963"/>
          </a:xfrm>
        </p:spPr>
        <p:txBody>
          <a:bodyPr>
            <a:normAutofit/>
          </a:bodyPr>
          <a:lstStyle/>
          <a:p>
            <a:r>
              <a:rPr lang="en-US" dirty="0" smtClean="0"/>
              <a:t>WCST(</a:t>
            </a:r>
            <a:r>
              <a:rPr lang="en-US" i="1" dirty="0" smtClean="0"/>
              <a:t>n</a:t>
            </a:r>
            <a:r>
              <a:rPr lang="en-US" dirty="0" smtClean="0"/>
              <a:t>) </a:t>
            </a:r>
            <a:r>
              <a:rPr lang="en-US" b="1" dirty="0" smtClean="0"/>
              <a:t>&lt;&lt;</a:t>
            </a:r>
            <a:r>
              <a:rPr lang="en-US" dirty="0" smtClean="0"/>
              <a:t> n * WCST(1)</a:t>
            </a:r>
          </a:p>
          <a:p>
            <a:r>
              <a:rPr lang="en-US" dirty="0" smtClean="0"/>
              <a:t>Cost of some ops can be shared amongst requests</a:t>
            </a:r>
          </a:p>
          <a:p>
            <a:pPr lvl="1"/>
            <a:r>
              <a:rPr lang="en-US" dirty="0" smtClean="0"/>
              <a:t>Hard disk seek time</a:t>
            </a:r>
          </a:p>
          <a:p>
            <a:pPr lvl="1"/>
            <a:r>
              <a:rPr lang="en-US" dirty="0" smtClean="0"/>
              <a:t>Parallel access to flash packages</a:t>
            </a:r>
          </a:p>
          <a:p>
            <a:r>
              <a:rPr lang="en-US" dirty="0" smtClean="0"/>
              <a:t>Improved </a:t>
            </a:r>
            <a:r>
              <a:rPr lang="en-US" b="1" dirty="0" smtClean="0"/>
              <a:t>minimum </a:t>
            </a:r>
            <a:r>
              <a:rPr lang="en-US" dirty="0" smtClean="0"/>
              <a:t>available resource</a:t>
            </a:r>
          </a:p>
        </p:txBody>
      </p:sp>
      <p:sp>
        <p:nvSpPr>
          <p:cNvPr id="4" name="Slide Number Placeholder 3"/>
          <p:cNvSpPr>
            <a:spLocks noGrp="1"/>
          </p:cNvSpPr>
          <p:nvPr>
            <p:ph type="sldNum" sz="quarter" idx="12"/>
          </p:nvPr>
        </p:nvSpPr>
        <p:spPr/>
        <p:txBody>
          <a:bodyPr/>
          <a:lstStyle/>
          <a:p>
            <a:fld id="{95DA0DC8-83C2-4844-BE1D-1A771E92E74E}" type="slidenum">
              <a:rPr lang="en-US" smtClean="0"/>
              <a:pPr/>
              <a:t>36</a:t>
            </a:fld>
            <a:endParaRPr lang="en-US" dirty="0"/>
          </a:p>
        </p:txBody>
      </p:sp>
      <p:sp>
        <p:nvSpPr>
          <p:cNvPr id="5" name="Rectangle 4"/>
          <p:cNvSpPr/>
          <p:nvPr/>
        </p:nvSpPr>
        <p:spPr>
          <a:xfrm>
            <a:off x="5915025" y="2667000"/>
            <a:ext cx="1295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15025" y="4572000"/>
            <a:ext cx="3810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p:cNvSpPr/>
          <p:nvPr/>
        </p:nvSpPr>
        <p:spPr>
          <a:xfrm>
            <a:off x="6296025" y="4572000"/>
            <a:ext cx="3810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p:cNvSpPr/>
          <p:nvPr/>
        </p:nvSpPr>
        <p:spPr>
          <a:xfrm>
            <a:off x="6677025" y="4572000"/>
            <a:ext cx="3810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Left Brace 10"/>
          <p:cNvSpPr/>
          <p:nvPr/>
        </p:nvSpPr>
        <p:spPr>
          <a:xfrm rot="5400000">
            <a:off x="6306284" y="1666142"/>
            <a:ext cx="472440" cy="1254957"/>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7048500" y="4572000"/>
            <a:ext cx="3810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Rectangle 13"/>
          <p:cNvSpPr/>
          <p:nvPr/>
        </p:nvSpPr>
        <p:spPr>
          <a:xfrm>
            <a:off x="7429500" y="4572000"/>
            <a:ext cx="3810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Left Brace 14"/>
          <p:cNvSpPr/>
          <p:nvPr/>
        </p:nvSpPr>
        <p:spPr>
          <a:xfrm rot="5400000">
            <a:off x="6617018" y="3336607"/>
            <a:ext cx="472440" cy="1876426"/>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6118886" y="1600200"/>
            <a:ext cx="985270" cy="369332"/>
          </a:xfrm>
          <a:prstGeom prst="rect">
            <a:avLst/>
          </a:prstGeom>
          <a:noFill/>
        </p:spPr>
        <p:txBody>
          <a:bodyPr wrap="none" rtlCol="0">
            <a:spAutoFit/>
          </a:bodyPr>
          <a:lstStyle/>
          <a:p>
            <a:r>
              <a:rPr lang="en-US" dirty="0" smtClean="0"/>
              <a:t>WCST(5)</a:t>
            </a:r>
            <a:endParaRPr lang="en-US" dirty="0"/>
          </a:p>
        </p:txBody>
      </p:sp>
      <p:sp>
        <p:nvSpPr>
          <p:cNvPr id="17" name="TextBox 16"/>
          <p:cNvSpPr txBox="1"/>
          <p:nvPr/>
        </p:nvSpPr>
        <p:spPr>
          <a:xfrm>
            <a:off x="6191486" y="3581400"/>
            <a:ext cx="1323504" cy="369332"/>
          </a:xfrm>
          <a:prstGeom prst="rect">
            <a:avLst/>
          </a:prstGeom>
          <a:noFill/>
        </p:spPr>
        <p:txBody>
          <a:bodyPr wrap="none" rtlCol="0">
            <a:spAutoFit/>
          </a:bodyPr>
          <a:lstStyle/>
          <a:p>
            <a:r>
              <a:rPr lang="en-US" dirty="0" smtClean="0"/>
              <a:t>5 * WCST(1)</a:t>
            </a:r>
            <a:endParaRPr lang="en-US" dirty="0"/>
          </a:p>
        </p:txBody>
      </p:sp>
      <p:sp>
        <p:nvSpPr>
          <p:cNvPr id="18" name="Line 10"/>
          <p:cNvSpPr>
            <a:spLocks noChangeShapeType="1"/>
          </p:cNvSpPr>
          <p:nvPr/>
        </p:nvSpPr>
        <p:spPr bwMode="auto">
          <a:xfrm>
            <a:off x="5715000" y="5410200"/>
            <a:ext cx="3065202" cy="0"/>
          </a:xfrm>
          <a:prstGeom prst="line">
            <a:avLst/>
          </a:prstGeom>
          <a:noFill/>
          <a:ln w="44450">
            <a:solidFill>
              <a:schemeClr val="tx1"/>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 name="TextBox 18"/>
          <p:cNvSpPr txBox="1"/>
          <p:nvPr/>
        </p:nvSpPr>
        <p:spPr>
          <a:xfrm>
            <a:off x="8022147" y="5562600"/>
            <a:ext cx="614271" cy="369332"/>
          </a:xfrm>
          <a:prstGeom prst="rect">
            <a:avLst/>
          </a:prstGeom>
          <a:noFill/>
        </p:spPr>
        <p:txBody>
          <a:bodyPr wrap="none" rtlCol="0">
            <a:spAutoFit/>
          </a:bodyPr>
          <a:lstStyle/>
          <a:p>
            <a:r>
              <a:rPr lang="en-US" dirty="0" smtClean="0"/>
              <a:t>time</a:t>
            </a:r>
            <a:endParaRPr lang="en-US" dirty="0"/>
          </a:p>
        </p:txBody>
      </p:sp>
    </p:spTree>
    <p:extLst>
      <p:ext uri="{BB962C8B-B14F-4D97-AF65-F5344CB8AC3E}">
        <p14:creationId xmlns:p14="http://schemas.microsoft.com/office/powerpoint/2010/main" val="2818123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Amount of CPU Time?</a:t>
            </a:r>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37</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633644"/>
            <a:ext cx="1828800"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557444"/>
            <a:ext cx="1828800"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Line 4"/>
          <p:cNvSpPr>
            <a:spLocks noChangeShapeType="1"/>
          </p:cNvSpPr>
          <p:nvPr/>
        </p:nvSpPr>
        <p:spPr bwMode="auto">
          <a:xfrm>
            <a:off x="2971800" y="3471844"/>
            <a:ext cx="2362200" cy="1588"/>
          </a:xfrm>
          <a:prstGeom prst="line">
            <a:avLst/>
          </a:prstGeom>
          <a:noFill/>
          <a:ln w="6350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Text Box 5"/>
          <p:cNvSpPr txBox="1">
            <a:spLocks noChangeArrowheads="1"/>
          </p:cNvSpPr>
          <p:nvPr/>
        </p:nvSpPr>
        <p:spPr bwMode="auto">
          <a:xfrm>
            <a:off x="623888" y="4429087"/>
            <a:ext cx="243461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5pPr>
            <a:lvl6pPr marL="25146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6pPr>
            <a:lvl7pPr marL="29718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7pPr>
            <a:lvl8pPr marL="34290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8pPr>
            <a:lvl9pPr marL="38862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9pPr>
          </a:lstStyle>
          <a:p>
            <a:pPr>
              <a:lnSpc>
                <a:spcPct val="100000"/>
              </a:lnSpc>
              <a:buClrTx/>
              <a:buFontTx/>
              <a:buNone/>
            </a:pPr>
            <a:r>
              <a:rPr lang="en-GB" dirty="0" smtClean="0"/>
              <a:t>Sends ping </a:t>
            </a:r>
            <a:r>
              <a:rPr lang="en-GB" dirty="0"/>
              <a:t>traffic to B</a:t>
            </a:r>
          </a:p>
        </p:txBody>
      </p:sp>
      <p:sp>
        <p:nvSpPr>
          <p:cNvPr id="10" name="Text Box 6"/>
          <p:cNvSpPr txBox="1">
            <a:spLocks noChangeArrowheads="1"/>
          </p:cNvSpPr>
          <p:nvPr/>
        </p:nvSpPr>
        <p:spPr bwMode="auto">
          <a:xfrm>
            <a:off x="4391209" y="4371937"/>
            <a:ext cx="432398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5pPr>
            <a:lvl6pPr marL="25146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6pPr>
            <a:lvl7pPr marL="29718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7pPr>
            <a:lvl8pPr marL="34290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8pPr>
            <a:lvl9pPr marL="38862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9pPr>
          </a:lstStyle>
          <a:p>
            <a:pPr>
              <a:lnSpc>
                <a:spcPct val="100000"/>
              </a:lnSpc>
              <a:buClrTx/>
              <a:buFontTx/>
              <a:buNone/>
            </a:pPr>
            <a:r>
              <a:rPr lang="en-GB" dirty="0" smtClean="0"/>
              <a:t>Receive and respond </a:t>
            </a:r>
            <a:r>
              <a:rPr lang="en-GB" dirty="0"/>
              <a:t>to packets from </a:t>
            </a:r>
            <a:r>
              <a:rPr lang="en-GB" dirty="0" smtClean="0"/>
              <a:t>A</a:t>
            </a:r>
            <a:endParaRPr lang="en-GB" dirty="0"/>
          </a:p>
        </p:txBody>
      </p:sp>
      <p:sp>
        <p:nvSpPr>
          <p:cNvPr id="12" name="Text Box 8"/>
          <p:cNvSpPr txBox="1">
            <a:spLocks noChangeArrowheads="1"/>
          </p:cNvSpPr>
          <p:nvPr/>
        </p:nvSpPr>
        <p:spPr bwMode="auto">
          <a:xfrm>
            <a:off x="1128713" y="2441557"/>
            <a:ext cx="3333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5pPr>
            <a:lvl6pPr marL="25146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6pPr>
            <a:lvl7pPr marL="29718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7pPr>
            <a:lvl8pPr marL="34290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8pPr>
            <a:lvl9pPr marL="38862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9pPr>
          </a:lstStyle>
          <a:p>
            <a:pPr>
              <a:lnSpc>
                <a:spcPct val="100000"/>
              </a:lnSpc>
              <a:buClrTx/>
              <a:buFontTx/>
              <a:buNone/>
            </a:pPr>
            <a:r>
              <a:rPr lang="en-GB"/>
              <a:t>A</a:t>
            </a:r>
          </a:p>
        </p:txBody>
      </p:sp>
      <p:sp>
        <p:nvSpPr>
          <p:cNvPr id="13" name="Text Box 9"/>
          <p:cNvSpPr txBox="1">
            <a:spLocks noChangeArrowheads="1"/>
          </p:cNvSpPr>
          <p:nvPr/>
        </p:nvSpPr>
        <p:spPr bwMode="auto">
          <a:xfrm>
            <a:off x="6005513" y="2419332"/>
            <a:ext cx="3333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5pPr>
            <a:lvl6pPr marL="25146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6pPr>
            <a:lvl7pPr marL="29718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7pPr>
            <a:lvl8pPr marL="34290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8pPr>
            <a:lvl9pPr marL="3886200" indent="-228600" defTabSz="457200" eaLnBrk="0" fontAlgn="base" hangingPunct="0">
              <a:lnSpc>
                <a:spcPct val="81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9pPr>
          </a:lstStyle>
          <a:p>
            <a:pPr>
              <a:lnSpc>
                <a:spcPct val="100000"/>
              </a:lnSpc>
              <a:buClrTx/>
              <a:buFontTx/>
              <a:buNone/>
            </a:pPr>
            <a:r>
              <a:rPr lang="en-GB"/>
              <a:t>B</a:t>
            </a:r>
          </a:p>
        </p:txBody>
      </p:sp>
      <p:sp>
        <p:nvSpPr>
          <p:cNvPr id="11" name="Line 10"/>
          <p:cNvSpPr>
            <a:spLocks noChangeShapeType="1"/>
          </p:cNvSpPr>
          <p:nvPr/>
        </p:nvSpPr>
        <p:spPr bwMode="auto">
          <a:xfrm>
            <a:off x="4114799" y="6367309"/>
            <a:ext cx="4475397" cy="0"/>
          </a:xfrm>
          <a:prstGeom prst="line">
            <a:avLst/>
          </a:prstGeom>
          <a:noFill/>
          <a:ln w="44450">
            <a:solidFill>
              <a:schemeClr val="tx1"/>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 name="TextBox 13"/>
          <p:cNvSpPr txBox="1"/>
          <p:nvPr/>
        </p:nvSpPr>
        <p:spPr>
          <a:xfrm>
            <a:off x="6773643" y="5536298"/>
            <a:ext cx="997389" cy="369332"/>
          </a:xfrm>
          <a:prstGeom prst="rect">
            <a:avLst/>
          </a:prstGeom>
          <a:noFill/>
        </p:spPr>
        <p:txBody>
          <a:bodyPr wrap="none" rtlCol="0">
            <a:spAutoFit/>
          </a:bodyPr>
          <a:lstStyle/>
          <a:p>
            <a:r>
              <a:rPr lang="en-US" dirty="0" smtClean="0"/>
              <a:t>deadline</a:t>
            </a:r>
            <a:endParaRPr lang="en-US" dirty="0"/>
          </a:p>
        </p:txBody>
      </p:sp>
      <p:sp>
        <p:nvSpPr>
          <p:cNvPr id="15" name="Rectangle 14"/>
          <p:cNvSpPr/>
          <p:nvPr/>
        </p:nvSpPr>
        <p:spPr>
          <a:xfrm>
            <a:off x="4948282" y="5995873"/>
            <a:ext cx="860653" cy="34750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4924425" y="5723238"/>
            <a:ext cx="0" cy="6440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85024" y="5353906"/>
            <a:ext cx="772776" cy="369332"/>
          </a:xfrm>
          <a:prstGeom prst="rect">
            <a:avLst/>
          </a:prstGeom>
          <a:noFill/>
        </p:spPr>
        <p:txBody>
          <a:bodyPr wrap="none" rtlCol="0">
            <a:spAutoFit/>
          </a:bodyPr>
          <a:lstStyle/>
          <a:p>
            <a:r>
              <a:rPr lang="en-US" dirty="0" smtClean="0"/>
              <a:t>arrival</a:t>
            </a:r>
            <a:endParaRPr lang="en-US" dirty="0"/>
          </a:p>
        </p:txBody>
      </p:sp>
      <p:sp>
        <p:nvSpPr>
          <p:cNvPr id="18" name="TextBox 17"/>
          <p:cNvSpPr txBox="1"/>
          <p:nvPr/>
        </p:nvSpPr>
        <p:spPr>
          <a:xfrm>
            <a:off x="5474897" y="5345362"/>
            <a:ext cx="1027012" cy="369332"/>
          </a:xfrm>
          <a:prstGeom prst="rect">
            <a:avLst/>
          </a:prstGeom>
          <a:noFill/>
        </p:spPr>
        <p:txBody>
          <a:bodyPr wrap="none" rtlCol="0">
            <a:spAutoFit/>
          </a:bodyPr>
          <a:lstStyle/>
          <a:p>
            <a:r>
              <a:rPr lang="en-US" dirty="0" smtClean="0"/>
              <a:t>interrupt</a:t>
            </a:r>
            <a:endParaRPr lang="en-US" dirty="0"/>
          </a:p>
        </p:txBody>
      </p:sp>
      <p:sp>
        <p:nvSpPr>
          <p:cNvPr id="19" name="Rectangle 18"/>
          <p:cNvSpPr/>
          <p:nvPr/>
        </p:nvSpPr>
        <p:spPr>
          <a:xfrm>
            <a:off x="5819098" y="5995873"/>
            <a:ext cx="657901" cy="34750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5819099" y="5723238"/>
            <a:ext cx="0" cy="62812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483121" y="5995873"/>
            <a:ext cx="860654" cy="34750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7272338" y="5878742"/>
            <a:ext cx="0" cy="4703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73643" y="5536298"/>
            <a:ext cx="997389" cy="369332"/>
          </a:xfrm>
          <a:prstGeom prst="rect">
            <a:avLst/>
          </a:prstGeom>
          <a:noFill/>
        </p:spPr>
        <p:txBody>
          <a:bodyPr wrap="none" rtlCol="0">
            <a:spAutoFit/>
          </a:bodyPr>
          <a:lstStyle/>
          <a:p>
            <a:r>
              <a:rPr lang="en-US" dirty="0" smtClean="0">
                <a:solidFill>
                  <a:srgbClr val="FF0000"/>
                </a:solidFill>
              </a:rPr>
              <a:t>deadline</a:t>
            </a:r>
            <a:endParaRPr lang="en-US" dirty="0">
              <a:solidFill>
                <a:srgbClr val="FF0000"/>
              </a:solidFill>
            </a:endParaRPr>
          </a:p>
        </p:txBody>
      </p:sp>
      <p:cxnSp>
        <p:nvCxnSpPr>
          <p:cNvPr id="24" name="Straight Arrow Connector 23"/>
          <p:cNvCxnSpPr/>
          <p:nvPr/>
        </p:nvCxnSpPr>
        <p:spPr>
          <a:xfrm>
            <a:off x="7272338" y="5878742"/>
            <a:ext cx="0" cy="4703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3661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954" y="1447800"/>
            <a:ext cx="7550092" cy="5349240"/>
          </a:xfrm>
          <a:prstGeom prst="rect">
            <a:avLst/>
          </a:prstGeom>
        </p:spPr>
      </p:pic>
      <p:sp>
        <p:nvSpPr>
          <p:cNvPr id="5" name="Title 4"/>
          <p:cNvSpPr>
            <a:spLocks noGrp="1"/>
          </p:cNvSpPr>
          <p:nvPr>
            <p:ph type="title"/>
          </p:nvPr>
        </p:nvSpPr>
        <p:spPr/>
        <p:txBody>
          <a:bodyPr>
            <a:normAutofit/>
          </a:bodyPr>
          <a:lstStyle/>
          <a:p>
            <a:r>
              <a:rPr lang="en-US" dirty="0" smtClean="0"/>
              <a:t>Measured Worst-Case Load</a:t>
            </a:r>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38</a:t>
            </a:fld>
            <a:endParaRPr lang="en-US"/>
          </a:p>
        </p:txBody>
      </p:sp>
    </p:spTree>
    <p:extLst>
      <p:ext uri="{BB962C8B-B14F-4D97-AF65-F5344CB8AC3E}">
        <p14:creationId xmlns:p14="http://schemas.microsoft.com/office/powerpoint/2010/main" val="2515506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Preliminary Numbers</a:t>
            </a:r>
            <a:endParaRPr lang="en-US" dirty="0"/>
          </a:p>
        </p:txBody>
      </p:sp>
      <p:sp>
        <p:nvSpPr>
          <p:cNvPr id="10" name="Content Placeholder 9"/>
          <p:cNvSpPr>
            <a:spLocks noGrp="1"/>
          </p:cNvSpPr>
          <p:nvPr>
            <p:ph idx="1"/>
          </p:nvPr>
        </p:nvSpPr>
        <p:spPr>
          <a:xfrm>
            <a:off x="457200" y="1600200"/>
            <a:ext cx="5715000" cy="4525963"/>
          </a:xfrm>
        </p:spPr>
        <p:txBody>
          <a:bodyPr>
            <a:normAutofit lnSpcReduction="10000"/>
          </a:bodyPr>
          <a:lstStyle/>
          <a:p>
            <a:r>
              <a:rPr lang="en-US" dirty="0" smtClean="0"/>
              <a:t>Experiment</a:t>
            </a:r>
          </a:p>
          <a:p>
            <a:pPr lvl="1"/>
            <a:r>
              <a:rPr lang="en-US" dirty="0" smtClean="0"/>
              <a:t>Send </a:t>
            </a:r>
            <a:r>
              <a:rPr lang="en-US" i="1" dirty="0" smtClean="0"/>
              <a:t>n</a:t>
            </a:r>
            <a:r>
              <a:rPr lang="en-US" dirty="0" smtClean="0"/>
              <a:t> random read requests simultaneously</a:t>
            </a:r>
          </a:p>
          <a:p>
            <a:pPr lvl="1"/>
            <a:r>
              <a:rPr lang="en-US" dirty="0" smtClean="0"/>
              <a:t>Measure longest time to complete </a:t>
            </a:r>
            <a:r>
              <a:rPr lang="en-US" i="1" dirty="0" smtClean="0"/>
              <a:t>n </a:t>
            </a:r>
            <a:r>
              <a:rPr lang="en-US" dirty="0" smtClean="0"/>
              <a:t>requests</a:t>
            </a:r>
          </a:p>
          <a:p>
            <a:r>
              <a:rPr lang="en-US" dirty="0" smtClean="0"/>
              <a:t>Amortized cost per request should decrease for larger values of </a:t>
            </a:r>
            <a:r>
              <a:rPr lang="en-US" i="1" dirty="0" smtClean="0"/>
              <a:t>n</a:t>
            </a:r>
          </a:p>
          <a:p>
            <a:pPr lvl="1"/>
            <a:r>
              <a:rPr lang="en-US" dirty="0" smtClean="0"/>
              <a:t>Amortization of seek operation</a:t>
            </a:r>
            <a:endParaRPr lang="en-US" dirty="0"/>
          </a:p>
        </p:txBody>
      </p:sp>
      <p:sp>
        <p:nvSpPr>
          <p:cNvPr id="3" name="Can 2"/>
          <p:cNvSpPr/>
          <p:nvPr/>
        </p:nvSpPr>
        <p:spPr>
          <a:xfrm>
            <a:off x="6629400" y="4155831"/>
            <a:ext cx="1828800" cy="1828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Hard Disk</a:t>
            </a:r>
            <a:endParaRPr lang="en-US" dirty="0"/>
          </a:p>
        </p:txBody>
      </p:sp>
      <p:cxnSp>
        <p:nvCxnSpPr>
          <p:cNvPr id="5" name="Straight Arrow Connector 4"/>
          <p:cNvCxnSpPr>
            <a:endCxn id="3" idx="1"/>
          </p:cNvCxnSpPr>
          <p:nvPr/>
        </p:nvCxnSpPr>
        <p:spPr>
          <a:xfrm>
            <a:off x="7125272" y="2555631"/>
            <a:ext cx="418528" cy="1600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59301" y="2186299"/>
            <a:ext cx="1950470" cy="369332"/>
          </a:xfrm>
          <a:prstGeom prst="rect">
            <a:avLst/>
          </a:prstGeom>
          <a:noFill/>
        </p:spPr>
        <p:txBody>
          <a:bodyPr wrap="none" rtlCol="0">
            <a:spAutoFit/>
          </a:bodyPr>
          <a:lstStyle/>
          <a:p>
            <a:r>
              <a:rPr lang="en-US" i="1" dirty="0" smtClean="0"/>
              <a:t>n</a:t>
            </a:r>
            <a:r>
              <a:rPr lang="en-US" dirty="0" smtClean="0"/>
              <a:t> random requests</a:t>
            </a:r>
            <a:endParaRPr lang="en-US" i="1"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39</a:t>
            </a:fld>
            <a:endParaRPr lang="en-US"/>
          </a:p>
        </p:txBody>
      </p:sp>
    </p:spTree>
    <p:extLst>
      <p:ext uri="{BB962C8B-B14F-4D97-AF65-F5344CB8AC3E}">
        <p14:creationId xmlns:p14="http://schemas.microsoft.com/office/powerpoint/2010/main" val="3834962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Example:</a:t>
            </a:r>
            <a:br>
              <a:rPr lang="en-US" dirty="0" smtClean="0"/>
            </a:br>
            <a:r>
              <a:rPr lang="en-US" b="1" dirty="0" smtClean="0"/>
              <a:t>Video Surveillance System</a:t>
            </a:r>
            <a:endParaRPr lang="en-US" b="1" dirty="0"/>
          </a:p>
        </p:txBody>
      </p:sp>
      <p:sp>
        <p:nvSpPr>
          <p:cNvPr id="12" name="Content Placeholder 11"/>
          <p:cNvSpPr>
            <a:spLocks noGrp="1"/>
          </p:cNvSpPr>
          <p:nvPr>
            <p:ph idx="1"/>
          </p:nvPr>
        </p:nvSpPr>
        <p:spPr>
          <a:xfrm>
            <a:off x="990600" y="1600200"/>
            <a:ext cx="3810000" cy="4525963"/>
          </a:xfrm>
        </p:spPr>
        <p:txBody>
          <a:bodyPr/>
          <a:lstStyle/>
          <a:p>
            <a:pPr lvl="1"/>
            <a:endParaRPr lang="en-US" dirty="0" smtClean="0"/>
          </a:p>
          <a:p>
            <a:pPr lvl="1"/>
            <a:r>
              <a:rPr lang="en-US" dirty="0" smtClean="0"/>
              <a:t>Receive </a:t>
            </a:r>
            <a:r>
              <a:rPr lang="en-US" dirty="0"/>
              <a:t>video</a:t>
            </a:r>
          </a:p>
          <a:p>
            <a:pPr lvl="1"/>
            <a:r>
              <a:rPr lang="en-US" dirty="0" smtClean="0"/>
              <a:t>Intrusion detection</a:t>
            </a:r>
          </a:p>
          <a:p>
            <a:pPr lvl="1"/>
            <a:r>
              <a:rPr lang="en-US" dirty="0" smtClean="0"/>
              <a:t>Recording</a:t>
            </a:r>
          </a:p>
          <a:p>
            <a:pPr lvl="1"/>
            <a:r>
              <a:rPr lang="en-US" dirty="0" smtClean="0"/>
              <a:t>Playback</a:t>
            </a:r>
          </a:p>
          <a:p>
            <a:pPr lvl="1"/>
            <a:endParaRPr lang="en-US" dirty="0" smtClean="0"/>
          </a:p>
        </p:txBody>
      </p:sp>
      <p:pic>
        <p:nvPicPr>
          <p:cNvPr id="1029" name="Picture 5"/>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95800" y="882361"/>
            <a:ext cx="718051" cy="69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1095" y="5245513"/>
            <a:ext cx="988594" cy="10092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3089" t="10132" r="25709" b="16266"/>
          <a:stretch/>
        </p:blipFill>
        <p:spPr bwMode="auto">
          <a:xfrm>
            <a:off x="6913574" y="2409611"/>
            <a:ext cx="778565" cy="11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1029" idx="2"/>
          </p:cNvCxnSpPr>
          <p:nvPr/>
        </p:nvCxnSpPr>
        <p:spPr>
          <a:xfrm flipH="1">
            <a:off x="7578975" y="1573995"/>
            <a:ext cx="375851" cy="8451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7761518">
            <a:off x="6992558" y="1796442"/>
            <a:ext cx="1206484" cy="307777"/>
          </a:xfrm>
          <a:prstGeom prst="rect">
            <a:avLst/>
          </a:prstGeom>
          <a:noFill/>
        </p:spPr>
        <p:txBody>
          <a:bodyPr wrap="none" rtlCol="0">
            <a:spAutoFit/>
          </a:bodyPr>
          <a:lstStyle/>
          <a:p>
            <a:r>
              <a:rPr lang="en-US" sz="1400" dirty="0" smtClean="0"/>
              <a:t>Local network</a:t>
            </a:r>
            <a:endParaRPr lang="en-US" sz="1400" dirty="0"/>
          </a:p>
        </p:txBody>
      </p:sp>
      <p:cxnSp>
        <p:nvCxnSpPr>
          <p:cNvPr id="13" name="Straight Arrow Connector 12"/>
          <p:cNvCxnSpPr/>
          <p:nvPr/>
        </p:nvCxnSpPr>
        <p:spPr>
          <a:xfrm flipH="1">
            <a:off x="7273044" y="3550535"/>
            <a:ext cx="1" cy="16002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620000" y="3550535"/>
            <a:ext cx="944432" cy="16002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5" name="Cloud 4"/>
          <p:cNvSpPr/>
          <p:nvPr/>
        </p:nvSpPr>
        <p:spPr>
          <a:xfrm>
            <a:off x="6172200" y="3779135"/>
            <a:ext cx="2895600" cy="1175448"/>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Internet</a:t>
            </a:r>
            <a:endParaRPr lang="en-US" dirty="0"/>
          </a:p>
        </p:txBody>
      </p:sp>
      <p:pic>
        <p:nvPicPr>
          <p:cNvPr id="17" name="Picture 6"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3600" y="5261579"/>
            <a:ext cx="988594" cy="10092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5DA0DC8-83C2-4844-BE1D-1A771E92E74E}" type="slidenum">
              <a:rPr lang="en-US" smtClean="0"/>
              <a:pPr/>
              <a:t>4</a:t>
            </a:fld>
            <a:endParaRPr lang="en-US"/>
          </a:p>
        </p:txBody>
      </p:sp>
      <p:cxnSp>
        <p:nvCxnSpPr>
          <p:cNvPr id="26" name="Straight Arrow Connector 25"/>
          <p:cNvCxnSpPr/>
          <p:nvPr/>
        </p:nvCxnSpPr>
        <p:spPr>
          <a:xfrm>
            <a:off x="-88630" y="-1015108"/>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16170" y="-1015108"/>
            <a:ext cx="0" cy="53340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964938" y="4790408"/>
            <a:ext cx="910210" cy="910210"/>
            <a:chOff x="5147690" y="2920108"/>
            <a:chExt cx="910210" cy="910210"/>
          </a:xfrm>
        </p:grpSpPr>
        <p:pic>
          <p:nvPicPr>
            <p:cNvPr id="3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7690" y="2920108"/>
              <a:ext cx="910210" cy="910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5315697" y="3190547"/>
              <a:ext cx="574196" cy="369332"/>
            </a:xfrm>
            <a:prstGeom prst="rect">
              <a:avLst/>
            </a:prstGeom>
            <a:noFill/>
          </p:spPr>
          <p:txBody>
            <a:bodyPr wrap="none" rtlCol="0">
              <a:spAutoFit/>
            </a:bodyPr>
            <a:lstStyle/>
            <a:p>
              <a:r>
                <a:rPr lang="en-US" dirty="0" smtClean="0"/>
                <a:t>CPU</a:t>
              </a:r>
              <a:endParaRPr lang="en-US" dirty="0"/>
            </a:p>
          </p:txBody>
        </p:sp>
      </p:grpSp>
      <p:grpSp>
        <p:nvGrpSpPr>
          <p:cNvPr id="11" name="Group 10"/>
          <p:cNvGrpSpPr/>
          <p:nvPr/>
        </p:nvGrpSpPr>
        <p:grpSpPr>
          <a:xfrm>
            <a:off x="4309989" y="3528799"/>
            <a:ext cx="994790" cy="950357"/>
            <a:chOff x="4152900" y="5398109"/>
            <a:chExt cx="994790" cy="950357"/>
          </a:xfrm>
        </p:grpSpPr>
        <p:pic>
          <p:nvPicPr>
            <p:cNvPr id="30" name="Picture 35"/>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152900" y="5398109"/>
              <a:ext cx="95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Box 5"/>
            <p:cNvSpPr txBox="1"/>
            <p:nvPr/>
          </p:nvSpPr>
          <p:spPr>
            <a:xfrm>
              <a:off x="4153635" y="5979134"/>
              <a:ext cx="994055" cy="369332"/>
            </a:xfrm>
            <a:prstGeom prst="rect">
              <a:avLst/>
            </a:prstGeom>
            <a:noFill/>
          </p:spPr>
          <p:txBody>
            <a:bodyPr wrap="none" rtlCol="0">
              <a:spAutoFit/>
            </a:bodyPr>
            <a:lstStyle/>
            <a:p>
              <a:r>
                <a:rPr lang="en-US" dirty="0" smtClean="0"/>
                <a:t>Network</a:t>
              </a:r>
              <a:endParaRPr lang="en-US" dirty="0"/>
            </a:p>
          </p:txBody>
        </p:sp>
      </p:grpSp>
      <p:pic>
        <p:nvPicPr>
          <p:cNvPr id="33" name="Picture 1" descr="C:\Documents and Settings\stanovich\Local Settings\Temporary Internet Files\Content.IE5\QXAFEH65\MC900230313[1].wmf"/>
          <p:cNvPicPr>
            <a:picLocks noChangeAspect="1" noChangeArrowheads="1"/>
          </p:cNvPicPr>
          <p:nvPr/>
        </p:nvPicPr>
        <p:blipFill>
          <a:blip r:embed="rId9" cstate="print"/>
          <a:srcRect/>
          <a:stretch>
            <a:fillRect/>
          </a:stretch>
        </p:blipFill>
        <p:spPr bwMode="auto">
          <a:xfrm>
            <a:off x="50345" y="4055791"/>
            <a:ext cx="1090589" cy="1122321"/>
          </a:xfrm>
          <a:prstGeom prst="rect">
            <a:avLst/>
          </a:prstGeom>
          <a:noFill/>
        </p:spPr>
      </p:pic>
      <p:cxnSp>
        <p:nvCxnSpPr>
          <p:cNvPr id="34" name="Straight Arrow Connector 33"/>
          <p:cNvCxnSpPr/>
          <p:nvPr/>
        </p:nvCxnSpPr>
        <p:spPr>
          <a:xfrm flipH="1">
            <a:off x="838200" y="3420281"/>
            <a:ext cx="602444" cy="7200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603280" y="2559926"/>
            <a:ext cx="892520" cy="8603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143196" y="3779135"/>
            <a:ext cx="1124004" cy="2046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38800" y="1676400"/>
            <a:ext cx="0" cy="454350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938189" y="4140327"/>
            <a:ext cx="502456" cy="770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www.clker.com/cliparts/4/1/e/6/11949838211786721468lcd_monitor_the_structor_.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38782" y="2374975"/>
            <a:ext cx="895927" cy="9144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www.clker.com/cliparts/T/K/l/e/n/C/clock-icon-hi.png"/>
          <p:cNvPicPr>
            <a:picLocks noChangeAspect="1" noChangeArrowheads="1"/>
          </p:cNvPicPr>
          <p:nvPr/>
        </p:nvPicPr>
        <p:blipFill>
          <a:blip r:embed="rId11" cstate="print"/>
          <a:srcRect/>
          <a:stretch>
            <a:fillRect/>
          </a:stretch>
        </p:blipFill>
        <p:spPr bwMode="auto">
          <a:xfrm>
            <a:off x="1533721" y="2293182"/>
            <a:ext cx="234804" cy="266744"/>
          </a:xfrm>
          <a:prstGeom prst="rect">
            <a:avLst/>
          </a:prstGeom>
          <a:solidFill>
            <a:schemeClr val="bg1"/>
          </a:solidFill>
        </p:spPr>
      </p:pic>
      <p:pic>
        <p:nvPicPr>
          <p:cNvPr id="39" name="Picture 2" descr="http://www.clker.com/cliparts/T/K/l/e/n/C/clock-icon-hi.png"/>
          <p:cNvPicPr>
            <a:picLocks noChangeAspect="1" noChangeArrowheads="1"/>
          </p:cNvPicPr>
          <p:nvPr/>
        </p:nvPicPr>
        <p:blipFill>
          <a:blip r:embed="rId11" cstate="print"/>
          <a:srcRect/>
          <a:stretch>
            <a:fillRect/>
          </a:stretch>
        </p:blipFill>
        <p:spPr bwMode="auto">
          <a:xfrm>
            <a:off x="1524000" y="2790825"/>
            <a:ext cx="234804" cy="266744"/>
          </a:xfrm>
          <a:prstGeom prst="rect">
            <a:avLst/>
          </a:prstGeom>
          <a:solidFill>
            <a:schemeClr val="bg1"/>
          </a:solidFill>
        </p:spPr>
      </p:pic>
      <p:pic>
        <p:nvPicPr>
          <p:cNvPr id="40" name="Picture 2" descr="http://www.clker.com/cliparts/T/K/l/e/n/C/clock-icon-hi.png"/>
          <p:cNvPicPr>
            <a:picLocks noChangeAspect="1" noChangeArrowheads="1"/>
          </p:cNvPicPr>
          <p:nvPr/>
        </p:nvPicPr>
        <p:blipFill>
          <a:blip r:embed="rId11" cstate="print"/>
          <a:srcRect/>
          <a:stretch>
            <a:fillRect/>
          </a:stretch>
        </p:blipFill>
        <p:spPr bwMode="auto">
          <a:xfrm>
            <a:off x="1517796" y="3275585"/>
            <a:ext cx="234804" cy="266744"/>
          </a:xfrm>
          <a:prstGeom prst="rect">
            <a:avLst/>
          </a:prstGeom>
          <a:solidFill>
            <a:schemeClr val="bg1"/>
          </a:solidFill>
        </p:spPr>
      </p:pic>
      <p:pic>
        <p:nvPicPr>
          <p:cNvPr id="42" name="Picture 2" descr="http://www.clker.com/cliparts/T/K/l/e/n/C/clock-icon-hi.png"/>
          <p:cNvPicPr>
            <a:picLocks noChangeAspect="1" noChangeArrowheads="1"/>
          </p:cNvPicPr>
          <p:nvPr/>
        </p:nvPicPr>
        <p:blipFill>
          <a:blip r:embed="rId11" cstate="print"/>
          <a:srcRect/>
          <a:stretch>
            <a:fillRect/>
          </a:stretch>
        </p:blipFill>
        <p:spPr bwMode="auto">
          <a:xfrm>
            <a:off x="1533721" y="3807525"/>
            <a:ext cx="234804" cy="266744"/>
          </a:xfrm>
          <a:prstGeom prst="rect">
            <a:avLst/>
          </a:prstGeom>
          <a:solidFill>
            <a:schemeClr val="bg1"/>
          </a:solidFill>
        </p:spPr>
      </p:pic>
      <p:sp>
        <p:nvSpPr>
          <p:cNvPr id="36" name="Explosion 1 35"/>
          <p:cNvSpPr/>
          <p:nvPr/>
        </p:nvSpPr>
        <p:spPr>
          <a:xfrm>
            <a:off x="4253785" y="1653483"/>
            <a:ext cx="4060066" cy="3271784"/>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Changes to make the system work?</a:t>
            </a:r>
            <a:endParaRPr lang="en-US" sz="2400" b="1" dirty="0"/>
          </a:p>
        </p:txBody>
      </p:sp>
      <p:sp>
        <p:nvSpPr>
          <p:cNvPr id="50" name="Down Arrow 49"/>
          <p:cNvSpPr/>
          <p:nvPr/>
        </p:nvSpPr>
        <p:spPr>
          <a:xfrm>
            <a:off x="2209800" y="2209800"/>
            <a:ext cx="457200" cy="2376583"/>
          </a:xfrm>
          <a:prstGeom prst="downArrow">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p:cNvSpPr/>
          <p:nvPr/>
        </p:nvSpPr>
        <p:spPr>
          <a:xfrm>
            <a:off x="636967" y="1456924"/>
            <a:ext cx="4060066" cy="3582418"/>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How do we know the system works?</a:t>
            </a:r>
            <a:endParaRPr lang="en-US" sz="2400" b="1" dirty="0"/>
          </a:p>
        </p:txBody>
      </p:sp>
    </p:spTree>
    <p:extLst>
      <p:ext uri="{BB962C8B-B14F-4D97-AF65-F5344CB8AC3E}">
        <p14:creationId xmlns:p14="http://schemas.microsoft.com/office/powerpoint/2010/main" val="219666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0"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63" t="2187" r="1491" b="2187"/>
          <a:stretch/>
        </p:blipFill>
        <p:spPr bwMode="auto">
          <a:xfrm>
            <a:off x="548640" y="1554480"/>
            <a:ext cx="7955280"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50 Kbyte Requests</a:t>
            </a:r>
            <a:endParaRPr lang="en-US" dirty="0"/>
          </a:p>
        </p:txBody>
      </p:sp>
      <p:sp>
        <p:nvSpPr>
          <p:cNvPr id="3" name="Slide Number Placeholder 2"/>
          <p:cNvSpPr>
            <a:spLocks noGrp="1"/>
          </p:cNvSpPr>
          <p:nvPr>
            <p:ph type="sldNum" sz="quarter" idx="12"/>
          </p:nvPr>
        </p:nvSpPr>
        <p:spPr/>
        <p:txBody>
          <a:bodyPr/>
          <a:lstStyle/>
          <a:p>
            <a:fld id="{95DA0DC8-83C2-4844-BE1D-1A771E92E74E}" type="slidenum">
              <a:rPr lang="en-US" smtClean="0"/>
              <a:pPr/>
              <a:t>40</a:t>
            </a:fld>
            <a:endParaRPr lang="en-US"/>
          </a:p>
        </p:txBody>
      </p:sp>
    </p:spTree>
    <p:extLst>
      <p:ext uri="{BB962C8B-B14F-4D97-AF65-F5344CB8AC3E}">
        <p14:creationId xmlns:p14="http://schemas.microsoft.com/office/powerpoint/2010/main" val="839059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4" t="1278" r="1540" b="2832"/>
          <a:stretch/>
        </p:blipFill>
        <p:spPr bwMode="auto">
          <a:xfrm>
            <a:off x="640080" y="173736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50 Kbyte Requests</a:t>
            </a:r>
            <a:endParaRPr lang="en-US" dirty="0"/>
          </a:p>
        </p:txBody>
      </p:sp>
      <p:sp>
        <p:nvSpPr>
          <p:cNvPr id="3" name="Slide Number Placeholder 2"/>
          <p:cNvSpPr>
            <a:spLocks noGrp="1"/>
          </p:cNvSpPr>
          <p:nvPr>
            <p:ph type="sldNum" sz="quarter" idx="12"/>
          </p:nvPr>
        </p:nvSpPr>
        <p:spPr/>
        <p:txBody>
          <a:bodyPr/>
          <a:lstStyle/>
          <a:p>
            <a:fld id="{95DA0DC8-83C2-4844-BE1D-1A771E92E74E}" type="slidenum">
              <a:rPr lang="en-US" smtClean="0"/>
              <a:pPr/>
              <a:t>41</a:t>
            </a:fld>
            <a:endParaRPr lang="en-US"/>
          </a:p>
        </p:txBody>
      </p:sp>
    </p:spTree>
    <p:extLst>
      <p:ext uri="{BB962C8B-B14F-4D97-AF65-F5344CB8AC3E}">
        <p14:creationId xmlns:p14="http://schemas.microsoft.com/office/powerpoint/2010/main" val="3429981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 #1:</a:t>
            </a:r>
            <a:br>
              <a:rPr lang="en-US" dirty="0" smtClean="0"/>
            </a:br>
            <a:r>
              <a:rPr lang="en-US" b="1" dirty="0" smtClean="0"/>
              <a:t>I/O Service Requires CPU Time</a:t>
            </a:r>
            <a:endParaRPr lang="en-US" b="1" dirty="0"/>
          </a:p>
        </p:txBody>
      </p:sp>
      <p:sp>
        <p:nvSpPr>
          <p:cNvPr id="3" name="Content Placeholder 2"/>
          <p:cNvSpPr>
            <a:spLocks noGrp="1"/>
          </p:cNvSpPr>
          <p:nvPr>
            <p:ph idx="1"/>
          </p:nvPr>
        </p:nvSpPr>
        <p:spPr>
          <a:xfrm>
            <a:off x="457200" y="1600200"/>
            <a:ext cx="6324600" cy="4525963"/>
          </a:xfrm>
        </p:spPr>
        <p:txBody>
          <a:bodyPr/>
          <a:lstStyle/>
          <a:p>
            <a:r>
              <a:rPr lang="en-US" dirty="0" smtClean="0"/>
              <a:t>Examples</a:t>
            </a:r>
          </a:p>
          <a:p>
            <a:pPr lvl="1"/>
            <a:r>
              <a:rPr lang="en-US" dirty="0" smtClean="0"/>
              <a:t>Device drivers</a:t>
            </a:r>
          </a:p>
          <a:p>
            <a:pPr lvl="1"/>
            <a:r>
              <a:rPr lang="en-US" dirty="0" smtClean="0"/>
              <a:t>Network protocol processing</a:t>
            </a:r>
          </a:p>
          <a:p>
            <a:pPr lvl="1"/>
            <a:r>
              <a:rPr lang="en-US" dirty="0" smtClean="0"/>
              <a:t>Filesystem</a:t>
            </a:r>
          </a:p>
          <a:p>
            <a:r>
              <a:rPr lang="en-US" dirty="0" smtClean="0"/>
              <a:t>RT analysis must consider OS CPU time</a:t>
            </a:r>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42</a:t>
            </a:fld>
            <a:endParaRPr lang="en-US"/>
          </a:p>
        </p:txBody>
      </p:sp>
      <p:sp>
        <p:nvSpPr>
          <p:cNvPr id="5" name="Rectangle 4"/>
          <p:cNvSpPr/>
          <p:nvPr/>
        </p:nvSpPr>
        <p:spPr>
          <a:xfrm>
            <a:off x="7239000" y="1524000"/>
            <a:ext cx="914400"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Apps</a:t>
            </a:r>
            <a:endParaRPr lang="en-US" dirty="0"/>
          </a:p>
        </p:txBody>
      </p:sp>
      <p:cxnSp>
        <p:nvCxnSpPr>
          <p:cNvPr id="6" name="Straight Arrow Connector 5"/>
          <p:cNvCxnSpPr/>
          <p:nvPr/>
        </p:nvCxnSpPr>
        <p:spPr>
          <a:xfrm>
            <a:off x="7543800" y="2286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543530" y="3910708"/>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861030" y="3910708"/>
            <a:ext cx="0" cy="53340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848600" y="2286000"/>
            <a:ext cx="0" cy="53340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pic>
        <p:nvPicPr>
          <p:cNvPr id="10" name="Picture 35"/>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158610" y="4494115"/>
            <a:ext cx="95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TextBox 10"/>
          <p:cNvSpPr txBox="1"/>
          <p:nvPr/>
        </p:nvSpPr>
        <p:spPr>
          <a:xfrm>
            <a:off x="6400800" y="5172670"/>
            <a:ext cx="2362200" cy="923330"/>
          </a:xfrm>
          <a:prstGeom prst="rect">
            <a:avLst/>
          </a:prstGeom>
          <a:noFill/>
        </p:spPr>
        <p:txBody>
          <a:bodyPr wrap="square" rtlCol="0">
            <a:spAutoFit/>
          </a:bodyPr>
          <a:lstStyle/>
          <a:p>
            <a:pPr algn="ctr"/>
            <a:r>
              <a:rPr lang="en-US" dirty="0" smtClean="0"/>
              <a:t>Device </a:t>
            </a:r>
          </a:p>
          <a:p>
            <a:pPr algn="ctr"/>
            <a:r>
              <a:rPr lang="en-US" dirty="0" smtClean="0"/>
              <a:t>(e.g., Network adapter, HDD)</a:t>
            </a:r>
            <a:endParaRPr lang="en-US" dirty="0"/>
          </a:p>
        </p:txBody>
      </p:sp>
      <p:sp>
        <p:nvSpPr>
          <p:cNvPr id="15" name="Rectangle 14"/>
          <p:cNvSpPr/>
          <p:nvPr/>
        </p:nvSpPr>
        <p:spPr>
          <a:xfrm>
            <a:off x="6975542" y="2895600"/>
            <a:ext cx="1441315" cy="91936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OS</a:t>
            </a:r>
            <a:endParaRPr lang="en-US" dirty="0"/>
          </a:p>
        </p:txBody>
      </p:sp>
    </p:spTree>
    <p:extLst>
      <p:ext uri="{BB962C8B-B14F-4D97-AF65-F5344CB8AC3E}">
        <p14:creationId xmlns:p14="http://schemas.microsoft.com/office/powerpoint/2010/main" val="4115087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System</a:t>
            </a:r>
            <a:endParaRPr lang="en-US" dirty="0"/>
          </a:p>
        </p:txBody>
      </p:sp>
      <p:sp>
        <p:nvSpPr>
          <p:cNvPr id="12" name="Content Placeholder 11"/>
          <p:cNvSpPr>
            <a:spLocks noGrp="1"/>
          </p:cNvSpPr>
          <p:nvPr>
            <p:ph idx="1"/>
          </p:nvPr>
        </p:nvSpPr>
        <p:spPr>
          <a:xfrm>
            <a:off x="990600" y="1600200"/>
            <a:ext cx="3810000" cy="4525963"/>
          </a:xfrm>
        </p:spPr>
        <p:txBody>
          <a:bodyPr/>
          <a:lstStyle/>
          <a:p>
            <a:r>
              <a:rPr lang="en-US" dirty="0"/>
              <a:t>Web </a:t>
            </a:r>
            <a:r>
              <a:rPr lang="en-US" dirty="0" smtClean="0"/>
              <a:t>services</a:t>
            </a:r>
            <a:endParaRPr lang="en-US" dirty="0"/>
          </a:p>
          <a:p>
            <a:pPr lvl="1"/>
            <a:r>
              <a:rPr lang="en-US" dirty="0"/>
              <a:t>Multimedia</a:t>
            </a:r>
          </a:p>
          <a:p>
            <a:pPr lvl="1"/>
            <a:r>
              <a:rPr lang="en-US" dirty="0" smtClean="0"/>
              <a:t>Website</a:t>
            </a:r>
          </a:p>
          <a:p>
            <a:r>
              <a:rPr lang="en-US" dirty="0" smtClean="0"/>
              <a:t>Video surveillance</a:t>
            </a:r>
          </a:p>
          <a:p>
            <a:pPr lvl="1"/>
            <a:r>
              <a:rPr lang="en-US" dirty="0"/>
              <a:t>Receive video</a:t>
            </a:r>
          </a:p>
          <a:p>
            <a:pPr lvl="1"/>
            <a:r>
              <a:rPr lang="en-US" dirty="0" smtClean="0"/>
              <a:t>Intrusion detection</a:t>
            </a:r>
          </a:p>
          <a:p>
            <a:pPr lvl="1"/>
            <a:r>
              <a:rPr lang="en-US" dirty="0" smtClean="0"/>
              <a:t>Recording</a:t>
            </a:r>
          </a:p>
          <a:p>
            <a:pPr lvl="1"/>
            <a:r>
              <a:rPr lang="en-US" dirty="0" smtClean="0"/>
              <a:t>Playback</a:t>
            </a:r>
          </a:p>
          <a:p>
            <a:pPr lvl="1"/>
            <a:endParaRPr lang="en-US" dirty="0" smtClean="0"/>
          </a:p>
        </p:txBody>
      </p:sp>
      <p:pic>
        <p:nvPicPr>
          <p:cNvPr id="1029" name="Picture 5"/>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269748" y="838200"/>
            <a:ext cx="718051" cy="69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1095" y="5245513"/>
            <a:ext cx="988594" cy="10092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3089" t="10132" r="25709" b="16266"/>
          <a:stretch/>
        </p:blipFill>
        <p:spPr bwMode="auto">
          <a:xfrm>
            <a:off x="6913574" y="2409611"/>
            <a:ext cx="778565" cy="11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1029" idx="2"/>
          </p:cNvCxnSpPr>
          <p:nvPr/>
        </p:nvCxnSpPr>
        <p:spPr>
          <a:xfrm flipH="1">
            <a:off x="7252923" y="1529834"/>
            <a:ext cx="375851" cy="8451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7761518">
            <a:off x="6992558" y="1796442"/>
            <a:ext cx="1206484" cy="307777"/>
          </a:xfrm>
          <a:prstGeom prst="rect">
            <a:avLst/>
          </a:prstGeom>
          <a:noFill/>
        </p:spPr>
        <p:txBody>
          <a:bodyPr wrap="none" rtlCol="0">
            <a:spAutoFit/>
          </a:bodyPr>
          <a:lstStyle/>
          <a:p>
            <a:r>
              <a:rPr lang="en-US" sz="1400" dirty="0" smtClean="0"/>
              <a:t>Local network</a:t>
            </a:r>
            <a:endParaRPr lang="en-US" sz="1400" dirty="0"/>
          </a:p>
        </p:txBody>
      </p:sp>
      <p:cxnSp>
        <p:nvCxnSpPr>
          <p:cNvPr id="13" name="Straight Arrow Connector 12"/>
          <p:cNvCxnSpPr/>
          <p:nvPr/>
        </p:nvCxnSpPr>
        <p:spPr>
          <a:xfrm flipH="1">
            <a:off x="7273044" y="3550535"/>
            <a:ext cx="1" cy="16002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620000" y="3550535"/>
            <a:ext cx="944432" cy="16002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5" name="Cloud 4"/>
          <p:cNvSpPr/>
          <p:nvPr/>
        </p:nvSpPr>
        <p:spPr>
          <a:xfrm>
            <a:off x="6172200" y="3779135"/>
            <a:ext cx="2895600" cy="1175448"/>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Internet</a:t>
            </a:r>
            <a:endParaRPr lang="en-US" dirty="0"/>
          </a:p>
        </p:txBody>
      </p:sp>
      <p:pic>
        <p:nvPicPr>
          <p:cNvPr id="17" name="Picture 6"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3600" y="5261579"/>
            <a:ext cx="988594" cy="10092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5DA0DC8-83C2-4844-BE1D-1A771E92E74E}" type="slidenum">
              <a:rPr lang="en-US" smtClean="0"/>
              <a:pPr/>
              <a:t>43</a:t>
            </a:fld>
            <a:endParaRPr lang="en-US"/>
          </a:p>
        </p:txBody>
      </p:sp>
      <p:cxnSp>
        <p:nvCxnSpPr>
          <p:cNvPr id="26" name="Straight Arrow Connector 25"/>
          <p:cNvCxnSpPr/>
          <p:nvPr/>
        </p:nvCxnSpPr>
        <p:spPr>
          <a:xfrm>
            <a:off x="-88630" y="-1015108"/>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16170" y="-1015108"/>
            <a:ext cx="0" cy="53340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309989" y="2464918"/>
            <a:ext cx="994790" cy="950357"/>
            <a:chOff x="4152900" y="5398109"/>
            <a:chExt cx="994790" cy="950357"/>
          </a:xfrm>
        </p:grpSpPr>
        <p:pic>
          <p:nvPicPr>
            <p:cNvPr id="30" name="Picture 35"/>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152900" y="5398109"/>
              <a:ext cx="95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Box 5"/>
            <p:cNvSpPr txBox="1"/>
            <p:nvPr/>
          </p:nvSpPr>
          <p:spPr>
            <a:xfrm>
              <a:off x="4153635" y="5979134"/>
              <a:ext cx="994055" cy="369332"/>
            </a:xfrm>
            <a:prstGeom prst="rect">
              <a:avLst/>
            </a:prstGeom>
            <a:noFill/>
          </p:spPr>
          <p:txBody>
            <a:bodyPr wrap="none" rtlCol="0">
              <a:spAutoFit/>
            </a:bodyPr>
            <a:lstStyle/>
            <a:p>
              <a:r>
                <a:rPr lang="en-US" dirty="0" smtClean="0"/>
                <a:t>Network</a:t>
              </a:r>
              <a:endParaRPr lang="en-US" dirty="0"/>
            </a:p>
          </p:txBody>
        </p:sp>
      </p:grpSp>
      <p:pic>
        <p:nvPicPr>
          <p:cNvPr id="33" name="Picture 1" descr="C:\Documents and Settings\stanovich\Local Settings\Temporary Internet Files\Content.IE5\QXAFEH65\MC900230313[1].wmf"/>
          <p:cNvPicPr>
            <a:picLocks noChangeAspect="1" noChangeArrowheads="1"/>
          </p:cNvPicPr>
          <p:nvPr/>
        </p:nvPicPr>
        <p:blipFill>
          <a:blip r:embed="rId8" cstate="print"/>
          <a:srcRect/>
          <a:stretch>
            <a:fillRect/>
          </a:stretch>
        </p:blipFill>
        <p:spPr bwMode="auto">
          <a:xfrm>
            <a:off x="50345" y="4055791"/>
            <a:ext cx="1090589" cy="1122321"/>
          </a:xfrm>
          <a:prstGeom prst="rect">
            <a:avLst/>
          </a:prstGeom>
          <a:noFill/>
        </p:spPr>
      </p:pic>
      <p:cxnSp>
        <p:nvCxnSpPr>
          <p:cNvPr id="34" name="Straight Arrow Connector 33"/>
          <p:cNvCxnSpPr/>
          <p:nvPr/>
        </p:nvCxnSpPr>
        <p:spPr>
          <a:xfrm flipH="1">
            <a:off x="838200" y="3000070"/>
            <a:ext cx="602444" cy="11402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35734" y="2440476"/>
            <a:ext cx="1004910" cy="15076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919519" y="2773950"/>
            <a:ext cx="1098378" cy="646331"/>
          </a:xfrm>
          <a:prstGeom prst="rect">
            <a:avLst/>
          </a:prstGeom>
          <a:noFill/>
        </p:spPr>
        <p:txBody>
          <a:bodyPr wrap="none" rtlCol="0">
            <a:spAutoFit/>
          </a:bodyPr>
          <a:lstStyle/>
          <a:p>
            <a:pPr algn="ctr"/>
            <a:r>
              <a:rPr lang="en-US" dirty="0" smtClean="0"/>
              <a:t>All-in-one</a:t>
            </a:r>
          </a:p>
          <a:p>
            <a:pPr algn="ctr"/>
            <a:r>
              <a:rPr lang="en-US" dirty="0" smtClean="0"/>
              <a:t>server</a:t>
            </a:r>
            <a:endParaRPr lang="en-US" dirty="0"/>
          </a:p>
        </p:txBody>
      </p:sp>
      <p:cxnSp>
        <p:nvCxnSpPr>
          <p:cNvPr id="41" name="Straight Arrow Connector 40"/>
          <p:cNvCxnSpPr/>
          <p:nvPr/>
        </p:nvCxnSpPr>
        <p:spPr>
          <a:xfrm>
            <a:off x="3603280" y="2559926"/>
            <a:ext cx="706709" cy="1070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124200" y="2895600"/>
            <a:ext cx="1185789" cy="1044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527080" y="3097115"/>
            <a:ext cx="782909" cy="18574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38800" y="1676400"/>
            <a:ext cx="0" cy="454350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1132060" y="4616952"/>
            <a:ext cx="468140" cy="1846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www.clker.com/cliparts/4/1/e/6/11949838211786721468lcd_monitor_the_structor_.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38782" y="2374975"/>
            <a:ext cx="895927" cy="9144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www.clker.com/cliparts/T/K/l/e/n/C/clock-icon-hi.png"/>
          <p:cNvPicPr>
            <a:picLocks noChangeAspect="1" noChangeArrowheads="1"/>
          </p:cNvPicPr>
          <p:nvPr/>
        </p:nvPicPr>
        <p:blipFill>
          <a:blip r:embed="rId10" cstate="print"/>
          <a:srcRect/>
          <a:stretch>
            <a:fillRect/>
          </a:stretch>
        </p:blipFill>
        <p:spPr bwMode="auto">
          <a:xfrm>
            <a:off x="1533721" y="2293182"/>
            <a:ext cx="234804" cy="266744"/>
          </a:xfrm>
          <a:prstGeom prst="rect">
            <a:avLst/>
          </a:prstGeom>
          <a:solidFill>
            <a:schemeClr val="bg1"/>
          </a:solidFill>
        </p:spPr>
      </p:pic>
      <p:pic>
        <p:nvPicPr>
          <p:cNvPr id="39" name="Picture 2" descr="http://www.clker.com/cliparts/T/K/l/e/n/C/clock-icon-hi.png"/>
          <p:cNvPicPr>
            <a:picLocks noChangeAspect="1" noChangeArrowheads="1"/>
          </p:cNvPicPr>
          <p:nvPr/>
        </p:nvPicPr>
        <p:blipFill>
          <a:blip r:embed="rId10" cstate="print"/>
          <a:srcRect/>
          <a:stretch>
            <a:fillRect/>
          </a:stretch>
        </p:blipFill>
        <p:spPr bwMode="auto">
          <a:xfrm>
            <a:off x="1524000" y="3924256"/>
            <a:ext cx="234804" cy="266744"/>
          </a:xfrm>
          <a:prstGeom prst="rect">
            <a:avLst/>
          </a:prstGeom>
          <a:solidFill>
            <a:schemeClr val="bg1"/>
          </a:solidFill>
        </p:spPr>
      </p:pic>
      <p:pic>
        <p:nvPicPr>
          <p:cNvPr id="40" name="Picture 2" descr="http://www.clker.com/cliparts/T/K/l/e/n/C/clock-icon-hi.png"/>
          <p:cNvPicPr>
            <a:picLocks noChangeAspect="1" noChangeArrowheads="1"/>
          </p:cNvPicPr>
          <p:nvPr/>
        </p:nvPicPr>
        <p:blipFill>
          <a:blip r:embed="rId10" cstate="print"/>
          <a:srcRect/>
          <a:stretch>
            <a:fillRect/>
          </a:stretch>
        </p:blipFill>
        <p:spPr bwMode="auto">
          <a:xfrm>
            <a:off x="1517796" y="4409016"/>
            <a:ext cx="234804" cy="266744"/>
          </a:xfrm>
          <a:prstGeom prst="rect">
            <a:avLst/>
          </a:prstGeom>
          <a:solidFill>
            <a:schemeClr val="bg1"/>
          </a:solidFill>
        </p:spPr>
      </p:pic>
      <p:pic>
        <p:nvPicPr>
          <p:cNvPr id="42" name="Picture 2" descr="http://www.clker.com/cliparts/T/K/l/e/n/C/clock-icon-hi.png"/>
          <p:cNvPicPr>
            <a:picLocks noChangeAspect="1" noChangeArrowheads="1"/>
          </p:cNvPicPr>
          <p:nvPr/>
        </p:nvPicPr>
        <p:blipFill>
          <a:blip r:embed="rId10" cstate="print"/>
          <a:srcRect/>
          <a:stretch>
            <a:fillRect/>
          </a:stretch>
        </p:blipFill>
        <p:spPr bwMode="auto">
          <a:xfrm>
            <a:off x="1533721" y="4940956"/>
            <a:ext cx="234804" cy="266744"/>
          </a:xfrm>
          <a:prstGeom prst="rect">
            <a:avLst/>
          </a:prstGeom>
          <a:solidFill>
            <a:schemeClr val="bg1"/>
          </a:solidFill>
        </p:spPr>
      </p:pic>
      <p:pic>
        <p:nvPicPr>
          <p:cNvPr id="46" name="Picture 2" descr="http://www.clker.com/cliparts/T/K/l/e/n/C/clock-icon-hi.png"/>
          <p:cNvPicPr>
            <a:picLocks noChangeAspect="1" noChangeArrowheads="1"/>
          </p:cNvPicPr>
          <p:nvPr/>
        </p:nvPicPr>
        <p:blipFill>
          <a:blip r:embed="rId10" cstate="print"/>
          <a:srcRect/>
          <a:stretch>
            <a:fillRect/>
          </a:stretch>
        </p:blipFill>
        <p:spPr bwMode="auto">
          <a:xfrm>
            <a:off x="1517796" y="5446759"/>
            <a:ext cx="234804" cy="266744"/>
          </a:xfrm>
          <a:prstGeom prst="rect">
            <a:avLst/>
          </a:prstGeom>
          <a:solidFill>
            <a:schemeClr val="bg1"/>
          </a:solidFill>
        </p:spPr>
      </p:pic>
      <p:grpSp>
        <p:nvGrpSpPr>
          <p:cNvPr id="52" name="Group 51"/>
          <p:cNvGrpSpPr/>
          <p:nvPr/>
        </p:nvGrpSpPr>
        <p:grpSpPr>
          <a:xfrm>
            <a:off x="3854884" y="5580131"/>
            <a:ext cx="910210" cy="910210"/>
            <a:chOff x="5147690" y="2920108"/>
            <a:chExt cx="910210" cy="910210"/>
          </a:xfrm>
        </p:grpSpPr>
        <p:pic>
          <p:nvPicPr>
            <p:cNvPr id="53"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47690" y="2920108"/>
              <a:ext cx="910210" cy="910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p:cNvSpPr txBox="1"/>
            <p:nvPr/>
          </p:nvSpPr>
          <p:spPr>
            <a:xfrm>
              <a:off x="5315697" y="3190547"/>
              <a:ext cx="574196" cy="369332"/>
            </a:xfrm>
            <a:prstGeom prst="rect">
              <a:avLst/>
            </a:prstGeom>
            <a:noFill/>
          </p:spPr>
          <p:txBody>
            <a:bodyPr wrap="none" rtlCol="0">
              <a:spAutoFit/>
            </a:bodyPr>
            <a:lstStyle/>
            <a:p>
              <a:r>
                <a:rPr lang="en-US" dirty="0" smtClean="0"/>
                <a:t>CPU</a:t>
              </a:r>
              <a:endParaRPr lang="en-US" dirty="0"/>
            </a:p>
          </p:txBody>
        </p:sp>
      </p:grpSp>
      <p:cxnSp>
        <p:nvCxnSpPr>
          <p:cNvPr id="56" name="Straight Arrow Connector 55"/>
          <p:cNvCxnSpPr/>
          <p:nvPr/>
        </p:nvCxnSpPr>
        <p:spPr>
          <a:xfrm>
            <a:off x="2819400" y="4709285"/>
            <a:ext cx="1099134" cy="8708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14600" y="5713503"/>
            <a:ext cx="1088680" cy="3217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Down Arrow 43"/>
          <p:cNvSpPr/>
          <p:nvPr/>
        </p:nvSpPr>
        <p:spPr>
          <a:xfrm rot="20049977">
            <a:off x="2714324" y="1838439"/>
            <a:ext cx="457200" cy="4012353"/>
          </a:xfrm>
          <a:prstGeom prst="downArrow">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25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Example</a:t>
            </a:r>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44</a:t>
            </a:fld>
            <a:endParaRPr lang="en-US"/>
          </a:p>
        </p:txBody>
      </p:sp>
      <p:sp>
        <p:nvSpPr>
          <p:cNvPr id="21" name="Line 10"/>
          <p:cNvSpPr>
            <a:spLocks noChangeShapeType="1"/>
          </p:cNvSpPr>
          <p:nvPr/>
        </p:nvSpPr>
        <p:spPr bwMode="auto">
          <a:xfrm>
            <a:off x="4114799" y="6367309"/>
            <a:ext cx="4475397" cy="0"/>
          </a:xfrm>
          <a:prstGeom prst="line">
            <a:avLst/>
          </a:prstGeom>
          <a:noFill/>
          <a:ln w="44450">
            <a:solidFill>
              <a:schemeClr val="tx1"/>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 name="TextBox 21"/>
          <p:cNvSpPr txBox="1"/>
          <p:nvPr/>
        </p:nvSpPr>
        <p:spPr>
          <a:xfrm>
            <a:off x="7993572" y="6505727"/>
            <a:ext cx="614271" cy="369332"/>
          </a:xfrm>
          <a:prstGeom prst="rect">
            <a:avLst/>
          </a:prstGeom>
          <a:noFill/>
        </p:spPr>
        <p:txBody>
          <a:bodyPr wrap="none" rtlCol="0">
            <a:spAutoFit/>
          </a:bodyPr>
          <a:lstStyle/>
          <a:p>
            <a:r>
              <a:rPr lang="en-US" dirty="0" smtClean="0"/>
              <a:t>time</a:t>
            </a:r>
            <a:endParaRPr lang="en-US" dirty="0"/>
          </a:p>
        </p:txBody>
      </p:sp>
      <p:pic>
        <p:nvPicPr>
          <p:cNvPr id="28" name="Picture 8"/>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686550" y="27051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 name="Rectangle 30"/>
          <p:cNvSpPr/>
          <p:nvPr/>
        </p:nvSpPr>
        <p:spPr>
          <a:xfrm>
            <a:off x="7109044" y="3019425"/>
            <a:ext cx="91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a:t>
            </a:r>
            <a:endParaRPr lang="en-US" dirty="0"/>
          </a:p>
        </p:txBody>
      </p:sp>
      <p:sp>
        <p:nvSpPr>
          <p:cNvPr id="35" name="Rectangle 34"/>
          <p:cNvSpPr/>
          <p:nvPr/>
        </p:nvSpPr>
        <p:spPr>
          <a:xfrm>
            <a:off x="4948282" y="5987898"/>
            <a:ext cx="1721307" cy="347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4924425" y="5723238"/>
            <a:ext cx="0" cy="6440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85024" y="5353906"/>
            <a:ext cx="772776" cy="369332"/>
          </a:xfrm>
          <a:prstGeom prst="rect">
            <a:avLst/>
          </a:prstGeom>
          <a:noFill/>
        </p:spPr>
        <p:txBody>
          <a:bodyPr wrap="none" rtlCol="0">
            <a:spAutoFit/>
          </a:bodyPr>
          <a:lstStyle/>
          <a:p>
            <a:r>
              <a:rPr lang="en-US" dirty="0" smtClean="0"/>
              <a:t>arrival</a:t>
            </a:r>
            <a:endParaRPr lang="en-US" dirty="0"/>
          </a:p>
        </p:txBody>
      </p:sp>
      <p:cxnSp>
        <p:nvCxnSpPr>
          <p:cNvPr id="20" name="Straight Arrow Connector 19"/>
          <p:cNvCxnSpPr/>
          <p:nvPr/>
        </p:nvCxnSpPr>
        <p:spPr>
          <a:xfrm>
            <a:off x="7273706" y="5881016"/>
            <a:ext cx="0" cy="4703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75011" y="5538572"/>
            <a:ext cx="997389" cy="369332"/>
          </a:xfrm>
          <a:prstGeom prst="rect">
            <a:avLst/>
          </a:prstGeom>
          <a:noFill/>
        </p:spPr>
        <p:txBody>
          <a:bodyPr wrap="none" rtlCol="0">
            <a:spAutoFit/>
          </a:bodyPr>
          <a:lstStyle/>
          <a:p>
            <a:r>
              <a:rPr lang="en-US" dirty="0" smtClean="0"/>
              <a:t>deadline</a:t>
            </a:r>
            <a:endParaRPr lang="en-US" dirty="0"/>
          </a:p>
        </p:txBody>
      </p:sp>
    </p:spTree>
    <p:extLst>
      <p:ext uri="{BB962C8B-B14F-4D97-AF65-F5344CB8AC3E}">
        <p14:creationId xmlns:p14="http://schemas.microsoft.com/office/powerpoint/2010/main" val="14567438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Example: Network Receive</a:t>
            </a:r>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45</a:t>
            </a:fld>
            <a:endParaRPr lang="en-US"/>
          </a:p>
        </p:txBody>
      </p:sp>
      <p:sp>
        <p:nvSpPr>
          <p:cNvPr id="21" name="Line 10"/>
          <p:cNvSpPr>
            <a:spLocks noChangeShapeType="1"/>
          </p:cNvSpPr>
          <p:nvPr/>
        </p:nvSpPr>
        <p:spPr bwMode="auto">
          <a:xfrm>
            <a:off x="4114799" y="6367309"/>
            <a:ext cx="4475397" cy="0"/>
          </a:xfrm>
          <a:prstGeom prst="line">
            <a:avLst/>
          </a:prstGeom>
          <a:noFill/>
          <a:ln w="44450">
            <a:solidFill>
              <a:schemeClr val="tx1"/>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 name="TextBox 21"/>
          <p:cNvSpPr txBox="1"/>
          <p:nvPr/>
        </p:nvSpPr>
        <p:spPr>
          <a:xfrm>
            <a:off x="7993572" y="6505727"/>
            <a:ext cx="614271" cy="369332"/>
          </a:xfrm>
          <a:prstGeom prst="rect">
            <a:avLst/>
          </a:prstGeom>
          <a:noFill/>
        </p:spPr>
        <p:txBody>
          <a:bodyPr wrap="none" rtlCol="0">
            <a:spAutoFit/>
          </a:bodyPr>
          <a:lstStyle/>
          <a:p>
            <a:r>
              <a:rPr lang="en-US" dirty="0" smtClean="0"/>
              <a:t>time</a:t>
            </a:r>
            <a:endParaRPr lang="en-US" dirty="0"/>
          </a:p>
        </p:txBody>
      </p:sp>
      <p:sp>
        <p:nvSpPr>
          <p:cNvPr id="27" name="TextBox 26"/>
          <p:cNvSpPr txBox="1"/>
          <p:nvPr/>
        </p:nvSpPr>
        <p:spPr>
          <a:xfrm>
            <a:off x="6773643" y="5536298"/>
            <a:ext cx="997389" cy="369332"/>
          </a:xfrm>
          <a:prstGeom prst="rect">
            <a:avLst/>
          </a:prstGeom>
          <a:noFill/>
        </p:spPr>
        <p:txBody>
          <a:bodyPr wrap="none" rtlCol="0">
            <a:spAutoFit/>
          </a:bodyPr>
          <a:lstStyle/>
          <a:p>
            <a:r>
              <a:rPr lang="en-US" dirty="0" smtClean="0"/>
              <a:t>deadline</a:t>
            </a:r>
            <a:endParaRPr lang="en-US" dirty="0"/>
          </a:p>
        </p:txBody>
      </p:sp>
      <p:pic>
        <p:nvPicPr>
          <p:cNvPr id="28" name="Picture 8"/>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686550" y="27051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 name="Rectangle 30"/>
          <p:cNvSpPr/>
          <p:nvPr/>
        </p:nvSpPr>
        <p:spPr>
          <a:xfrm>
            <a:off x="7109044" y="3019425"/>
            <a:ext cx="91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a:t>
            </a:r>
            <a:endParaRPr lang="en-US" dirty="0"/>
          </a:p>
        </p:txBody>
      </p:sp>
      <p:sp>
        <p:nvSpPr>
          <p:cNvPr id="35" name="Rectangle 34"/>
          <p:cNvSpPr/>
          <p:nvPr/>
        </p:nvSpPr>
        <p:spPr>
          <a:xfrm>
            <a:off x="4948282" y="5995873"/>
            <a:ext cx="860653" cy="347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4924425" y="5723238"/>
            <a:ext cx="0" cy="6440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85024" y="5353906"/>
            <a:ext cx="772776" cy="369332"/>
          </a:xfrm>
          <a:prstGeom prst="rect">
            <a:avLst/>
          </a:prstGeom>
          <a:noFill/>
        </p:spPr>
        <p:txBody>
          <a:bodyPr wrap="none" rtlCol="0">
            <a:spAutoFit/>
          </a:bodyPr>
          <a:lstStyle/>
          <a:p>
            <a:r>
              <a:rPr lang="en-US" dirty="0" smtClean="0"/>
              <a:t>arrival</a:t>
            </a:r>
            <a:endParaRPr lang="en-US" dirty="0"/>
          </a:p>
        </p:txBody>
      </p:sp>
      <p:sp>
        <p:nvSpPr>
          <p:cNvPr id="13" name="TextBox 12"/>
          <p:cNvSpPr txBox="1"/>
          <p:nvPr/>
        </p:nvSpPr>
        <p:spPr>
          <a:xfrm>
            <a:off x="5474897" y="5345362"/>
            <a:ext cx="1027012" cy="369332"/>
          </a:xfrm>
          <a:prstGeom prst="rect">
            <a:avLst/>
          </a:prstGeom>
          <a:noFill/>
        </p:spPr>
        <p:txBody>
          <a:bodyPr wrap="none" rtlCol="0">
            <a:spAutoFit/>
          </a:bodyPr>
          <a:lstStyle/>
          <a:p>
            <a:r>
              <a:rPr lang="en-US" dirty="0" smtClean="0"/>
              <a:t>interrupt</a:t>
            </a:r>
            <a:endParaRPr lang="en-US" dirty="0"/>
          </a:p>
        </p:txBody>
      </p:sp>
      <p:sp>
        <p:nvSpPr>
          <p:cNvPr id="17" name="Rectangle 16"/>
          <p:cNvSpPr/>
          <p:nvPr/>
        </p:nvSpPr>
        <p:spPr>
          <a:xfrm>
            <a:off x="5819098" y="5995873"/>
            <a:ext cx="657901" cy="34750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5819099" y="5723238"/>
            <a:ext cx="0" cy="62812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483121" y="5995873"/>
            <a:ext cx="860654" cy="347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5"/>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323975" y="4929953"/>
            <a:ext cx="95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 name="Rectangle 22"/>
          <p:cNvSpPr/>
          <p:nvPr/>
        </p:nvSpPr>
        <p:spPr>
          <a:xfrm>
            <a:off x="1449421" y="2093976"/>
            <a:ext cx="9144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App</a:t>
            </a:r>
            <a:endParaRPr lang="en-US" dirty="0"/>
          </a:p>
        </p:txBody>
      </p:sp>
      <p:sp>
        <p:nvSpPr>
          <p:cNvPr id="25" name="Rectangle 24"/>
          <p:cNvSpPr/>
          <p:nvPr/>
        </p:nvSpPr>
        <p:spPr>
          <a:xfrm>
            <a:off x="1449421" y="3541776"/>
            <a:ext cx="838200" cy="685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OS</a:t>
            </a:r>
            <a:endParaRPr lang="en-US" dirty="0"/>
          </a:p>
        </p:txBody>
      </p:sp>
      <p:cxnSp>
        <p:nvCxnSpPr>
          <p:cNvPr id="26" name="Straight Arrow Connector 25"/>
          <p:cNvCxnSpPr/>
          <p:nvPr/>
        </p:nvCxnSpPr>
        <p:spPr>
          <a:xfrm>
            <a:off x="1868521" y="4343400"/>
            <a:ext cx="0" cy="53340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868521" y="2855976"/>
            <a:ext cx="0" cy="53340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272338" y="5878742"/>
            <a:ext cx="0" cy="4703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7051" y="5392748"/>
            <a:ext cx="499140" cy="32194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6191" y="3652290"/>
            <a:ext cx="447674" cy="464772"/>
          </a:xfrm>
          <a:prstGeom prst="rect">
            <a:avLst/>
          </a:prstGeom>
        </p:spPr>
      </p:pic>
      <p:sp>
        <p:nvSpPr>
          <p:cNvPr id="33" name="Rectangle 32"/>
          <p:cNvSpPr/>
          <p:nvPr/>
        </p:nvSpPr>
        <p:spPr>
          <a:xfrm>
            <a:off x="7109044" y="3019425"/>
            <a:ext cx="914400" cy="70937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OS</a:t>
            </a:r>
            <a:endParaRPr lang="en-US" dirty="0"/>
          </a:p>
        </p:txBody>
      </p:sp>
      <p:sp>
        <p:nvSpPr>
          <p:cNvPr id="34" name="TextBox 33"/>
          <p:cNvSpPr txBox="1"/>
          <p:nvPr/>
        </p:nvSpPr>
        <p:spPr>
          <a:xfrm>
            <a:off x="6773643" y="5536298"/>
            <a:ext cx="997389" cy="369332"/>
          </a:xfrm>
          <a:prstGeom prst="rect">
            <a:avLst/>
          </a:prstGeom>
          <a:noFill/>
        </p:spPr>
        <p:txBody>
          <a:bodyPr wrap="none" rtlCol="0">
            <a:spAutoFit/>
          </a:bodyPr>
          <a:lstStyle/>
          <a:p>
            <a:r>
              <a:rPr lang="en-US" dirty="0" smtClean="0">
                <a:solidFill>
                  <a:srgbClr val="FF0000"/>
                </a:solidFill>
              </a:rPr>
              <a:t>deadline</a:t>
            </a:r>
            <a:endParaRPr lang="en-US" dirty="0">
              <a:solidFill>
                <a:srgbClr val="FF0000"/>
              </a:solidFill>
            </a:endParaRPr>
          </a:p>
        </p:txBody>
      </p:sp>
      <p:cxnSp>
        <p:nvCxnSpPr>
          <p:cNvPr id="36" name="Straight Arrow Connector 35"/>
          <p:cNvCxnSpPr/>
          <p:nvPr/>
        </p:nvCxnSpPr>
        <p:spPr>
          <a:xfrm>
            <a:off x="7272338" y="5878742"/>
            <a:ext cx="0" cy="4703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9" grpId="0" animBg="1"/>
      <p:bldP spid="33" grpId="0" animBg="1"/>
      <p:bldP spid="33" grpId="1" animBg="1"/>
      <p:bldP spid="3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 CPU Time</a:t>
            </a:r>
            <a:endParaRPr lang="en-US" dirty="0"/>
          </a:p>
        </p:txBody>
      </p:sp>
      <p:sp>
        <p:nvSpPr>
          <p:cNvPr id="4" name="Content Placeholder 3"/>
          <p:cNvSpPr>
            <a:spLocks noGrp="1"/>
          </p:cNvSpPr>
          <p:nvPr>
            <p:ph idx="1"/>
          </p:nvPr>
        </p:nvSpPr>
        <p:spPr>
          <a:xfrm>
            <a:off x="457200" y="1600200"/>
            <a:ext cx="8077200" cy="4525963"/>
          </a:xfrm>
        </p:spPr>
        <p:txBody>
          <a:bodyPr>
            <a:normAutofit/>
          </a:bodyPr>
          <a:lstStyle/>
          <a:p>
            <a:r>
              <a:rPr lang="en-US" dirty="0" smtClean="0"/>
              <a:t>Interrupt mechanism outside control of OS</a:t>
            </a:r>
          </a:p>
          <a:p>
            <a:r>
              <a:rPr lang="en-US" dirty="0" smtClean="0"/>
              <a:t>Make interrupts schedulable threads </a:t>
            </a:r>
            <a:r>
              <a:rPr lang="en-US" dirty="0"/>
              <a:t>[Kleiman1995]</a:t>
            </a:r>
          </a:p>
          <a:p>
            <a:pPr lvl="1"/>
            <a:r>
              <a:rPr lang="en-US" dirty="0" smtClean="0"/>
              <a:t>Implemented by RT Linux</a:t>
            </a:r>
          </a:p>
        </p:txBody>
      </p:sp>
      <p:sp>
        <p:nvSpPr>
          <p:cNvPr id="3" name="Slide Number Placeholder 2"/>
          <p:cNvSpPr>
            <a:spLocks noGrp="1"/>
          </p:cNvSpPr>
          <p:nvPr>
            <p:ph type="sldNum" sz="quarter" idx="12"/>
          </p:nvPr>
        </p:nvSpPr>
        <p:spPr/>
        <p:txBody>
          <a:bodyPr/>
          <a:lstStyle/>
          <a:p>
            <a:fld id="{95DA0DC8-83C2-4844-BE1D-1A771E92E74E}" type="slidenum">
              <a:rPr lang="en-US" smtClean="0"/>
              <a:pPr/>
              <a:t>46</a:t>
            </a:fld>
            <a:endParaRPr lang="en-US"/>
          </a:p>
        </p:txBody>
      </p:sp>
    </p:spTree>
    <p:extLst>
      <p:ext uri="{BB962C8B-B14F-4D97-AF65-F5344CB8AC3E}">
        <p14:creationId xmlns:p14="http://schemas.microsoft.com/office/powerpoint/2010/main" val="24257594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Example: Network Receive</a:t>
            </a:r>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47</a:t>
            </a:fld>
            <a:endParaRPr lang="en-US"/>
          </a:p>
        </p:txBody>
      </p:sp>
      <p:sp>
        <p:nvSpPr>
          <p:cNvPr id="21" name="Line 10"/>
          <p:cNvSpPr>
            <a:spLocks noChangeShapeType="1"/>
          </p:cNvSpPr>
          <p:nvPr/>
        </p:nvSpPr>
        <p:spPr bwMode="auto">
          <a:xfrm>
            <a:off x="4114799" y="6367309"/>
            <a:ext cx="4475397" cy="0"/>
          </a:xfrm>
          <a:prstGeom prst="line">
            <a:avLst/>
          </a:prstGeom>
          <a:noFill/>
          <a:ln w="44450">
            <a:solidFill>
              <a:schemeClr val="tx1"/>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 name="TextBox 21"/>
          <p:cNvSpPr txBox="1"/>
          <p:nvPr/>
        </p:nvSpPr>
        <p:spPr>
          <a:xfrm>
            <a:off x="7993572" y="6505727"/>
            <a:ext cx="614271" cy="369332"/>
          </a:xfrm>
          <a:prstGeom prst="rect">
            <a:avLst/>
          </a:prstGeom>
          <a:noFill/>
        </p:spPr>
        <p:txBody>
          <a:bodyPr wrap="none" rtlCol="0">
            <a:spAutoFit/>
          </a:bodyPr>
          <a:lstStyle/>
          <a:p>
            <a:r>
              <a:rPr lang="en-US" dirty="0" smtClean="0"/>
              <a:t>time</a:t>
            </a:r>
            <a:endParaRPr lang="en-US" dirty="0"/>
          </a:p>
        </p:txBody>
      </p:sp>
      <p:sp>
        <p:nvSpPr>
          <p:cNvPr id="27" name="TextBox 26"/>
          <p:cNvSpPr txBox="1"/>
          <p:nvPr/>
        </p:nvSpPr>
        <p:spPr>
          <a:xfrm>
            <a:off x="6773643" y="5536298"/>
            <a:ext cx="997389" cy="369332"/>
          </a:xfrm>
          <a:prstGeom prst="rect">
            <a:avLst/>
          </a:prstGeom>
          <a:noFill/>
        </p:spPr>
        <p:txBody>
          <a:bodyPr wrap="none" rtlCol="0">
            <a:spAutoFit/>
          </a:bodyPr>
          <a:lstStyle/>
          <a:p>
            <a:r>
              <a:rPr lang="en-US" dirty="0" smtClean="0"/>
              <a:t>deadline</a:t>
            </a:r>
            <a:endParaRPr lang="en-US" dirty="0"/>
          </a:p>
        </p:txBody>
      </p:sp>
      <p:pic>
        <p:nvPicPr>
          <p:cNvPr id="28" name="Picture 8"/>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686550" y="27051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 name="Rectangle 30"/>
          <p:cNvSpPr/>
          <p:nvPr/>
        </p:nvSpPr>
        <p:spPr>
          <a:xfrm>
            <a:off x="7109044" y="3019425"/>
            <a:ext cx="914400" cy="685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a:t>
            </a:r>
          </a:p>
        </p:txBody>
      </p:sp>
      <p:sp>
        <p:nvSpPr>
          <p:cNvPr id="42" name="Rectangle 41"/>
          <p:cNvSpPr/>
          <p:nvPr/>
        </p:nvSpPr>
        <p:spPr>
          <a:xfrm>
            <a:off x="7109044" y="3019425"/>
            <a:ext cx="914400" cy="70937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OS</a:t>
            </a:r>
            <a:endParaRPr lang="en-US" dirty="0"/>
          </a:p>
        </p:txBody>
      </p:sp>
      <p:sp>
        <p:nvSpPr>
          <p:cNvPr id="35" name="Rectangle 34"/>
          <p:cNvSpPr/>
          <p:nvPr/>
        </p:nvSpPr>
        <p:spPr>
          <a:xfrm>
            <a:off x="4948282" y="5995873"/>
            <a:ext cx="860653" cy="347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85024" y="5353906"/>
            <a:ext cx="772776" cy="369332"/>
          </a:xfrm>
          <a:prstGeom prst="rect">
            <a:avLst/>
          </a:prstGeom>
          <a:noFill/>
        </p:spPr>
        <p:txBody>
          <a:bodyPr wrap="none" rtlCol="0">
            <a:spAutoFit/>
          </a:bodyPr>
          <a:lstStyle/>
          <a:p>
            <a:r>
              <a:rPr lang="en-US" dirty="0" smtClean="0"/>
              <a:t>arrival</a:t>
            </a:r>
            <a:endParaRPr lang="en-US" dirty="0"/>
          </a:p>
        </p:txBody>
      </p:sp>
      <p:sp>
        <p:nvSpPr>
          <p:cNvPr id="13" name="TextBox 12"/>
          <p:cNvSpPr txBox="1"/>
          <p:nvPr/>
        </p:nvSpPr>
        <p:spPr>
          <a:xfrm>
            <a:off x="5474897" y="5345362"/>
            <a:ext cx="1027012" cy="369332"/>
          </a:xfrm>
          <a:prstGeom prst="rect">
            <a:avLst/>
          </a:prstGeom>
          <a:noFill/>
        </p:spPr>
        <p:txBody>
          <a:bodyPr wrap="none" rtlCol="0">
            <a:spAutoFit/>
          </a:bodyPr>
          <a:lstStyle/>
          <a:p>
            <a:r>
              <a:rPr lang="en-US" dirty="0" smtClean="0"/>
              <a:t>interrupt</a:t>
            </a:r>
            <a:endParaRPr lang="en-US" dirty="0"/>
          </a:p>
        </p:txBody>
      </p:sp>
      <p:pic>
        <p:nvPicPr>
          <p:cNvPr id="20" name="Picture 35"/>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323975" y="4929953"/>
            <a:ext cx="95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 name="Rectangle 22"/>
          <p:cNvSpPr/>
          <p:nvPr/>
        </p:nvSpPr>
        <p:spPr>
          <a:xfrm>
            <a:off x="1449421" y="2093976"/>
            <a:ext cx="9144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App</a:t>
            </a:r>
            <a:endParaRPr lang="en-US" dirty="0"/>
          </a:p>
        </p:txBody>
      </p:sp>
      <p:sp>
        <p:nvSpPr>
          <p:cNvPr id="25" name="Rectangle 24"/>
          <p:cNvSpPr/>
          <p:nvPr/>
        </p:nvSpPr>
        <p:spPr>
          <a:xfrm>
            <a:off x="1449421" y="3541776"/>
            <a:ext cx="838200" cy="685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OS</a:t>
            </a:r>
            <a:endParaRPr lang="en-US" dirty="0"/>
          </a:p>
        </p:txBody>
      </p:sp>
      <p:cxnSp>
        <p:nvCxnSpPr>
          <p:cNvPr id="26" name="Straight Arrow Connector 25"/>
          <p:cNvCxnSpPr/>
          <p:nvPr/>
        </p:nvCxnSpPr>
        <p:spPr>
          <a:xfrm>
            <a:off x="1868521" y="4343400"/>
            <a:ext cx="0" cy="53340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868521" y="2855976"/>
            <a:ext cx="0" cy="53340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7051" y="5392748"/>
            <a:ext cx="499140" cy="321946"/>
          </a:xfrm>
          <a:prstGeom prst="rect">
            <a:avLst/>
          </a:prstGeom>
        </p:spPr>
      </p:pic>
      <p:sp>
        <p:nvSpPr>
          <p:cNvPr id="38" name="Rectangle 37"/>
          <p:cNvSpPr/>
          <p:nvPr/>
        </p:nvSpPr>
        <p:spPr>
          <a:xfrm>
            <a:off x="4948282" y="5992263"/>
            <a:ext cx="860653" cy="34750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825896" y="5992263"/>
            <a:ext cx="860654" cy="34750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5819099" y="5723238"/>
            <a:ext cx="0" cy="62812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24425" y="5723238"/>
            <a:ext cx="0" cy="6440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695399" y="5992263"/>
            <a:ext cx="657901" cy="34750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9984" y="3579876"/>
            <a:ext cx="447674" cy="464772"/>
          </a:xfrm>
          <a:prstGeom prst="rect">
            <a:avLst/>
          </a:prstGeom>
        </p:spPr>
      </p:pic>
      <p:cxnSp>
        <p:nvCxnSpPr>
          <p:cNvPr id="24" name="Straight Arrow Connector 23"/>
          <p:cNvCxnSpPr/>
          <p:nvPr/>
        </p:nvCxnSpPr>
        <p:spPr>
          <a:xfrm>
            <a:off x="7272338" y="5878742"/>
            <a:ext cx="0" cy="4703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52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3" grpId="0"/>
      <p:bldP spid="39" grpId="0" animBg="1"/>
      <p:bldP spid="4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Approaches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Mechanism</a:t>
            </a:r>
          </a:p>
          <a:p>
            <a:pPr lvl="1"/>
            <a:r>
              <a:rPr lang="en-US" dirty="0" smtClean="0"/>
              <a:t>Enable/disable interrupts</a:t>
            </a:r>
          </a:p>
          <a:p>
            <a:pPr lvl="1"/>
            <a:r>
              <a:rPr lang="en-US" dirty="0" smtClean="0"/>
              <a:t>Hardware mechanism (e.g., Motorola 68xxx)</a:t>
            </a:r>
          </a:p>
          <a:p>
            <a:pPr lvl="1"/>
            <a:r>
              <a:rPr lang="en-US" dirty="0" smtClean="0"/>
              <a:t>Schedulable thread </a:t>
            </a:r>
            <a:r>
              <a:rPr lang="en-US" dirty="0"/>
              <a:t>[Kleiman1995</a:t>
            </a:r>
            <a:r>
              <a:rPr lang="en-US" dirty="0" smtClean="0"/>
              <a:t>]</a:t>
            </a:r>
          </a:p>
          <a:p>
            <a:pPr lvl="1"/>
            <a:r>
              <a:rPr lang="en-US" dirty="0"/>
              <a:t>Aperiodic servers (e.g., sporadic server [</a:t>
            </a:r>
            <a:r>
              <a:rPr lang="en-US" dirty="0" err="1"/>
              <a:t>Sprunt</a:t>
            </a:r>
            <a:r>
              <a:rPr lang="en-US" dirty="0"/>
              <a:t> 1991</a:t>
            </a:r>
            <a:r>
              <a:rPr lang="en-US" dirty="0" smtClean="0"/>
              <a:t>])</a:t>
            </a:r>
          </a:p>
          <a:p>
            <a:r>
              <a:rPr lang="en-US" dirty="0" smtClean="0"/>
              <a:t>Policies</a:t>
            </a:r>
          </a:p>
          <a:p>
            <a:pPr lvl="1"/>
            <a:r>
              <a:rPr lang="en-US" dirty="0" smtClean="0"/>
              <a:t>Highest priority with budget [</a:t>
            </a:r>
            <a:r>
              <a:rPr lang="en-US" dirty="0" err="1" smtClean="0"/>
              <a:t>Facchinetti</a:t>
            </a:r>
            <a:r>
              <a:rPr lang="en-US" dirty="0" smtClean="0"/>
              <a:t> 2005]</a:t>
            </a:r>
            <a:endParaRPr lang="en-US" dirty="0"/>
          </a:p>
          <a:p>
            <a:pPr lvl="1"/>
            <a:r>
              <a:rPr lang="en-US" dirty="0" smtClean="0"/>
              <a:t>Limit number </a:t>
            </a:r>
            <a:r>
              <a:rPr lang="en-US" dirty="0"/>
              <a:t>of interrupts [</a:t>
            </a:r>
            <a:r>
              <a:rPr lang="en-US" dirty="0" err="1" smtClean="0"/>
              <a:t>Regehr</a:t>
            </a:r>
            <a:r>
              <a:rPr lang="en-US" dirty="0" smtClean="0"/>
              <a:t> 2005]</a:t>
            </a:r>
          </a:p>
          <a:p>
            <a:pPr lvl="1"/>
            <a:r>
              <a:rPr lang="en-US" dirty="0" smtClean="0"/>
              <a:t>Priority inheritance [Zhang 2006]</a:t>
            </a:r>
          </a:p>
          <a:p>
            <a:pPr lvl="1"/>
            <a:r>
              <a:rPr lang="en-US" dirty="0" smtClean="0"/>
              <a:t>Switch between interrupts and schedulable thread [Mogul 1997]</a:t>
            </a:r>
          </a:p>
        </p:txBody>
      </p:sp>
      <p:sp>
        <p:nvSpPr>
          <p:cNvPr id="4" name="Slide Number Placeholder 3"/>
          <p:cNvSpPr>
            <a:spLocks noGrp="1"/>
          </p:cNvSpPr>
          <p:nvPr>
            <p:ph type="sldNum" sz="quarter" idx="12"/>
          </p:nvPr>
        </p:nvSpPr>
        <p:spPr/>
        <p:txBody>
          <a:bodyPr/>
          <a:lstStyle/>
          <a:p>
            <a:fld id="{95DA0DC8-83C2-4844-BE1D-1A771E92E74E}" type="slidenum">
              <a:rPr lang="en-US" smtClean="0"/>
              <a:pPr/>
              <a:t>48</a:t>
            </a:fld>
            <a:endParaRPr lang="en-US"/>
          </a:p>
        </p:txBody>
      </p:sp>
    </p:spTree>
    <p:extLst>
      <p:ext uri="{BB962C8B-B14F-4D97-AF65-F5344CB8AC3E}">
        <p14:creationId xmlns:p14="http://schemas.microsoft.com/office/powerpoint/2010/main" val="20282794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Still Exist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Analysis?</a:t>
            </a:r>
          </a:p>
          <a:p>
            <a:r>
              <a:rPr lang="en-US" dirty="0" smtClean="0"/>
              <a:t>Requires known maximum on the amount of priority inversion</a:t>
            </a:r>
          </a:p>
          <a:p>
            <a:pPr lvl="1"/>
            <a:r>
              <a:rPr lang="en-US" dirty="0" smtClean="0">
                <a:solidFill>
                  <a:srgbClr val="FF0000"/>
                </a:solidFill>
              </a:rPr>
              <a:t>What is the maximum amount?</a:t>
            </a:r>
          </a:p>
          <a:p>
            <a:r>
              <a:rPr lang="en-US" dirty="0" smtClean="0">
                <a:solidFill>
                  <a:srgbClr val="FF0000"/>
                </a:solidFill>
              </a:rPr>
              <a:t>Is enforcement of the maximum amount needed?</a:t>
            </a:r>
          </a:p>
          <a:p>
            <a:pPr lvl="1"/>
            <a:r>
              <a:rPr lang="en-US" dirty="0" smtClean="0">
                <a:solidFill>
                  <a:srgbClr val="FF0000"/>
                </a:solidFill>
              </a:rPr>
              <a:t>How much CPU time?</a:t>
            </a:r>
          </a:p>
          <a:p>
            <a:pPr lvl="1"/>
            <a:r>
              <a:rPr lang="en-US" dirty="0" smtClean="0"/>
              <a:t>Limit using POSIX defined aperiodic server</a:t>
            </a:r>
          </a:p>
          <a:p>
            <a:pPr lvl="2"/>
            <a:r>
              <a:rPr lang="en-US" dirty="0" smtClean="0">
                <a:solidFill>
                  <a:srgbClr val="FF0000"/>
                </a:solidFill>
              </a:rPr>
              <a:t>Is an aperiodic server sufficient?</a:t>
            </a:r>
          </a:p>
          <a:p>
            <a:pPr lvl="2"/>
            <a:r>
              <a:rPr lang="en-US" dirty="0" smtClean="0">
                <a:solidFill>
                  <a:srgbClr val="FF0000"/>
                </a:solidFill>
              </a:rPr>
              <a:t>Practical considerations?</a:t>
            </a:r>
          </a:p>
          <a:p>
            <a:pPr lvl="3"/>
            <a:r>
              <a:rPr lang="en-US" dirty="0" smtClean="0">
                <a:solidFill>
                  <a:srgbClr val="FF0000"/>
                </a:solidFill>
              </a:rPr>
              <a:t>Overhead</a:t>
            </a:r>
          </a:p>
          <a:p>
            <a:pPr lvl="3"/>
            <a:r>
              <a:rPr lang="en-US" dirty="0" smtClean="0">
                <a:solidFill>
                  <a:srgbClr val="FF0000"/>
                </a:solidFill>
              </a:rPr>
              <a:t>Imprecise control</a:t>
            </a:r>
          </a:p>
          <a:p>
            <a:r>
              <a:rPr lang="en-US" dirty="0" smtClean="0">
                <a:solidFill>
                  <a:srgbClr val="FF0000"/>
                </a:solidFill>
              </a:rPr>
              <a:t>Can we back-charge an application?</a:t>
            </a:r>
          </a:p>
          <a:p>
            <a:pPr lvl="1"/>
            <a:r>
              <a:rPr lang="en-US" dirty="0" smtClean="0">
                <a:solidFill>
                  <a:srgbClr val="FF0000"/>
                </a:solidFill>
              </a:rPr>
              <a:t>No priority inversion charge to application</a:t>
            </a:r>
          </a:p>
          <a:p>
            <a:pPr lvl="1"/>
            <a:r>
              <a:rPr lang="en-US" dirty="0" smtClean="0">
                <a:solidFill>
                  <a:srgbClr val="FF0000"/>
                </a:solidFill>
              </a:rPr>
              <a:t>Priority inversion charge to separate entity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95DA0DC8-83C2-4844-BE1D-1A771E92E74E}" type="slidenum">
              <a:rPr lang="en-US" smtClean="0"/>
              <a:pPr/>
              <a:t>49</a:t>
            </a:fld>
            <a:endParaRPr lang="en-US"/>
          </a:p>
        </p:txBody>
      </p:sp>
    </p:spTree>
    <p:extLst>
      <p:ext uri="{BB962C8B-B14F-4D97-AF65-F5344CB8AC3E}">
        <p14:creationId xmlns:p14="http://schemas.microsoft.com/office/powerpoint/2010/main" val="3586796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with Current I/O in Commodity Systems</a:t>
            </a:r>
            <a:endParaRPr lang="en-US" dirty="0"/>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r>
              <a:rPr lang="en-US" dirty="0" smtClean="0"/>
              <a:t>Commodity system relies on heuristics</a:t>
            </a:r>
          </a:p>
          <a:p>
            <a:pPr lvl="1"/>
            <a:r>
              <a:rPr lang="en-US" dirty="0" smtClean="0"/>
              <a:t>One size fits all</a:t>
            </a:r>
          </a:p>
          <a:p>
            <a:pPr lvl="1"/>
            <a:r>
              <a:rPr lang="en-US" dirty="0" smtClean="0"/>
              <a:t>Not amenable to RT techniques</a:t>
            </a:r>
          </a:p>
          <a:p>
            <a:r>
              <a:rPr lang="en-US" dirty="0" smtClean="0"/>
              <a:t>RT too conservative</a:t>
            </a:r>
          </a:p>
          <a:p>
            <a:pPr lvl="1"/>
            <a:r>
              <a:rPr lang="en-US" dirty="0" smtClean="0"/>
              <a:t>Considers a missed deadline as catastrophic</a:t>
            </a:r>
          </a:p>
          <a:p>
            <a:pPr lvl="1"/>
            <a:r>
              <a:rPr lang="en-US" dirty="0" smtClean="0"/>
              <a:t>Assumes a single worst case</a:t>
            </a:r>
          </a:p>
          <a:p>
            <a:r>
              <a:rPr lang="en-US" dirty="0" smtClean="0"/>
              <a:t>RT theoretical algorithms ignore practical considerations</a:t>
            </a:r>
          </a:p>
          <a:p>
            <a:pPr lvl="1"/>
            <a:r>
              <a:rPr lang="en-US" dirty="0" smtClean="0"/>
              <a:t>Time on a device </a:t>
            </a:r>
            <a:r>
              <a:rPr lang="en-US" dirty="0" smtClean="0">
                <a:sym typeface="Symbol"/>
              </a:rPr>
              <a:t> </a:t>
            </a:r>
            <a:r>
              <a:rPr lang="en-US" dirty="0" smtClean="0"/>
              <a:t>service provided</a:t>
            </a:r>
          </a:p>
          <a:p>
            <a:pPr lvl="1"/>
            <a:r>
              <a:rPr lang="en-US" dirty="0" smtClean="0"/>
              <a:t>Effects of implementation</a:t>
            </a:r>
          </a:p>
          <a:p>
            <a:pPr lvl="2"/>
            <a:r>
              <a:rPr lang="en-US" dirty="0" smtClean="0"/>
              <a:t>Overheads</a:t>
            </a:r>
          </a:p>
          <a:p>
            <a:pPr lvl="2"/>
            <a:r>
              <a:rPr lang="en-US" dirty="0" smtClean="0"/>
              <a:t>Restrictions</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95DA0DC8-83C2-4844-BE1D-1A771E92E74E}" type="slidenum">
              <a:rPr lang="en-US" smtClean="0"/>
              <a:pPr/>
              <a:t>5</a:t>
            </a:fld>
            <a:endParaRPr lang="en-US"/>
          </a:p>
        </p:txBody>
      </p:sp>
    </p:spTree>
    <p:extLst>
      <p:ext uri="{BB962C8B-B14F-4D97-AF65-F5344CB8AC3E}">
        <p14:creationId xmlns:p14="http://schemas.microsoft.com/office/powerpoint/2010/main" val="5214153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Concrete Research </a:t>
            </a:r>
            <a:r>
              <a:rPr lang="en-US" dirty="0" smtClean="0"/>
              <a:t>Tasks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CPU</a:t>
            </a:r>
          </a:p>
          <a:p>
            <a:pPr lvl="1"/>
            <a:r>
              <a:rPr lang="en-US" dirty="0" smtClean="0"/>
              <a:t>I/O workload characterization [RTAS 2007]</a:t>
            </a:r>
          </a:p>
          <a:p>
            <a:pPr lvl="1"/>
            <a:r>
              <a:rPr lang="en-US" dirty="0" smtClean="0"/>
              <a:t>Tunable demand [RTAS 2010, RTLWS 2011]</a:t>
            </a:r>
          </a:p>
          <a:p>
            <a:pPr lvl="1"/>
            <a:r>
              <a:rPr lang="en-US" dirty="0" smtClean="0">
                <a:solidFill>
                  <a:srgbClr val="FF0000"/>
                </a:solidFill>
              </a:rPr>
              <a:t>Effect of reducing availability on I/O service</a:t>
            </a:r>
          </a:p>
          <a:p>
            <a:r>
              <a:rPr lang="en-US" dirty="0" smtClean="0"/>
              <a:t>Device</a:t>
            </a:r>
          </a:p>
          <a:p>
            <a:pPr lvl="1"/>
            <a:r>
              <a:rPr lang="en-US" dirty="0" smtClean="0"/>
              <a:t>Improved schedulability due to amortization [RTAS 2008]</a:t>
            </a:r>
          </a:p>
          <a:p>
            <a:pPr lvl="1"/>
            <a:r>
              <a:rPr lang="en-US" dirty="0" smtClean="0">
                <a:solidFill>
                  <a:srgbClr val="FF0000"/>
                </a:solidFill>
              </a:rPr>
              <a:t>Analysis for multiple RT tasks</a:t>
            </a:r>
          </a:p>
          <a:p>
            <a:r>
              <a:rPr lang="en-US" dirty="0" smtClean="0"/>
              <a:t>End-to-end I/O guarantees</a:t>
            </a:r>
          </a:p>
          <a:p>
            <a:pPr lvl="1"/>
            <a:r>
              <a:rPr lang="en-US" dirty="0" smtClean="0">
                <a:solidFill>
                  <a:schemeClr val="accent6">
                    <a:lumMod val="75000"/>
                  </a:schemeClr>
                </a:solidFill>
              </a:rPr>
              <a:t>Fit into analyzable framework </a:t>
            </a:r>
            <a:r>
              <a:rPr lang="en-US" dirty="0" smtClean="0"/>
              <a:t>[RTAS 2007]</a:t>
            </a:r>
          </a:p>
          <a:p>
            <a:pPr lvl="1"/>
            <a:r>
              <a:rPr lang="en-US" dirty="0" smtClean="0">
                <a:solidFill>
                  <a:srgbClr val="FF0000"/>
                </a:solidFill>
              </a:rPr>
              <a:t>Guarantees including both CPU and device components</a:t>
            </a:r>
          </a:p>
          <a:p>
            <a:pPr lvl="1"/>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50</a:t>
            </a:fld>
            <a:endParaRPr lang="en-US"/>
          </a:p>
        </p:txBody>
      </p:sp>
    </p:spTree>
    <p:extLst>
      <p:ext uri="{BB962C8B-B14F-4D97-AF65-F5344CB8AC3E}">
        <p14:creationId xmlns:p14="http://schemas.microsoft.com/office/powerpoint/2010/main" val="3446545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Feature Comparison</a:t>
            </a:r>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51</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447800"/>
            <a:ext cx="7086600" cy="508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522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Approach</a:t>
            </a:r>
            <a:endParaRPr lang="en-US" dirty="0"/>
          </a:p>
        </p:txBody>
      </p:sp>
      <p:sp>
        <p:nvSpPr>
          <p:cNvPr id="3" name="Content Placeholder 2"/>
          <p:cNvSpPr>
            <a:spLocks noGrp="1"/>
          </p:cNvSpPr>
          <p:nvPr>
            <p:ph idx="1"/>
          </p:nvPr>
        </p:nvSpPr>
        <p:spPr>
          <a:xfrm>
            <a:off x="457200" y="1600200"/>
            <a:ext cx="5516880" cy="4525963"/>
          </a:xfrm>
        </p:spPr>
        <p:txBody>
          <a:bodyPr>
            <a:normAutofit fontScale="70000" lnSpcReduction="20000"/>
          </a:bodyPr>
          <a:lstStyle/>
          <a:p>
            <a:r>
              <a:rPr lang="en-US" dirty="0" smtClean="0"/>
              <a:t>Better Model</a:t>
            </a:r>
          </a:p>
          <a:p>
            <a:pPr lvl="1"/>
            <a:r>
              <a:rPr lang="en-US" dirty="0" smtClean="0"/>
              <a:t>Include OS CPU consumption into analysis</a:t>
            </a:r>
          </a:p>
          <a:p>
            <a:pPr lvl="1"/>
            <a:r>
              <a:rPr lang="en-US" dirty="0" smtClean="0"/>
              <a:t>Enhance OS </a:t>
            </a:r>
            <a:r>
              <a:rPr lang="en-US" dirty="0"/>
              <a:t>mechanisms to </a:t>
            </a:r>
            <a:r>
              <a:rPr lang="en-US" dirty="0" smtClean="0"/>
              <a:t>allow better system design</a:t>
            </a:r>
          </a:p>
          <a:p>
            <a:r>
              <a:rPr lang="en-US" dirty="0"/>
              <a:t>Models built on empirical observations</a:t>
            </a:r>
          </a:p>
          <a:p>
            <a:pPr lvl="1"/>
            <a:r>
              <a:rPr lang="en-US" dirty="0"/>
              <a:t>Timing information unavailable</a:t>
            </a:r>
          </a:p>
          <a:p>
            <a:pPr lvl="1"/>
            <a:r>
              <a:rPr lang="en-US" dirty="0"/>
              <a:t>Static analysis not practical and too </a:t>
            </a:r>
            <a:r>
              <a:rPr lang="en-US" dirty="0" smtClean="0"/>
              <a:t>pessimistic</a:t>
            </a:r>
          </a:p>
          <a:p>
            <a:r>
              <a:rPr lang="en-US" dirty="0" smtClean="0"/>
              <a:t>Resources operate at a variety of service rates</a:t>
            </a:r>
          </a:p>
          <a:p>
            <a:pPr lvl="1"/>
            <a:r>
              <a:rPr lang="en-US" dirty="0" smtClean="0"/>
              <a:t>Tighter deadlines == lower throughput</a:t>
            </a:r>
          </a:p>
          <a:p>
            <a:pPr lvl="1"/>
            <a:r>
              <a:rPr lang="en-US" dirty="0" smtClean="0"/>
              <a:t>Longer deadlines == higher throughput</a:t>
            </a:r>
          </a:p>
        </p:txBody>
      </p:sp>
      <p:pic>
        <p:nvPicPr>
          <p:cNvPr id="1026" name="Picture 2" descr="http://pad3.whstatic.com/images/thumb/c/cb/Race-Your-Car-Step-7.jpg/550px-Race-Your-Car-Step-7.jpg"/>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21235" t="4885" r="14180" b="4733"/>
          <a:stretch/>
        </p:blipFill>
        <p:spPr bwMode="auto">
          <a:xfrm>
            <a:off x="5974080" y="2209800"/>
            <a:ext cx="3093720" cy="309372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5DA0DC8-83C2-4844-BE1D-1A771E92E74E}" type="slidenum">
              <a:rPr lang="en-US" smtClean="0"/>
              <a:pPr/>
              <a:t>52</a:t>
            </a:fld>
            <a:endParaRPr lang="en-US"/>
          </a:p>
        </p:txBody>
      </p:sp>
    </p:spTree>
    <p:extLst>
      <p:ext uri="{BB962C8B-B14F-4D97-AF65-F5344CB8AC3E}">
        <p14:creationId xmlns:p14="http://schemas.microsoft.com/office/powerpoint/2010/main" val="3210759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V="1">
            <a:off x="4800600" y="4572000"/>
            <a:ext cx="1447800" cy="1676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ormAutofit fontScale="90000"/>
          </a:bodyPr>
          <a:lstStyle/>
          <a:p>
            <a:r>
              <a:rPr lang="en-US" dirty="0" smtClean="0"/>
              <a:t>Example:</a:t>
            </a:r>
            <a:br>
              <a:rPr lang="en-US" dirty="0" smtClean="0"/>
            </a:br>
            <a:r>
              <a:rPr lang="en-US" dirty="0" smtClean="0"/>
              <a:t>Rate-Latency Curve Convolution</a:t>
            </a:r>
            <a:endParaRPr lang="en-US" dirty="0"/>
          </a:p>
        </p:txBody>
      </p:sp>
      <p:cxnSp>
        <p:nvCxnSpPr>
          <p:cNvPr id="8" name="Straight Connector 7"/>
          <p:cNvCxnSpPr/>
          <p:nvPr/>
        </p:nvCxnSpPr>
        <p:spPr>
          <a:xfrm>
            <a:off x="685800" y="3657600"/>
            <a:ext cx="1143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28800" y="1981200"/>
            <a:ext cx="1447800" cy="1676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3810000"/>
            <a:ext cx="1905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257800" y="2133600"/>
            <a:ext cx="685800" cy="16764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10300" y="2034570"/>
            <a:ext cx="798617" cy="1569660"/>
          </a:xfrm>
          <a:prstGeom prst="rect">
            <a:avLst/>
          </a:prstGeom>
          <a:noFill/>
        </p:spPr>
        <p:txBody>
          <a:bodyPr wrap="none" rtlCol="0">
            <a:spAutoFit/>
          </a:bodyPr>
          <a:lstStyle/>
          <a:p>
            <a:r>
              <a:rPr lang="en-US" sz="9600" dirty="0" smtClean="0"/>
              <a:t>=</a:t>
            </a:r>
            <a:endParaRPr lang="en-US" sz="9600" dirty="0"/>
          </a:p>
        </p:txBody>
      </p:sp>
      <p:cxnSp>
        <p:nvCxnSpPr>
          <p:cNvPr id="22" name="Straight Connector 21"/>
          <p:cNvCxnSpPr/>
          <p:nvPr/>
        </p:nvCxnSpPr>
        <p:spPr>
          <a:xfrm>
            <a:off x="1790700" y="6246934"/>
            <a:ext cx="1143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33700" y="6246934"/>
            <a:ext cx="19050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50264" y="3701534"/>
            <a:ext cx="983154" cy="369332"/>
          </a:xfrm>
          <a:prstGeom prst="rect">
            <a:avLst/>
          </a:prstGeom>
          <a:noFill/>
        </p:spPr>
        <p:txBody>
          <a:bodyPr wrap="none" rtlCol="0">
            <a:spAutoFit/>
          </a:bodyPr>
          <a:lstStyle/>
          <a:p>
            <a:r>
              <a:rPr lang="en-US" dirty="0" smtClean="0"/>
              <a:t>Latency</a:t>
            </a:r>
            <a:r>
              <a:rPr lang="en-US" baseline="-25000" dirty="0" smtClean="0"/>
              <a:t>1</a:t>
            </a:r>
            <a:endParaRPr lang="en-US" dirty="0"/>
          </a:p>
        </p:txBody>
      </p:sp>
      <p:sp>
        <p:nvSpPr>
          <p:cNvPr id="26" name="TextBox 25"/>
          <p:cNvSpPr txBox="1"/>
          <p:nvPr/>
        </p:nvSpPr>
        <p:spPr>
          <a:xfrm>
            <a:off x="3886200" y="3867727"/>
            <a:ext cx="983154" cy="369332"/>
          </a:xfrm>
          <a:prstGeom prst="rect">
            <a:avLst/>
          </a:prstGeom>
          <a:noFill/>
        </p:spPr>
        <p:txBody>
          <a:bodyPr wrap="none" rtlCol="0">
            <a:spAutoFit/>
          </a:bodyPr>
          <a:lstStyle/>
          <a:p>
            <a:r>
              <a:rPr lang="en-US" dirty="0" smtClean="0"/>
              <a:t>Latency</a:t>
            </a:r>
            <a:r>
              <a:rPr lang="en-US" baseline="-25000" dirty="0" smtClean="0"/>
              <a:t>2</a:t>
            </a:r>
            <a:endParaRPr lang="en-US" dirty="0"/>
          </a:p>
        </p:txBody>
      </p:sp>
      <p:sp>
        <p:nvSpPr>
          <p:cNvPr id="27" name="TextBox 26"/>
          <p:cNvSpPr txBox="1"/>
          <p:nvPr/>
        </p:nvSpPr>
        <p:spPr>
          <a:xfrm>
            <a:off x="2438400" y="6248400"/>
            <a:ext cx="1985223" cy="369332"/>
          </a:xfrm>
          <a:prstGeom prst="rect">
            <a:avLst/>
          </a:prstGeom>
          <a:noFill/>
        </p:spPr>
        <p:txBody>
          <a:bodyPr wrap="none" rtlCol="0">
            <a:spAutoFit/>
          </a:bodyPr>
          <a:lstStyle/>
          <a:p>
            <a:r>
              <a:rPr lang="en-US" dirty="0" smtClean="0"/>
              <a:t>Latency</a:t>
            </a:r>
            <a:r>
              <a:rPr lang="en-US" baseline="-25000" dirty="0" smtClean="0"/>
              <a:t>1 </a:t>
            </a:r>
            <a:r>
              <a:rPr lang="en-US" dirty="0" smtClean="0"/>
              <a:t>+ Latency</a:t>
            </a:r>
            <a:r>
              <a:rPr lang="en-US" baseline="-25000" dirty="0" smtClean="0"/>
              <a:t>2</a:t>
            </a:r>
            <a:endParaRPr lang="en-US" dirty="0"/>
          </a:p>
        </p:txBody>
      </p:sp>
      <p:sp>
        <p:nvSpPr>
          <p:cNvPr id="28" name="TextBox 27"/>
          <p:cNvSpPr txBox="1"/>
          <p:nvPr/>
        </p:nvSpPr>
        <p:spPr>
          <a:xfrm>
            <a:off x="1833418" y="2470583"/>
            <a:ext cx="636969" cy="369332"/>
          </a:xfrm>
          <a:prstGeom prst="rect">
            <a:avLst/>
          </a:prstGeom>
          <a:noFill/>
        </p:spPr>
        <p:txBody>
          <a:bodyPr wrap="none" rtlCol="0">
            <a:spAutoFit/>
          </a:bodyPr>
          <a:lstStyle/>
          <a:p>
            <a:r>
              <a:rPr lang="en-US" dirty="0" smtClean="0"/>
              <a:t>rate</a:t>
            </a:r>
            <a:r>
              <a:rPr lang="en-US" baseline="-25000" dirty="0" smtClean="0"/>
              <a:t>1</a:t>
            </a:r>
            <a:endParaRPr lang="en-US" dirty="0"/>
          </a:p>
        </p:txBody>
      </p:sp>
      <p:sp>
        <p:nvSpPr>
          <p:cNvPr id="29" name="TextBox 28"/>
          <p:cNvSpPr txBox="1"/>
          <p:nvPr/>
        </p:nvSpPr>
        <p:spPr>
          <a:xfrm>
            <a:off x="4939315" y="2655249"/>
            <a:ext cx="636969" cy="369332"/>
          </a:xfrm>
          <a:prstGeom prst="rect">
            <a:avLst/>
          </a:prstGeom>
          <a:noFill/>
        </p:spPr>
        <p:txBody>
          <a:bodyPr wrap="none" rtlCol="0">
            <a:spAutoFit/>
          </a:bodyPr>
          <a:lstStyle/>
          <a:p>
            <a:r>
              <a:rPr lang="en-US" dirty="0" smtClean="0"/>
              <a:t>rate</a:t>
            </a:r>
            <a:r>
              <a:rPr lang="en-US" baseline="-25000" dirty="0" smtClean="0"/>
              <a:t>2</a:t>
            </a:r>
            <a:endParaRPr lang="en-US" dirty="0"/>
          </a:p>
        </p:txBody>
      </p:sp>
      <p:sp>
        <p:nvSpPr>
          <p:cNvPr id="30" name="TextBox 29"/>
          <p:cNvSpPr txBox="1"/>
          <p:nvPr/>
        </p:nvSpPr>
        <p:spPr>
          <a:xfrm>
            <a:off x="5666169" y="5225534"/>
            <a:ext cx="636969" cy="369332"/>
          </a:xfrm>
          <a:prstGeom prst="rect">
            <a:avLst/>
          </a:prstGeom>
          <a:noFill/>
        </p:spPr>
        <p:txBody>
          <a:bodyPr wrap="none" rtlCol="0">
            <a:spAutoFit/>
          </a:bodyPr>
          <a:lstStyle/>
          <a:p>
            <a:r>
              <a:rPr lang="en-US" dirty="0" smtClean="0"/>
              <a:t>rate</a:t>
            </a:r>
            <a:r>
              <a:rPr lang="en-US" baseline="-25000" dirty="0" smtClean="0"/>
              <a:t>1</a:t>
            </a:r>
            <a:endParaRPr lang="en-US" dirty="0"/>
          </a:p>
        </p:txBody>
      </p:sp>
      <mc:AlternateContent xmlns:mc="http://schemas.openxmlformats.org/markup-compatibility/2006" xmlns:a14="http://schemas.microsoft.com/office/drawing/2010/main">
        <mc:Choice Requires="a14">
          <p:sp>
            <p:nvSpPr>
              <p:cNvPr id="31" name="TextBox 30"/>
              <p:cNvSpPr txBox="1"/>
              <p:nvPr/>
            </p:nvSpPr>
            <p:spPr>
              <a:xfrm>
                <a:off x="3169474" y="2470583"/>
                <a:ext cx="1031051"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i="1">
                          <a:latin typeface="Cambria Math"/>
                        </a:rPr>
                        <m:t>⊗</m:t>
                      </m:r>
                    </m:oMath>
                  </m:oMathPara>
                </a14:m>
                <a:endParaRPr lang="en-US" sz="5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169474" y="2470583"/>
                <a:ext cx="1031051" cy="923330"/>
              </a:xfrm>
              <a:prstGeom prst="rect">
                <a:avLst/>
              </a:prstGeom>
              <a:blipFill rotWithShape="1">
                <a:blip r:embed="rId3"/>
                <a:stretch>
                  <a:fillRect/>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5DA0DC8-83C2-4844-BE1D-1A771E92E74E}" type="slidenum">
              <a:rPr lang="en-US" smtClean="0"/>
              <a:pPr/>
              <a:t>53</a:t>
            </a:fld>
            <a:endParaRPr lang="en-US"/>
          </a:p>
        </p:txBody>
      </p:sp>
      <p:pic>
        <p:nvPicPr>
          <p:cNvPr id="1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43" y="76200"/>
            <a:ext cx="496848" cy="158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3929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Useful Tool:  Real-Time Calculus</a:t>
            </a:r>
            <a:endParaRPr lang="en-US" dirty="0"/>
          </a:p>
        </p:txBody>
      </p:sp>
      <p:sp>
        <p:nvSpPr>
          <p:cNvPr id="3" name="Content Placeholder 2"/>
          <p:cNvSpPr>
            <a:spLocks noGrp="1"/>
          </p:cNvSpPr>
          <p:nvPr>
            <p:ph idx="1"/>
          </p:nvPr>
        </p:nvSpPr>
        <p:spPr/>
        <p:txBody>
          <a:bodyPr>
            <a:normAutofit fontScale="92500"/>
          </a:bodyPr>
          <a:lstStyle/>
          <a:p>
            <a:r>
              <a:rPr lang="en-US" dirty="0" smtClean="0"/>
              <a:t>Based on network calculus, derived from </a:t>
            </a:r>
            <a:r>
              <a:rPr lang="en-US" dirty="0" err="1" smtClean="0"/>
              <a:t>queueing</a:t>
            </a:r>
            <a:r>
              <a:rPr lang="en-US" dirty="0" smtClean="0"/>
              <a:t> theory</a:t>
            </a:r>
          </a:p>
          <a:p>
            <a:pPr lvl="1"/>
            <a:r>
              <a:rPr lang="en-US" dirty="0" smtClean="0"/>
              <a:t>Provides an analytical framework to compose system</a:t>
            </a:r>
          </a:p>
          <a:p>
            <a:r>
              <a:rPr lang="en-US" dirty="0" smtClean="0"/>
              <a:t>More precise analysis (bounds) especially for end-to-end analysis</a:t>
            </a:r>
          </a:p>
          <a:p>
            <a:r>
              <a:rPr lang="en-US" dirty="0" smtClean="0"/>
              <a:t>Can be used with existing models (e.g., periodic)</a:t>
            </a:r>
          </a:p>
          <a:p>
            <a:r>
              <a:rPr lang="en-US" dirty="0" smtClean="0"/>
              <a:t>Provides a very general representation for modeling systems</a:t>
            </a:r>
          </a:p>
          <a:p>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54</a:t>
            </a:fld>
            <a:endParaRPr lang="en-US"/>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3" y="76200"/>
            <a:ext cx="496848" cy="158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6253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End-to-End Analysis</a:t>
            </a:r>
            <a:endParaRPr lang="en-US" dirty="0"/>
          </a:p>
        </p:txBody>
      </p:sp>
      <p:sp>
        <p:nvSpPr>
          <p:cNvPr id="3" name="Content Placeholder 2"/>
          <p:cNvSpPr>
            <a:spLocks noGrp="1"/>
          </p:cNvSpPr>
          <p:nvPr>
            <p:ph idx="1"/>
          </p:nvPr>
        </p:nvSpPr>
        <p:spPr/>
        <p:txBody>
          <a:bodyPr/>
          <a:lstStyle/>
          <a:p>
            <a:r>
              <a:rPr lang="en-US" dirty="0" smtClean="0"/>
              <a:t>I/O service time includes multiple components</a:t>
            </a:r>
          </a:p>
          <a:p>
            <a:r>
              <a:rPr lang="en-US" dirty="0" smtClean="0"/>
              <a:t>Analysis must consider all components</a:t>
            </a:r>
          </a:p>
          <a:p>
            <a:pPr lvl="1"/>
            <a:r>
              <a:rPr lang="en-US" dirty="0" smtClean="0"/>
              <a:t>Worst-case delay for each?</a:t>
            </a:r>
          </a:p>
          <a:p>
            <a:pPr lvl="1"/>
            <a:r>
              <a:rPr lang="en-US" dirty="0" smtClean="0"/>
              <a:t>Is this bound tight?</a:t>
            </a:r>
          </a:p>
          <a:p>
            <a:r>
              <a:rPr lang="en-US" dirty="0" smtClean="0"/>
              <a:t>Framework to “compose” individual resources</a:t>
            </a:r>
            <a:endParaRPr lang="en-US" dirty="0"/>
          </a:p>
        </p:txBody>
      </p:sp>
      <p:cxnSp>
        <p:nvCxnSpPr>
          <p:cNvPr id="6" name="Straight Arrow Connector 5"/>
          <p:cNvCxnSpPr/>
          <p:nvPr/>
        </p:nvCxnSpPr>
        <p:spPr>
          <a:xfrm>
            <a:off x="1577140" y="5422900"/>
            <a:ext cx="60431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306261" y="5422900"/>
            <a:ext cx="53744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095701" y="5422900"/>
            <a:ext cx="6858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285099" y="5422900"/>
            <a:ext cx="6858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24760" y="5080000"/>
            <a:ext cx="838200" cy="685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Tx</a:t>
            </a:r>
            <a:endParaRPr lang="en-US" dirty="0"/>
          </a:p>
        </p:txBody>
      </p:sp>
      <p:sp>
        <p:nvSpPr>
          <p:cNvPr id="11" name="Rectangle 10"/>
          <p:cNvSpPr/>
          <p:nvPr/>
        </p:nvSpPr>
        <p:spPr>
          <a:xfrm>
            <a:off x="6114200" y="5080000"/>
            <a:ext cx="838200" cy="685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dirty="0" smtClean="0"/>
              <a:t>x</a:t>
            </a:r>
            <a:endParaRPr lang="en-US" dirty="0"/>
          </a:p>
        </p:txBody>
      </p:sp>
      <p:sp>
        <p:nvSpPr>
          <p:cNvPr id="20" name="Rectangle 19"/>
          <p:cNvSpPr/>
          <p:nvPr/>
        </p:nvSpPr>
        <p:spPr>
          <a:xfrm>
            <a:off x="3987004" y="5054600"/>
            <a:ext cx="1154794" cy="736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Device</a:t>
            </a:r>
            <a:endParaRPr lang="en-US" dirty="0"/>
          </a:p>
        </p:txBody>
      </p:sp>
      <p:sp>
        <p:nvSpPr>
          <p:cNvPr id="21" name="TextBox 20"/>
          <p:cNvSpPr txBox="1"/>
          <p:nvPr/>
        </p:nvSpPr>
        <p:spPr>
          <a:xfrm>
            <a:off x="533400" y="5238234"/>
            <a:ext cx="900439" cy="369332"/>
          </a:xfrm>
          <a:prstGeom prst="rect">
            <a:avLst/>
          </a:prstGeom>
          <a:noFill/>
        </p:spPr>
        <p:txBody>
          <a:bodyPr wrap="none" rtlCol="0">
            <a:spAutoFit/>
          </a:bodyPr>
          <a:lstStyle/>
          <a:p>
            <a:r>
              <a:rPr lang="en-US" dirty="0" smtClean="0"/>
              <a:t>request</a:t>
            </a:r>
            <a:endParaRPr lang="en-US" dirty="0"/>
          </a:p>
        </p:txBody>
      </p:sp>
      <p:sp>
        <p:nvSpPr>
          <p:cNvPr id="22" name="TextBox 21"/>
          <p:cNvSpPr txBox="1"/>
          <p:nvPr/>
        </p:nvSpPr>
        <p:spPr>
          <a:xfrm>
            <a:off x="7924800" y="5238234"/>
            <a:ext cx="1037656" cy="369332"/>
          </a:xfrm>
          <a:prstGeom prst="rect">
            <a:avLst/>
          </a:prstGeom>
          <a:noFill/>
        </p:spPr>
        <p:txBody>
          <a:bodyPr wrap="none" rtlCol="0">
            <a:spAutoFit/>
          </a:bodyPr>
          <a:lstStyle/>
          <a:p>
            <a:r>
              <a:rPr lang="en-US" dirty="0" smtClean="0"/>
              <a:t>response</a:t>
            </a:r>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55</a:t>
            </a:fld>
            <a:endParaRPr lang="en-US"/>
          </a:p>
        </p:txBody>
      </p:sp>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43" y="76200"/>
            <a:ext cx="496848" cy="158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4245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Calculus</a:t>
            </a:r>
            <a:endParaRPr lang="en-US" dirty="0"/>
          </a:p>
        </p:txBody>
      </p:sp>
      <p:cxnSp>
        <p:nvCxnSpPr>
          <p:cNvPr id="12" name="Straight Arrow Connector 11"/>
          <p:cNvCxnSpPr/>
          <p:nvPr/>
        </p:nvCxnSpPr>
        <p:spPr>
          <a:xfrm flipV="1">
            <a:off x="914400" y="2286000"/>
            <a:ext cx="0" cy="2971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14400" y="5257800"/>
            <a:ext cx="6477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4400" y="4334608"/>
            <a:ext cx="98611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00518" y="3886200"/>
            <a:ext cx="0" cy="45720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14400" y="2057400"/>
            <a:ext cx="3813298" cy="32004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68662" y="5334000"/>
            <a:ext cx="417102" cy="584775"/>
          </a:xfrm>
          <a:prstGeom prst="rect">
            <a:avLst/>
          </a:prstGeom>
          <a:noFill/>
        </p:spPr>
        <p:txBody>
          <a:bodyPr wrap="none" rtlCol="0">
            <a:spAutoFit/>
          </a:bodyPr>
          <a:lstStyle/>
          <a:p>
            <a:r>
              <a:rPr lang="el-GR" sz="3200" dirty="0" smtClean="0"/>
              <a:t>Δ</a:t>
            </a:r>
            <a:endParaRPr lang="en-US" sz="3200" dirty="0"/>
          </a:p>
        </p:txBody>
      </p:sp>
      <p:cxnSp>
        <p:nvCxnSpPr>
          <p:cNvPr id="30" name="Straight Connector 29"/>
          <p:cNvCxnSpPr/>
          <p:nvPr/>
        </p:nvCxnSpPr>
        <p:spPr>
          <a:xfrm>
            <a:off x="1900518" y="3886200"/>
            <a:ext cx="546674"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47192" y="3446584"/>
            <a:ext cx="0" cy="45720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429608" y="3429000"/>
            <a:ext cx="762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191608" y="2989384"/>
            <a:ext cx="0" cy="45720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82816" y="2980592"/>
            <a:ext cx="762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62400" y="2540976"/>
            <a:ext cx="0" cy="45720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44816" y="2523392"/>
            <a:ext cx="762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683405" y="2356310"/>
            <a:ext cx="316112" cy="369332"/>
          </a:xfrm>
          <a:prstGeom prst="rect">
            <a:avLst/>
          </a:prstGeom>
          <a:noFill/>
        </p:spPr>
        <p:txBody>
          <a:bodyPr wrap="none" rtlCol="0">
            <a:spAutoFit/>
          </a:bodyPr>
          <a:lstStyle/>
          <a:p>
            <a:r>
              <a:rPr lang="el-GR" dirty="0" smtClean="0"/>
              <a:t>α</a:t>
            </a:r>
            <a:endParaRPr lang="en-US" dirty="0"/>
          </a:p>
        </p:txBody>
      </p:sp>
      <p:sp>
        <p:nvSpPr>
          <p:cNvPr id="38" name="TextBox 37"/>
          <p:cNvSpPr txBox="1"/>
          <p:nvPr/>
        </p:nvSpPr>
        <p:spPr>
          <a:xfrm>
            <a:off x="4419600" y="1567934"/>
            <a:ext cx="308098" cy="369332"/>
          </a:xfrm>
          <a:prstGeom prst="rect">
            <a:avLst/>
          </a:prstGeom>
          <a:noFill/>
        </p:spPr>
        <p:txBody>
          <a:bodyPr wrap="none" rtlCol="0">
            <a:spAutoFit/>
          </a:bodyPr>
          <a:lstStyle/>
          <a:p>
            <a:r>
              <a:rPr lang="el-GR" dirty="0" smtClean="0"/>
              <a:t>β</a:t>
            </a:r>
            <a:endParaRPr lang="en-US" dirty="0"/>
          </a:p>
        </p:txBody>
      </p:sp>
      <p:sp>
        <p:nvSpPr>
          <p:cNvPr id="39" name="TextBox 38"/>
          <p:cNvSpPr txBox="1"/>
          <p:nvPr/>
        </p:nvSpPr>
        <p:spPr>
          <a:xfrm>
            <a:off x="4683405" y="1556156"/>
            <a:ext cx="1967590" cy="369332"/>
          </a:xfrm>
          <a:prstGeom prst="rect">
            <a:avLst/>
          </a:prstGeom>
          <a:noFill/>
        </p:spPr>
        <p:txBody>
          <a:bodyPr wrap="none" rtlCol="0">
            <a:spAutoFit/>
          </a:bodyPr>
          <a:lstStyle/>
          <a:p>
            <a:r>
              <a:rPr lang="en-US" dirty="0" smtClean="0"/>
              <a:t>(min service curve)</a:t>
            </a:r>
            <a:endParaRPr lang="en-US" dirty="0"/>
          </a:p>
        </p:txBody>
      </p:sp>
      <p:sp>
        <p:nvSpPr>
          <p:cNvPr id="40" name="TextBox 39"/>
          <p:cNvSpPr txBox="1"/>
          <p:nvPr/>
        </p:nvSpPr>
        <p:spPr>
          <a:xfrm>
            <a:off x="4981932" y="2365101"/>
            <a:ext cx="1931106" cy="369332"/>
          </a:xfrm>
          <a:prstGeom prst="rect">
            <a:avLst/>
          </a:prstGeom>
          <a:noFill/>
        </p:spPr>
        <p:txBody>
          <a:bodyPr wrap="none" rtlCol="0">
            <a:spAutoFit/>
          </a:bodyPr>
          <a:lstStyle/>
          <a:p>
            <a:r>
              <a:rPr lang="en-US" dirty="0" smtClean="0"/>
              <a:t>(max arrival curve)</a:t>
            </a:r>
            <a:endParaRPr lang="en-US" dirty="0"/>
          </a:p>
        </p:txBody>
      </p:sp>
      <p:cxnSp>
        <p:nvCxnSpPr>
          <p:cNvPr id="42" name="Straight Arrow Connector 41"/>
          <p:cNvCxnSpPr/>
          <p:nvPr/>
        </p:nvCxnSpPr>
        <p:spPr>
          <a:xfrm flipV="1">
            <a:off x="914400" y="4334608"/>
            <a:ext cx="1066800" cy="13274"/>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71600" y="4334608"/>
            <a:ext cx="3311805" cy="46599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706816" y="4477434"/>
            <a:ext cx="3182281" cy="646331"/>
          </a:xfrm>
          <a:prstGeom prst="rect">
            <a:avLst/>
          </a:prstGeom>
          <a:noFill/>
        </p:spPr>
        <p:txBody>
          <a:bodyPr wrap="none" rtlCol="0">
            <a:spAutoFit/>
          </a:bodyPr>
          <a:lstStyle/>
          <a:p>
            <a:r>
              <a:rPr lang="en-US" dirty="0" smtClean="0"/>
              <a:t>Maximum horizontal distance</a:t>
            </a:r>
          </a:p>
          <a:p>
            <a:r>
              <a:rPr lang="en-US" dirty="0" smtClean="0"/>
              <a:t>is the </a:t>
            </a:r>
            <a:r>
              <a:rPr lang="en-US" b="1" dirty="0" smtClean="0"/>
              <a:t>worst-case response time</a:t>
            </a:r>
          </a:p>
        </p:txBody>
      </p:sp>
      <p:sp>
        <p:nvSpPr>
          <p:cNvPr id="4" name="Slide Number Placeholder 3"/>
          <p:cNvSpPr>
            <a:spLocks noGrp="1"/>
          </p:cNvSpPr>
          <p:nvPr>
            <p:ph type="sldNum" sz="quarter" idx="12"/>
          </p:nvPr>
        </p:nvSpPr>
        <p:spPr/>
        <p:txBody>
          <a:bodyPr/>
          <a:lstStyle/>
          <a:p>
            <a:fld id="{95DA0DC8-83C2-4844-BE1D-1A771E92E74E}" type="slidenum">
              <a:rPr lang="en-US" smtClean="0"/>
              <a:pPr/>
              <a:t>56</a:t>
            </a:fld>
            <a:endParaRPr lang="en-US"/>
          </a:p>
        </p:txBody>
      </p:sp>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43" y="76200"/>
            <a:ext cx="496848" cy="158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00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Calculus </a:t>
            </a:r>
            <a:r>
              <a:rPr lang="en-US" sz="2000" dirty="0" smtClean="0"/>
              <a:t>[Thiele 2000]</a:t>
            </a:r>
            <a:endParaRPr lang="en-US" sz="2000" dirty="0"/>
          </a:p>
        </p:txBody>
      </p:sp>
      <p:sp>
        <p:nvSpPr>
          <p:cNvPr id="4" name="Rectangle 3"/>
          <p:cNvSpPr/>
          <p:nvPr/>
        </p:nvSpPr>
        <p:spPr>
          <a:xfrm>
            <a:off x="2987487" y="3009698"/>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558047" y="3390698"/>
            <a:ext cx="4191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2"/>
          </p:cNvCxnSpPr>
          <p:nvPr/>
        </p:nvCxnSpPr>
        <p:spPr>
          <a:xfrm>
            <a:off x="3482787" y="3771698"/>
            <a:ext cx="0" cy="342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81976" y="2323898"/>
            <a:ext cx="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2175635" y="3209275"/>
                <a:ext cx="442749"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𝛼</m:t>
                      </m:r>
                      <m:r>
                        <a:rPr lang="en-US" b="0" i="1" baseline="-25000" smtClean="0">
                          <a:latin typeface="Cambria Math"/>
                          <a:ea typeface="Cambria Math"/>
                        </a:rPr>
                        <m:t>1</m:t>
                      </m:r>
                    </m:oMath>
                  </m:oMathPara>
                </a14:m>
                <a:endParaRPr lang="en-US" baseline="-25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175635" y="3209275"/>
                <a:ext cx="442749" cy="36298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331117" y="3206032"/>
                <a:ext cx="5245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𝛼</m:t>
                      </m:r>
                      <m:r>
                        <a:rPr lang="en-US" b="0" i="1" baseline="-25000" smtClean="0">
                          <a:latin typeface="Cambria Math"/>
                          <a:ea typeface="Cambria Math"/>
                        </a:rPr>
                        <m:t>1</m:t>
                      </m:r>
                      <m:r>
                        <a:rPr lang="en-US" b="0" i="1" smtClean="0">
                          <a:latin typeface="Cambria Math"/>
                          <a:ea typeface="Cambria Math"/>
                        </a:rPr>
                        <m:t>′</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4331117" y="3206032"/>
                <a:ext cx="524503"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242435" y="4152698"/>
                <a:ext cx="5261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𝛽</m:t>
                      </m:r>
                      <m:r>
                        <a:rPr lang="en-US" b="0" i="1" baseline="-25000" smtClean="0">
                          <a:latin typeface="Cambria Math"/>
                          <a:ea typeface="Cambria Math"/>
                        </a:rPr>
                        <m:t>1</m:t>
                      </m:r>
                      <m:r>
                        <a:rPr lang="en-US" b="0" i="1" smtClean="0">
                          <a:latin typeface="Cambria Math"/>
                          <a:ea typeface="Cambria Math"/>
                        </a:rPr>
                        <m:t>′</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242435" y="4152698"/>
                <a:ext cx="526106" cy="369332"/>
              </a:xfrm>
              <a:prstGeom prst="rect">
                <a:avLst/>
              </a:prstGeom>
              <a:blipFill rotWithShape="1">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290770" y="1954566"/>
                <a:ext cx="444352"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𝛽</m:t>
                      </m:r>
                      <m:r>
                        <a:rPr lang="en-US" b="0" i="1" baseline="-25000" smtClean="0">
                          <a:latin typeface="Cambria Math"/>
                          <a:ea typeface="Cambria Math"/>
                        </a:rPr>
                        <m:t>1</m:t>
                      </m:r>
                    </m:oMath>
                  </m:oMathPara>
                </a14:m>
                <a:endParaRPr lang="en-US" baseline="-25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290770" y="1954566"/>
                <a:ext cx="444352" cy="362984"/>
              </a:xfrm>
              <a:prstGeom prst="rect">
                <a:avLst/>
              </a:prstGeom>
              <a:blipFill rotWithShape="1">
                <a:blip r:embed="rId5"/>
                <a:stretch>
                  <a:fillRect b="-16949"/>
                </a:stretch>
              </a:blipFill>
            </p:spPr>
            <p:txBody>
              <a:bodyPr/>
              <a:lstStyle/>
              <a:p>
                <a:r>
                  <a:rPr lang="en-US">
                    <a:noFill/>
                  </a:rPr>
                  <a:t> </a:t>
                </a:r>
              </a:p>
            </p:txBody>
          </p:sp>
        </mc:Fallback>
      </mc:AlternateContent>
      <p:sp>
        <p:nvSpPr>
          <p:cNvPr id="21" name="Rectangle 20"/>
          <p:cNvSpPr/>
          <p:nvPr/>
        </p:nvSpPr>
        <p:spPr>
          <a:xfrm>
            <a:off x="2986676" y="4972792"/>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3978087" y="3390698"/>
            <a:ext cx="4191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69799" y="5351563"/>
            <a:ext cx="4191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2187387" y="5170140"/>
                <a:ext cx="408060" cy="362984"/>
              </a:xfrm>
              <a:prstGeom prst="rect">
                <a:avLst/>
              </a:prstGeom>
              <a:noFill/>
            </p:spPr>
            <p:txBody>
              <a:bodyPr wrap="none" rtlCol="0">
                <a:spAutoFit/>
              </a:bodyPr>
              <a:lstStyle/>
              <a:p>
                <a14:m>
                  <m:oMath xmlns:m="http://schemas.openxmlformats.org/officeDocument/2006/math">
                    <m:r>
                      <a:rPr lang="en-US" i="1" smtClean="0">
                        <a:latin typeface="Cambria Math"/>
                        <a:ea typeface="Cambria Math"/>
                      </a:rPr>
                      <m:t>𝛼</m:t>
                    </m:r>
                  </m:oMath>
                </a14:m>
                <a:r>
                  <a:rPr lang="en-US" baseline="-25000" dirty="0" smtClean="0"/>
                  <a:t>2</a:t>
                </a:r>
                <a:endParaRPr lang="en-US" baseline="-25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187387" y="5170140"/>
                <a:ext cx="408060" cy="362984"/>
              </a:xfrm>
              <a:prstGeom prst="rect">
                <a:avLst/>
              </a:prstGeom>
              <a:blipFill rotWithShape="1">
                <a:blip r:embed="rId6"/>
                <a:stretch>
                  <a:fillRect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397187" y="5166897"/>
                <a:ext cx="5245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𝛼</m:t>
                      </m:r>
                      <m:r>
                        <a:rPr lang="en-US" b="0" i="1" baseline="-25000" smtClean="0">
                          <a:latin typeface="Cambria Math"/>
                          <a:ea typeface="Cambria Math"/>
                        </a:rPr>
                        <m:t>2</m:t>
                      </m:r>
                      <m:r>
                        <a:rPr lang="en-US" b="0" i="1" smtClean="0">
                          <a:latin typeface="Cambria Math"/>
                          <a:ea typeface="Cambria Math"/>
                        </a:rPr>
                        <m:t>′</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4397187" y="5166897"/>
                <a:ext cx="524503" cy="369332"/>
              </a:xfrm>
              <a:prstGeom prst="rect">
                <a:avLst/>
              </a:prstGeom>
              <a:blipFill rotWithShape="1">
                <a:blip r:embed="rId7"/>
                <a:stretch>
                  <a:fillRect/>
                </a:stretch>
              </a:blipFill>
            </p:spPr>
            <p:txBody>
              <a:bodyPr/>
              <a:lstStyle/>
              <a:p>
                <a:r>
                  <a:rPr lang="en-US">
                    <a:noFill/>
                  </a:rPr>
                  <a:t> </a:t>
                </a:r>
              </a:p>
            </p:txBody>
          </p:sp>
        </mc:Fallback>
      </mc:AlternateContent>
      <p:cxnSp>
        <p:nvCxnSpPr>
          <p:cNvPr id="27" name="Straight Arrow Connector 26"/>
          <p:cNvCxnSpPr/>
          <p:nvPr/>
        </p:nvCxnSpPr>
        <p:spPr>
          <a:xfrm>
            <a:off x="3989839" y="5351563"/>
            <a:ext cx="4191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3262110" y="6107668"/>
                <a:ext cx="585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𝛽</m:t>
                      </m:r>
                      <m:r>
                        <a:rPr lang="en-US" b="0" i="1" baseline="-25000" smtClean="0">
                          <a:latin typeface="Cambria Math"/>
                          <a:ea typeface="Cambria Math"/>
                        </a:rPr>
                        <m:t>1</m:t>
                      </m:r>
                      <m:r>
                        <a:rPr lang="en-US" b="0" i="1" smtClean="0">
                          <a:latin typeface="Cambria Math"/>
                          <a:ea typeface="Cambria Math"/>
                        </a:rPr>
                        <m:t>′′</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3262110" y="6107668"/>
                <a:ext cx="585417" cy="369332"/>
              </a:xfrm>
              <a:prstGeom prst="rect">
                <a:avLst/>
              </a:prstGeom>
              <a:blipFill rotWithShape="1">
                <a:blip r:embed="rId8"/>
                <a:stretch>
                  <a:fillRect b="-11475"/>
                </a:stretch>
              </a:blipFill>
            </p:spPr>
            <p:txBody>
              <a:bodyPr/>
              <a:lstStyle/>
              <a:p>
                <a:r>
                  <a:rPr lang="en-US">
                    <a:noFill/>
                  </a:rPr>
                  <a:t> </a:t>
                </a:r>
              </a:p>
            </p:txBody>
          </p:sp>
        </mc:Fallback>
      </mc:AlternateContent>
      <p:cxnSp>
        <p:nvCxnSpPr>
          <p:cNvPr id="29" name="Straight Arrow Connector 28"/>
          <p:cNvCxnSpPr/>
          <p:nvPr/>
        </p:nvCxnSpPr>
        <p:spPr>
          <a:xfrm>
            <a:off x="3473358" y="4609898"/>
            <a:ext cx="0" cy="342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473358" y="5720632"/>
            <a:ext cx="0" cy="342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219700" y="3009767"/>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a:off x="4771931" y="3396803"/>
            <a:ext cx="4191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680835" y="2323898"/>
            <a:ext cx="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5458659" y="1961265"/>
                <a:ext cx="409664" cy="362984"/>
              </a:xfrm>
              <a:prstGeom prst="rect">
                <a:avLst/>
              </a:prstGeom>
              <a:noFill/>
            </p:spPr>
            <p:txBody>
              <a:bodyPr wrap="none" rtlCol="0">
                <a:spAutoFit/>
              </a:bodyPr>
              <a:lstStyle/>
              <a:p>
                <a14:m>
                  <m:oMath xmlns:m="http://schemas.openxmlformats.org/officeDocument/2006/math">
                    <m:r>
                      <a:rPr lang="en-US" i="1" smtClean="0">
                        <a:latin typeface="Cambria Math"/>
                        <a:ea typeface="Cambria Math"/>
                      </a:rPr>
                      <m:t>𝛽</m:t>
                    </m:r>
                  </m:oMath>
                </a14:m>
                <a:r>
                  <a:rPr lang="en-US" baseline="-25000" dirty="0" smtClean="0"/>
                  <a:t>2</a:t>
                </a:r>
                <a:endParaRPr lang="en-US" baseline="-25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458659" y="1961265"/>
                <a:ext cx="409664" cy="362984"/>
              </a:xfrm>
              <a:prstGeom prst="rect">
                <a:avLst/>
              </a:prstGeom>
              <a:blipFill rotWithShape="1">
                <a:blip r:embed="rId9"/>
                <a:stretch>
                  <a:fillRect l="-2941" b="-25424"/>
                </a:stretch>
              </a:blipFill>
            </p:spPr>
            <p:txBody>
              <a:bodyPr/>
              <a:lstStyle/>
              <a:p>
                <a:r>
                  <a:rPr lang="en-US">
                    <a:noFill/>
                  </a:rPr>
                  <a:t> </a:t>
                </a:r>
              </a:p>
            </p:txBody>
          </p:sp>
        </mc:Fallback>
      </mc:AlternateContent>
      <p:cxnSp>
        <p:nvCxnSpPr>
          <p:cNvPr id="35" name="Straight Arrow Connector 34"/>
          <p:cNvCxnSpPr/>
          <p:nvPr/>
        </p:nvCxnSpPr>
        <p:spPr>
          <a:xfrm>
            <a:off x="5742596" y="3752648"/>
            <a:ext cx="0" cy="342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210300" y="3390698"/>
            <a:ext cx="4191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5DA0DC8-83C2-4844-BE1D-1A771E92E74E}" type="slidenum">
              <a:rPr lang="en-US" smtClean="0"/>
              <a:pPr/>
              <a:t>57</a:t>
            </a:fld>
            <a:endParaRPr lang="en-US"/>
          </a:p>
        </p:txBody>
      </p:sp>
      <p:cxnSp>
        <p:nvCxnSpPr>
          <p:cNvPr id="7" name="Straight Arrow Connector 6"/>
          <p:cNvCxnSpPr/>
          <p:nvPr/>
        </p:nvCxnSpPr>
        <p:spPr>
          <a:xfrm flipV="1">
            <a:off x="1752600" y="3575748"/>
            <a:ext cx="6629400" cy="6104"/>
          </a:xfrm>
          <a:prstGeom prst="straightConnector1">
            <a:avLst/>
          </a:prstGeom>
          <a:ln w="139700">
            <a:solidFill>
              <a:schemeClr val="accent6">
                <a:lumMod val="75000"/>
                <a:alpha val="67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8638" y="3141441"/>
            <a:ext cx="1593962" cy="954107"/>
          </a:xfrm>
          <a:prstGeom prst="rect">
            <a:avLst/>
          </a:prstGeom>
          <a:noFill/>
        </p:spPr>
        <p:txBody>
          <a:bodyPr wrap="none" rtlCol="0">
            <a:spAutoFit/>
          </a:bodyPr>
          <a:lstStyle/>
          <a:p>
            <a:r>
              <a:rPr lang="en-US" sz="2800" b="1" dirty="0" smtClean="0"/>
              <a:t>workload</a:t>
            </a:r>
          </a:p>
          <a:p>
            <a:r>
              <a:rPr lang="en-US" sz="2800" b="1" dirty="0" smtClean="0"/>
              <a:t>(arrivals)</a:t>
            </a:r>
            <a:endParaRPr lang="en-US" sz="2800" b="1" dirty="0"/>
          </a:p>
        </p:txBody>
      </p:sp>
      <p:cxnSp>
        <p:nvCxnSpPr>
          <p:cNvPr id="41" name="Straight Arrow Connector 40"/>
          <p:cNvCxnSpPr/>
          <p:nvPr/>
        </p:nvCxnSpPr>
        <p:spPr>
          <a:xfrm>
            <a:off x="3796428" y="1954566"/>
            <a:ext cx="51099" cy="4751034"/>
          </a:xfrm>
          <a:prstGeom prst="straightConnector1">
            <a:avLst/>
          </a:prstGeom>
          <a:ln w="139700">
            <a:solidFill>
              <a:schemeClr val="accent6">
                <a:lumMod val="75000"/>
                <a:alpha val="67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88899" y="1295400"/>
            <a:ext cx="1615058" cy="523220"/>
          </a:xfrm>
          <a:prstGeom prst="rect">
            <a:avLst/>
          </a:prstGeom>
          <a:noFill/>
        </p:spPr>
        <p:txBody>
          <a:bodyPr wrap="none" rtlCol="0">
            <a:spAutoFit/>
          </a:bodyPr>
          <a:lstStyle/>
          <a:p>
            <a:r>
              <a:rPr lang="en-US" sz="2800" b="1" dirty="0" smtClean="0"/>
              <a:t>resources</a:t>
            </a:r>
            <a:endParaRPr lang="en-US" sz="2800" b="1" dirty="0"/>
          </a:p>
        </p:txBody>
      </p:sp>
      <p:pic>
        <p:nvPicPr>
          <p:cNvPr id="3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643" y="76200"/>
            <a:ext cx="496848" cy="158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6272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224903"/>
            <a:ext cx="914400"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Apps</a:t>
            </a:r>
            <a:endParaRPr lang="en-US" dirty="0"/>
          </a:p>
        </p:txBody>
      </p:sp>
      <p:cxnSp>
        <p:nvCxnSpPr>
          <p:cNvPr id="4" name="Straight Arrow Connector 3"/>
          <p:cNvCxnSpPr/>
          <p:nvPr/>
        </p:nvCxnSpPr>
        <p:spPr>
          <a:xfrm>
            <a:off x="1986481" y="4567803"/>
            <a:ext cx="60431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424958" y="4491618"/>
            <a:ext cx="53744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endCxn id="9" idx="3"/>
          </p:cNvCxnSpPr>
          <p:nvPr/>
        </p:nvCxnSpPr>
        <p:spPr>
          <a:xfrm flipH="1">
            <a:off x="6629400" y="4548187"/>
            <a:ext cx="6858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029200" y="4548187"/>
            <a:ext cx="6858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590800" y="4224903"/>
            <a:ext cx="838200" cy="685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Tx</a:t>
            </a:r>
            <a:endParaRPr lang="en-US" dirty="0"/>
          </a:p>
        </p:txBody>
      </p:sp>
      <p:sp>
        <p:nvSpPr>
          <p:cNvPr id="9" name="Rectangle 8"/>
          <p:cNvSpPr/>
          <p:nvPr/>
        </p:nvSpPr>
        <p:spPr>
          <a:xfrm>
            <a:off x="5791200" y="4205287"/>
            <a:ext cx="838200" cy="685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dirty="0" smtClean="0"/>
              <a:t>x</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077" y="3048000"/>
            <a:ext cx="1333846"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869" y="3189330"/>
            <a:ext cx="1008061" cy="87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4627" y="3250852"/>
            <a:ext cx="1180224" cy="65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269" y="3140334"/>
            <a:ext cx="1008061" cy="87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3626643"/>
            <a:ext cx="1219425" cy="105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962400" y="4199503"/>
            <a:ext cx="1154794" cy="736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Device</a:t>
            </a:r>
            <a:endParaRPr lang="en-US" dirty="0"/>
          </a:p>
        </p:txBody>
      </p:sp>
      <p:sp>
        <p:nvSpPr>
          <p:cNvPr id="10" name="Title 9"/>
          <p:cNvSpPr>
            <a:spLocks noGrp="1"/>
          </p:cNvSpPr>
          <p:nvPr>
            <p:ph type="title"/>
          </p:nvPr>
        </p:nvSpPr>
        <p:spPr/>
        <p:txBody>
          <a:bodyPr/>
          <a:lstStyle/>
          <a:p>
            <a:r>
              <a:rPr lang="en-US" dirty="0" smtClean="0"/>
              <a:t>Composing RT I/O Service</a:t>
            </a:r>
            <a:endParaRPr lang="en-US" dirty="0"/>
          </a:p>
        </p:txBody>
      </p:sp>
      <p:sp>
        <p:nvSpPr>
          <p:cNvPr id="3" name="Slide Number Placeholder 2"/>
          <p:cNvSpPr>
            <a:spLocks noGrp="1"/>
          </p:cNvSpPr>
          <p:nvPr>
            <p:ph type="sldNum" sz="quarter" idx="12"/>
          </p:nvPr>
        </p:nvSpPr>
        <p:spPr/>
        <p:txBody>
          <a:bodyPr/>
          <a:lstStyle/>
          <a:p>
            <a:fld id="{95DA0DC8-83C2-4844-BE1D-1A771E92E74E}" type="slidenum">
              <a:rPr lang="en-US" smtClean="0"/>
              <a:pPr/>
              <a:t>58</a:t>
            </a:fld>
            <a:endParaRPr lang="en-US"/>
          </a:p>
        </p:txBody>
      </p:sp>
      <p:pic>
        <p:nvPicPr>
          <p:cNvPr id="1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43" y="76200"/>
            <a:ext cx="496848" cy="158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2773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Constraint on </a:t>
            </a:r>
            <a:r>
              <a:rPr lang="en-US" dirty="0" smtClean="0"/>
              <a:t>Output Arrival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r>
                  <a:rPr lang="en-US" dirty="0" smtClean="0"/>
                  <a:t>Deconvolution</a:t>
                </a:r>
              </a:p>
              <a:p>
                <a:pPr lvl="1"/>
                <a14:m>
                  <m:oMath xmlns:m="http://schemas.openxmlformats.org/officeDocument/2006/math">
                    <m:r>
                      <a:rPr lang="en-US" b="0" i="1" smtClean="0">
                        <a:latin typeface="Cambria Math"/>
                      </a:rPr>
                      <m:t>𝐸</m:t>
                    </m:r>
                    <m:d>
                      <m:dPr>
                        <m:ctrlPr>
                          <a:rPr lang="en-US" i="1">
                            <a:latin typeface="Cambria Math"/>
                          </a:rPr>
                        </m:ctrlPr>
                      </m:dPr>
                      <m:e>
                        <m:r>
                          <a:rPr lang="en-US" i="1">
                            <a:latin typeface="Cambria Math"/>
                          </a:rPr>
                          <m:t>𝑡</m:t>
                        </m:r>
                      </m:e>
                    </m:d>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𝑠𝑢𝑝</m:t>
                        </m:r>
                      </m:e>
                      <m:sub>
                        <m:r>
                          <a:rPr lang="en-US" i="1" smtClean="0">
                            <a:latin typeface="Cambria Math"/>
                            <a:ea typeface="Cambria Math"/>
                          </a:rPr>
                          <m:t>𝜏</m:t>
                        </m:r>
                        <m:r>
                          <a:rPr lang="en-US" i="1" smtClean="0">
                            <a:latin typeface="Cambria Math"/>
                            <a:ea typeface="Cambria Math"/>
                          </a:rPr>
                          <m:t>≥0</m:t>
                        </m:r>
                      </m:sub>
                    </m:sSub>
                    <m:d>
                      <m:dPr>
                        <m:begChr m:val="{"/>
                        <m:endChr m:val="}"/>
                        <m:ctrlPr>
                          <a:rPr lang="en-US" i="1">
                            <a:latin typeface="Cambria Math"/>
                            <a:ea typeface="Cambria Math"/>
                          </a:rPr>
                        </m:ctrlPr>
                      </m:dPr>
                      <m:e>
                        <m:r>
                          <a:rPr lang="en-US" b="0" i="1" smtClean="0">
                            <a:latin typeface="Cambria Math"/>
                            <a:ea typeface="Cambria Math"/>
                          </a:rPr>
                          <m:t>𝐴</m:t>
                        </m:r>
                        <m:d>
                          <m:dPr>
                            <m:ctrlPr>
                              <a:rPr lang="en-US" i="1">
                                <a:latin typeface="Cambria Math"/>
                                <a:ea typeface="Cambria Math"/>
                              </a:rPr>
                            </m:ctrlPr>
                          </m:dPr>
                          <m:e>
                            <m:r>
                              <a:rPr lang="en-US" i="1">
                                <a:latin typeface="Cambria Math"/>
                                <a:ea typeface="Cambria Math"/>
                              </a:rPr>
                              <m:t>𝑡</m:t>
                            </m:r>
                            <m:r>
                              <a:rPr lang="en-US" i="1">
                                <a:latin typeface="Cambria Math"/>
                                <a:ea typeface="Cambria Math"/>
                              </a:rPr>
                              <m:t>−</m:t>
                            </m:r>
                            <m:r>
                              <a:rPr lang="el-GR" i="1" smtClean="0">
                                <a:latin typeface="Cambria Math"/>
                                <a:ea typeface="Cambria Math"/>
                              </a:rPr>
                              <m:t>𝜏</m:t>
                            </m:r>
                          </m:e>
                        </m:d>
                        <m:r>
                          <a:rPr lang="en-US" i="1">
                            <a:latin typeface="Cambria Math"/>
                            <a:ea typeface="Cambria Math"/>
                          </a:rPr>
                          <m:t>+</m:t>
                        </m:r>
                        <m:r>
                          <a:rPr lang="en-US" b="0" i="1" smtClean="0">
                            <a:latin typeface="Cambria Math"/>
                            <a:ea typeface="Cambria Math"/>
                          </a:rPr>
                          <m:t>𝐴</m:t>
                        </m:r>
                        <m:r>
                          <a:rPr lang="en-US" i="1">
                            <a:latin typeface="Cambria Math"/>
                            <a:ea typeface="Cambria Math"/>
                          </a:rPr>
                          <m:t>(</m:t>
                        </m:r>
                        <m:r>
                          <a:rPr lang="el-GR" i="1" smtClean="0">
                            <a:latin typeface="Cambria Math"/>
                            <a:ea typeface="Cambria Math"/>
                          </a:rPr>
                          <m:t>𝜏</m:t>
                        </m:r>
                        <m:r>
                          <a:rPr lang="en-US" i="1">
                            <a:latin typeface="Cambria Math"/>
                            <a:ea typeface="Cambria Math"/>
                          </a:rPr>
                          <m:t>)</m:t>
                        </m:r>
                      </m:e>
                    </m:d>
                    <m:r>
                      <a:rPr lang="en-US" b="0" i="1" smtClean="0">
                        <a:latin typeface="Cambria Math"/>
                        <a:ea typeface="Cambria Math"/>
                      </a:rPr>
                      <m:t>=</m:t>
                    </m:r>
                    <m:d>
                      <m:dPr>
                        <m:ctrlPr>
                          <a:rPr lang="en-US" i="1">
                            <a:latin typeface="Cambria Math"/>
                            <a:ea typeface="Cambria Math"/>
                          </a:rPr>
                        </m:ctrlPr>
                      </m:dPr>
                      <m:e>
                        <m:r>
                          <a:rPr lang="en-US" b="0" i="1" smtClean="0">
                            <a:latin typeface="Cambria Math"/>
                            <a:ea typeface="Cambria Math"/>
                          </a:rPr>
                          <m:t>𝐴</m:t>
                        </m:r>
                        <m:r>
                          <a:rPr lang="en-US" i="1">
                            <a:latin typeface="Cambria Math"/>
                          </a:rPr>
                          <m:t>⊘</m:t>
                        </m:r>
                        <m:r>
                          <a:rPr lang="en-US" b="0" i="1" smtClean="0">
                            <a:latin typeface="Cambria Math"/>
                            <a:ea typeface="Cambria Math"/>
                          </a:rPr>
                          <m:t>𝐴</m:t>
                        </m:r>
                      </m:e>
                    </m:d>
                    <m:d>
                      <m:dPr>
                        <m:ctrlPr>
                          <a:rPr lang="en-US" i="1">
                            <a:latin typeface="Cambria Math"/>
                            <a:ea typeface="Cambria Math"/>
                          </a:rPr>
                        </m:ctrlPr>
                      </m:dPr>
                      <m:e>
                        <m:r>
                          <a:rPr lang="en-US" i="1">
                            <a:latin typeface="Cambria Math"/>
                            <a:ea typeface="Cambria Math"/>
                          </a:rPr>
                          <m:t>𝑡</m:t>
                        </m:r>
                      </m:e>
                    </m:d>
                  </m:oMath>
                </a14:m>
                <a:endParaRPr lang="en-US" dirty="0" smtClean="0"/>
              </a:p>
              <a:p>
                <a:pPr lvl="1"/>
                <a:r>
                  <a:rPr lang="en-US" dirty="0" smtClean="0"/>
                  <a:t>Envelope arrival curve</a:t>
                </a:r>
              </a:p>
              <a:p>
                <a:r>
                  <a:rPr lang="en-US" dirty="0" smtClean="0"/>
                  <a:t>γ – maximum service curve</a:t>
                </a:r>
              </a:p>
              <a:p>
                <a:r>
                  <a:rPr lang="en-US" dirty="0" smtClean="0"/>
                  <a:t>β – min service curve</a:t>
                </a:r>
              </a:p>
              <a:p>
                <a14:m>
                  <m:oMath xmlns:m="http://schemas.openxmlformats.org/officeDocument/2006/math">
                    <m:r>
                      <a:rPr lang="en-US" b="0" i="1" smtClean="0">
                        <a:latin typeface="Cambria Math"/>
                      </a:rPr>
                      <m:t>𝑅</m:t>
                    </m:r>
                  </m:oMath>
                </a14:m>
                <a:r>
                  <a:rPr lang="en-US" dirty="0" smtClean="0"/>
                  <a:t>- input</a:t>
                </a:r>
              </a:p>
              <a:p>
                <a14:m>
                  <m:oMath xmlns:m="http://schemas.openxmlformats.org/officeDocument/2006/math">
                    <m:sSup>
                      <m:sSupPr>
                        <m:ctrlPr>
                          <a:rPr lang="en-US" i="1">
                            <a:latin typeface="Cambria Math"/>
                          </a:rPr>
                        </m:ctrlPr>
                      </m:sSupPr>
                      <m:e>
                        <m:r>
                          <a:rPr lang="en-US" i="1">
                            <a:latin typeface="Cambria Math"/>
                          </a:rPr>
                          <m:t>𝑅</m:t>
                        </m:r>
                      </m:e>
                      <m:sup>
                        <m:r>
                          <a:rPr lang="en-US" i="1">
                            <a:latin typeface="Cambria Math"/>
                          </a:rPr>
                          <m:t>∗</m:t>
                        </m:r>
                      </m:sup>
                    </m:sSup>
                  </m:oMath>
                </a14:m>
                <a:r>
                  <a:rPr lang="en-US" dirty="0" smtClean="0"/>
                  <a:t>- output</a:t>
                </a:r>
              </a:p>
              <a:p>
                <a14:m>
                  <m:oMath xmlns:m="http://schemas.openxmlformats.org/officeDocument/2006/math">
                    <m:sSup>
                      <m:sSupPr>
                        <m:ctrlPr>
                          <a:rPr lang="en-US" b="0" i="1" smtClean="0">
                            <a:latin typeface="Cambria Math"/>
                          </a:rPr>
                        </m:ctrlPr>
                      </m:sSupPr>
                      <m:e>
                        <m:r>
                          <a:rPr lang="en-US" b="0" i="1" smtClean="0">
                            <a:latin typeface="Cambria Math"/>
                          </a:rPr>
                          <m:t>𝑅</m:t>
                        </m:r>
                      </m:e>
                      <m:sup>
                        <m:r>
                          <a:rPr lang="en-US" b="0" i="1" smtClean="0">
                            <a:latin typeface="Cambria Math"/>
                          </a:rPr>
                          <m:t>∗</m:t>
                        </m:r>
                      </m:sup>
                    </m:sSup>
                    <m:r>
                      <a:rPr lang="en-US" b="0" i="1" smtClean="0">
                        <a:latin typeface="Cambria Math"/>
                        <a:ea typeface="Cambria Math"/>
                      </a:rPr>
                      <m:t>≤</m:t>
                    </m:r>
                    <m:r>
                      <a:rPr lang="en-US" b="0" i="1" smtClean="0">
                        <a:latin typeface="Cambria Math"/>
                        <a:ea typeface="Cambria Math"/>
                      </a:rPr>
                      <m:t>𝑅</m:t>
                    </m:r>
                    <m:r>
                      <a:rPr lang="en-US" i="1">
                        <a:latin typeface="Cambria Math"/>
                      </a:rPr>
                      <m:t>⊗</m:t>
                    </m:r>
                    <m:r>
                      <m:rPr>
                        <m:nor/>
                      </m:rPr>
                      <a:rPr lang="en-US" dirty="0"/>
                      <m:t>γ</m:t>
                    </m:r>
                  </m:oMath>
                </a14:m>
                <a:endParaRPr lang="en-US" dirty="0" smtClean="0"/>
              </a:p>
              <a:p>
                <a:pPr lvl="1"/>
                <a14:m>
                  <m:oMath xmlns:m="http://schemas.openxmlformats.org/officeDocument/2006/math">
                    <m:sSup>
                      <m:sSupPr>
                        <m:ctrlPr>
                          <a:rPr lang="en-US" i="1" smtClean="0">
                            <a:latin typeface="Cambria Math"/>
                          </a:rPr>
                        </m:ctrlPr>
                      </m:sSupPr>
                      <m:e>
                        <m:r>
                          <a:rPr lang="en-US" b="0" i="1" smtClean="0">
                            <a:latin typeface="Cambria Math"/>
                          </a:rPr>
                          <m:t>𝑅</m:t>
                        </m:r>
                      </m:e>
                      <m:sup>
                        <m:r>
                          <a:rPr lang="en-US" b="0" i="1" smtClean="0">
                            <a:latin typeface="Cambria Math"/>
                          </a:rPr>
                          <m:t>∗</m:t>
                        </m:r>
                      </m:sup>
                    </m:sSup>
                    <m:d>
                      <m:dPr>
                        <m:ctrlPr>
                          <a:rPr lang="en-US" b="0" i="1" smtClean="0">
                            <a:latin typeface="Cambria Math"/>
                          </a:rPr>
                        </m:ctrlPr>
                      </m:dPr>
                      <m:e>
                        <m:r>
                          <a:rPr lang="en-US" b="0" i="1" smtClean="0">
                            <a:latin typeface="Cambria Math"/>
                          </a:rPr>
                          <m:t>𝑡</m:t>
                        </m:r>
                      </m:e>
                    </m:d>
                    <m:r>
                      <a:rPr lang="en-US" b="0" i="1" smtClean="0">
                        <a:latin typeface="Cambria Math"/>
                        <a:ea typeface="Cambria Math"/>
                      </a:rPr>
                      <m:t>≤</m:t>
                    </m:r>
                    <m:r>
                      <a:rPr lang="en-US" b="0" i="1" smtClean="0">
                        <a:latin typeface="Cambria Math"/>
                        <a:ea typeface="Cambria Math"/>
                      </a:rPr>
                      <m:t>𝑅</m:t>
                    </m:r>
                    <m:d>
                      <m:dPr>
                        <m:ctrlPr>
                          <a:rPr lang="en-US" b="0" i="1" smtClean="0">
                            <a:latin typeface="Cambria Math"/>
                            <a:ea typeface="Cambria Math"/>
                          </a:rPr>
                        </m:ctrlPr>
                      </m:dPr>
                      <m:e>
                        <m:r>
                          <a:rPr lang="en-US" b="0" i="1" smtClean="0">
                            <a:latin typeface="Cambria Math"/>
                            <a:ea typeface="Cambria Math"/>
                          </a:rPr>
                          <m:t>𝑠</m:t>
                        </m:r>
                      </m:e>
                    </m:d>
                    <m:r>
                      <a:rPr lang="en-US" b="0" i="1" smtClean="0">
                        <a:latin typeface="Cambria Math"/>
                        <a:ea typeface="Cambria Math"/>
                      </a:rPr>
                      <m:t>+</m:t>
                    </m:r>
                    <m:r>
                      <m:rPr>
                        <m:nor/>
                      </m:rPr>
                      <a:rPr lang="en-US" dirty="0"/>
                      <m:t>γ</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r>
                      <a:rPr lang="en-US" b="0" i="1" smtClean="0">
                        <a:latin typeface="Cambria Math"/>
                        <a:ea typeface="Cambria Math"/>
                      </a:rPr>
                      <m:t>𝑠</m:t>
                    </m:r>
                    <m:r>
                      <a:rPr lang="en-US" b="0" i="1" smtClean="0">
                        <a:latin typeface="Cambria Math"/>
                        <a:ea typeface="Cambria Math"/>
                      </a:rPr>
                      <m:t>)</m:t>
                    </m:r>
                  </m:oMath>
                </a14:m>
                <a:endParaRPr lang="en-US" dirty="0" smtClean="0"/>
              </a:p>
              <a:p>
                <a14:m>
                  <m:oMath xmlns:m="http://schemas.openxmlformats.org/officeDocument/2006/math">
                    <m:sSup>
                      <m:sSupPr>
                        <m:ctrlPr>
                          <a:rPr lang="en-US" i="1">
                            <a:latin typeface="Cambria Math"/>
                          </a:rPr>
                        </m:ctrlPr>
                      </m:sSupPr>
                      <m:e>
                        <m:r>
                          <a:rPr lang="en-US" i="1">
                            <a:latin typeface="Cambria Math"/>
                          </a:rPr>
                          <m:t>𝑅</m:t>
                        </m:r>
                      </m:e>
                      <m:sup>
                        <m:r>
                          <a:rPr lang="en-US" i="1">
                            <a:latin typeface="Cambria Math"/>
                          </a:rPr>
                          <m:t>∗</m:t>
                        </m:r>
                      </m:sup>
                    </m:sSup>
                    <m:r>
                      <a:rPr lang="en-US" i="1" smtClean="0">
                        <a:latin typeface="Cambria Math"/>
                        <a:ea typeface="Cambria Math"/>
                      </a:rPr>
                      <m:t>≥</m:t>
                    </m:r>
                    <m:r>
                      <a:rPr lang="en-US" i="1" smtClean="0">
                        <a:latin typeface="Cambria Math"/>
                        <a:ea typeface="Cambria Math"/>
                      </a:rPr>
                      <m:t>𝑅</m:t>
                    </m:r>
                    <m:r>
                      <a:rPr lang="en-US" i="1" smtClean="0">
                        <a:latin typeface="Cambria Math"/>
                      </a:rPr>
                      <m:t>⊗</m:t>
                    </m:r>
                    <m:r>
                      <m:rPr>
                        <m:nor/>
                      </m:rPr>
                      <a:rPr lang="en-US" dirty="0" smtClean="0"/>
                      <m:t>β</m:t>
                    </m:r>
                  </m:oMath>
                </a14:m>
                <a:endParaRPr lang="en-US" dirty="0" smtClean="0"/>
              </a:p>
              <a:p>
                <a:pPr lvl="1"/>
                <a14:m>
                  <m:oMath xmlns:m="http://schemas.openxmlformats.org/officeDocument/2006/math">
                    <m:sSup>
                      <m:sSupPr>
                        <m:ctrlPr>
                          <a:rPr lang="en-US" i="1">
                            <a:latin typeface="Cambria Math"/>
                          </a:rPr>
                        </m:ctrlPr>
                      </m:sSupPr>
                      <m:e>
                        <m:r>
                          <a:rPr lang="en-US" i="1">
                            <a:latin typeface="Cambria Math"/>
                          </a:rPr>
                          <m:t>𝑅</m:t>
                        </m:r>
                      </m:e>
                      <m:sup>
                        <m:r>
                          <a:rPr lang="en-US" i="1">
                            <a:latin typeface="Cambria Math"/>
                          </a:rPr>
                          <m:t>∗</m:t>
                        </m:r>
                      </m:sup>
                    </m:sSup>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𝑖𝑛𝑓</m:t>
                        </m:r>
                      </m:e>
                      <m:sub>
                        <m:r>
                          <a:rPr lang="en-US" i="1">
                            <a:latin typeface="Cambria Math"/>
                            <a:ea typeface="Cambria Math"/>
                          </a:rPr>
                          <m:t>0≤</m:t>
                        </m:r>
                        <m:r>
                          <m:rPr>
                            <m:sty m:val="p"/>
                          </m:rPr>
                          <a:rPr lang="el-GR" i="1">
                            <a:latin typeface="Cambria Math"/>
                            <a:ea typeface="Cambria Math"/>
                          </a:rPr>
                          <m:t>λ</m:t>
                        </m:r>
                        <m:r>
                          <a:rPr lang="en-US" i="1">
                            <a:latin typeface="Cambria Math"/>
                            <a:ea typeface="Cambria Math"/>
                          </a:rPr>
                          <m:t>≤</m:t>
                        </m:r>
                        <m:r>
                          <a:rPr lang="en-US" i="1">
                            <a:latin typeface="Cambria Math"/>
                            <a:ea typeface="Cambria Math"/>
                          </a:rPr>
                          <m:t>𝑡</m:t>
                        </m:r>
                        <m:r>
                          <a:rPr lang="en-US" i="1">
                            <a:latin typeface="Cambria Math"/>
                            <a:ea typeface="Cambria Math"/>
                          </a:rPr>
                          <m:t> </m:t>
                        </m:r>
                      </m:sub>
                    </m:sSub>
                    <m:d>
                      <m:dPr>
                        <m:begChr m:val="{"/>
                        <m:endChr m:val="}"/>
                        <m:ctrlPr>
                          <a:rPr lang="en-US" i="1">
                            <a:latin typeface="Cambria Math"/>
                            <a:ea typeface="Cambria Math"/>
                          </a:rPr>
                        </m:ctrlPr>
                      </m:dPr>
                      <m:e>
                        <m:r>
                          <a:rPr lang="en-US" i="1">
                            <a:latin typeface="Cambria Math"/>
                            <a:ea typeface="Cambria Math"/>
                          </a:rPr>
                          <m:t>𝑅</m:t>
                        </m:r>
                        <m:d>
                          <m:dPr>
                            <m:ctrlPr>
                              <a:rPr lang="en-US" i="1">
                                <a:latin typeface="Cambria Math"/>
                                <a:ea typeface="Cambria Math"/>
                              </a:rPr>
                            </m:ctrlPr>
                          </m:dPr>
                          <m:e>
                            <m:r>
                              <a:rPr lang="en-US" i="1">
                                <a:latin typeface="Cambria Math"/>
                                <a:ea typeface="Cambria Math"/>
                              </a:rPr>
                              <m:t>𝑡</m:t>
                            </m:r>
                            <m:r>
                              <a:rPr lang="en-US" i="1">
                                <a:latin typeface="Cambria Math"/>
                                <a:ea typeface="Cambria Math"/>
                              </a:rPr>
                              <m:t>−</m:t>
                            </m:r>
                            <m:r>
                              <m:rPr>
                                <m:sty m:val="p"/>
                              </m:rPr>
                              <a:rPr lang="el-GR" i="1">
                                <a:latin typeface="Cambria Math"/>
                                <a:ea typeface="Cambria Math"/>
                              </a:rPr>
                              <m:t>λ</m:t>
                            </m:r>
                          </m:e>
                        </m:d>
                        <m:r>
                          <a:rPr lang="en-US" i="1">
                            <a:latin typeface="Cambria Math"/>
                            <a:ea typeface="Cambria Math"/>
                          </a:rPr>
                          <m:t>+</m:t>
                        </m:r>
                        <m:r>
                          <a:rPr lang="en-US" i="1">
                            <a:latin typeface="Cambria Math"/>
                            <a:ea typeface="Cambria Math"/>
                          </a:rPr>
                          <m:t>𝛽</m:t>
                        </m:r>
                        <m:r>
                          <a:rPr lang="en-US" i="1">
                            <a:latin typeface="Cambria Math"/>
                            <a:ea typeface="Cambria Math"/>
                          </a:rPr>
                          <m:t>(</m:t>
                        </m:r>
                        <m:r>
                          <m:rPr>
                            <m:sty m:val="p"/>
                          </m:rPr>
                          <a:rPr lang="el-GR" i="1">
                            <a:latin typeface="Cambria Math"/>
                            <a:ea typeface="Cambria Math"/>
                          </a:rPr>
                          <m:t>λ</m:t>
                        </m:r>
                        <m:r>
                          <a:rPr lang="en-US" i="1">
                            <a:latin typeface="Cambria Math"/>
                            <a:ea typeface="Cambria Math"/>
                          </a:rPr>
                          <m:t>)</m:t>
                        </m:r>
                      </m:e>
                    </m:d>
                  </m:oMath>
                </a14:m>
                <a:endParaRPr lang="en-US" dirty="0" smtClean="0"/>
              </a:p>
              <a:p>
                <a14:m>
                  <m:oMath xmlns:m="http://schemas.openxmlformats.org/officeDocument/2006/math">
                    <m:sSup>
                      <m:sSupPr>
                        <m:ctrlPr>
                          <a:rPr lang="en-US" i="1" smtClean="0">
                            <a:latin typeface="Cambria Math"/>
                          </a:rPr>
                        </m:ctrlPr>
                      </m:sSupPr>
                      <m:e>
                        <m:r>
                          <a:rPr lang="en-US" i="1">
                            <a:latin typeface="Cambria Math"/>
                          </a:rPr>
                          <m:t>𝑅</m:t>
                        </m:r>
                      </m:e>
                      <m:sup>
                        <m:r>
                          <a:rPr lang="en-US" i="1">
                            <a:latin typeface="Cambria Math"/>
                          </a:rPr>
                          <m:t>∗</m:t>
                        </m:r>
                      </m:sup>
                    </m:sSup>
                    <m:sSup>
                      <m:sSupPr>
                        <m:ctrlPr>
                          <a:rPr lang="en-US" i="1">
                            <a:latin typeface="Cambria Math"/>
                          </a:rPr>
                        </m:ctrlPr>
                      </m:sSupPr>
                      <m:e>
                        <m:r>
                          <a:rPr lang="en-US" i="1">
                            <a:latin typeface="Cambria Math"/>
                          </a:rPr>
                          <m:t>⊘</m:t>
                        </m:r>
                        <m:r>
                          <a:rPr lang="en-US" i="1">
                            <a:latin typeface="Cambria Math"/>
                          </a:rPr>
                          <m:t>𝑅</m:t>
                        </m:r>
                      </m:e>
                      <m:sup>
                        <m:r>
                          <a:rPr lang="en-US" i="1">
                            <a:latin typeface="Cambria Math"/>
                          </a:rPr>
                          <m:t>∗</m:t>
                        </m:r>
                      </m:sup>
                    </m:sSup>
                    <m:r>
                      <a:rPr lang="en-US" i="1" smtClean="0">
                        <a:latin typeface="Cambria Math"/>
                        <a:ea typeface="Cambria Math"/>
                      </a:rPr>
                      <m:t>≤</m:t>
                    </m:r>
                    <m:r>
                      <a:rPr lang="en-US" b="0" i="1" smtClean="0">
                        <a:latin typeface="Cambria Math"/>
                        <a:ea typeface="Cambria Math"/>
                      </a:rPr>
                      <m:t>(</m:t>
                    </m:r>
                    <m:r>
                      <a:rPr lang="en-US" i="1">
                        <a:latin typeface="Cambria Math"/>
                        <a:ea typeface="Cambria Math"/>
                      </a:rPr>
                      <m:t>𝑅</m:t>
                    </m:r>
                    <m:r>
                      <a:rPr lang="en-US" i="1">
                        <a:latin typeface="Cambria Math"/>
                      </a:rPr>
                      <m:t>⊗</m:t>
                    </m:r>
                    <m:r>
                      <m:rPr>
                        <m:nor/>
                      </m:rPr>
                      <a:rPr lang="en-US" dirty="0"/>
                      <m:t>γ</m:t>
                    </m:r>
                    <m:r>
                      <m:rPr>
                        <m:nor/>
                      </m:rPr>
                      <a:rPr lang="en-US" b="0" i="0" dirty="0" smtClean="0"/>
                      <m:t>)</m:t>
                    </m:r>
                    <m:r>
                      <a:rPr lang="en-US" i="1">
                        <a:latin typeface="Cambria Math"/>
                      </a:rPr>
                      <m:t>⊘</m:t>
                    </m:r>
                    <m:r>
                      <a:rPr lang="en-US" b="0" i="1" smtClean="0">
                        <a:latin typeface="Cambria Math"/>
                      </a:rPr>
                      <m:t>(</m:t>
                    </m:r>
                    <m:r>
                      <a:rPr lang="en-US" i="1">
                        <a:latin typeface="Cambria Math"/>
                        <a:ea typeface="Cambria Math"/>
                      </a:rPr>
                      <m:t>𝑅</m:t>
                    </m:r>
                    <m:r>
                      <a:rPr lang="en-US" i="1">
                        <a:latin typeface="Cambria Math"/>
                      </a:rPr>
                      <m:t>⊗</m:t>
                    </m:r>
                    <m:r>
                      <m:rPr>
                        <m:nor/>
                      </m:rPr>
                      <a:rPr lang="en-US" dirty="0"/>
                      <m:t>β</m:t>
                    </m:r>
                    <m:r>
                      <m:rPr>
                        <m:nor/>
                      </m:rPr>
                      <a:rPr lang="en-US" b="0" i="0" dirty="0" smtClean="0"/>
                      <m:t>)</m:t>
                    </m:r>
                  </m:oMath>
                </a14:m>
                <a:endParaRPr lang="en-US" dirty="0" smtClean="0"/>
              </a:p>
              <a:p>
                <a14:m>
                  <m:oMath xmlns:m="http://schemas.openxmlformats.org/officeDocument/2006/math">
                    <m:sSup>
                      <m:sSupPr>
                        <m:ctrlPr>
                          <a:rPr lang="en-US" i="1">
                            <a:latin typeface="Cambria Math"/>
                          </a:rPr>
                        </m:ctrlPr>
                      </m:sSupPr>
                      <m:e>
                        <m:r>
                          <a:rPr lang="en-US" i="1">
                            <a:latin typeface="Cambria Math"/>
                          </a:rPr>
                          <m:t>𝑅</m:t>
                        </m:r>
                      </m:e>
                      <m:sup>
                        <m:r>
                          <a:rPr lang="en-US" i="1">
                            <a:latin typeface="Cambria Math"/>
                          </a:rPr>
                          <m:t>∗</m:t>
                        </m:r>
                      </m:sup>
                    </m:sSup>
                    <m:sSup>
                      <m:sSupPr>
                        <m:ctrlPr>
                          <a:rPr lang="en-US" i="1">
                            <a:latin typeface="Cambria Math"/>
                          </a:rPr>
                        </m:ctrlPr>
                      </m:sSupPr>
                      <m:e>
                        <m:r>
                          <a:rPr lang="en-US" i="1">
                            <a:latin typeface="Cambria Math"/>
                          </a:rPr>
                          <m:t>⊘</m:t>
                        </m:r>
                        <m:r>
                          <a:rPr lang="en-US" i="1">
                            <a:latin typeface="Cambria Math"/>
                          </a:rPr>
                          <m:t>𝑅</m:t>
                        </m:r>
                      </m:e>
                      <m:sup>
                        <m:r>
                          <a:rPr lang="en-US" i="1">
                            <a:latin typeface="Cambria Math"/>
                          </a:rPr>
                          <m:t>∗</m:t>
                        </m:r>
                      </m:sup>
                    </m:sSup>
                    <m:r>
                      <a:rPr lang="en-US" i="1">
                        <a:latin typeface="Cambria Math"/>
                        <a:ea typeface="Cambria Math"/>
                      </a:rPr>
                      <m:t>≤</m:t>
                    </m:r>
                    <m:r>
                      <a:rPr lang="en-US" b="0" i="1" smtClean="0">
                        <a:latin typeface="Cambria Math"/>
                        <a:ea typeface="Cambria Math"/>
                      </a:rPr>
                      <m:t>{</m:t>
                    </m:r>
                    <m:r>
                      <a:rPr lang="en-US" i="1">
                        <a:latin typeface="Cambria Math"/>
                        <a:ea typeface="Cambria Math"/>
                      </a:rPr>
                      <m:t>(</m:t>
                    </m:r>
                    <m:r>
                      <a:rPr lang="en-US" i="1">
                        <a:latin typeface="Cambria Math"/>
                        <a:ea typeface="Cambria Math"/>
                      </a:rPr>
                      <m:t>𝑅</m:t>
                    </m:r>
                    <m:r>
                      <a:rPr lang="en-US" i="1">
                        <a:latin typeface="Cambria Math"/>
                      </a:rPr>
                      <m:t>⊗</m:t>
                    </m:r>
                    <m:r>
                      <m:rPr>
                        <m:nor/>
                      </m:rPr>
                      <a:rPr lang="en-US" dirty="0"/>
                      <m:t>γ</m:t>
                    </m:r>
                    <m:r>
                      <m:rPr>
                        <m:nor/>
                      </m:rPr>
                      <a:rPr lang="en-US" dirty="0"/>
                      <m:t>)</m:t>
                    </m:r>
                    <m:r>
                      <a:rPr lang="en-US" i="1">
                        <a:latin typeface="Cambria Math"/>
                      </a:rPr>
                      <m:t>⊘</m:t>
                    </m:r>
                    <m:r>
                      <a:rPr lang="en-US" i="1">
                        <a:latin typeface="Cambria Math"/>
                        <a:ea typeface="Cambria Math"/>
                      </a:rPr>
                      <m:t>𝑅</m:t>
                    </m:r>
                    <m:r>
                      <a:rPr lang="en-US" b="0" i="1" smtClean="0">
                        <a:latin typeface="Cambria Math"/>
                        <a:ea typeface="Cambria Math"/>
                      </a:rPr>
                      <m:t>}</m:t>
                    </m:r>
                    <m:r>
                      <a:rPr lang="en-US" i="1">
                        <a:latin typeface="Cambria Math"/>
                      </a:rPr>
                      <m:t>⊘</m:t>
                    </m:r>
                    <m:r>
                      <m:rPr>
                        <m:nor/>
                      </m:rPr>
                      <a:rPr lang="en-US" dirty="0"/>
                      <m:t>β</m:t>
                    </m:r>
                    <m:r>
                      <m:rPr>
                        <m:nor/>
                      </m:rPr>
                      <a:rPr lang="en-US" dirty="0"/>
                      <m:t>)</m:t>
                    </m:r>
                  </m:oMath>
                </a14:m>
                <a:endParaRPr lang="en-US" dirty="0" smtClean="0"/>
              </a:p>
              <a:p>
                <a14:m>
                  <m:oMath xmlns:m="http://schemas.openxmlformats.org/officeDocument/2006/math">
                    <m:r>
                      <a:rPr lang="en-US" i="1">
                        <a:latin typeface="Cambria Math"/>
                        <a:ea typeface="Cambria Math"/>
                      </a:rPr>
                      <m:t>{(</m:t>
                    </m:r>
                    <m:r>
                      <a:rPr lang="en-US" i="1">
                        <a:latin typeface="Cambria Math"/>
                        <a:ea typeface="Cambria Math"/>
                      </a:rPr>
                      <m:t>𝑅</m:t>
                    </m:r>
                    <m:r>
                      <a:rPr lang="en-US" i="1">
                        <a:latin typeface="Cambria Math"/>
                      </a:rPr>
                      <m:t>⊗</m:t>
                    </m:r>
                    <m:r>
                      <m:rPr>
                        <m:nor/>
                      </m:rPr>
                      <a:rPr lang="en-US" dirty="0"/>
                      <m:t>γ</m:t>
                    </m:r>
                    <m:r>
                      <m:rPr>
                        <m:nor/>
                      </m:rPr>
                      <a:rPr lang="en-US" dirty="0"/>
                      <m:t>)</m:t>
                    </m:r>
                    <m:r>
                      <a:rPr lang="en-US" i="1">
                        <a:latin typeface="Cambria Math"/>
                      </a:rPr>
                      <m:t>⊘</m:t>
                    </m:r>
                    <m:r>
                      <a:rPr lang="en-US" i="1">
                        <a:latin typeface="Cambria Math"/>
                        <a:ea typeface="Cambria Math"/>
                      </a:rPr>
                      <m:t>𝑅</m:t>
                    </m:r>
                    <m:r>
                      <a:rPr lang="en-US" i="1">
                        <a:latin typeface="Cambria Math"/>
                      </a:rPr>
                      <m:t>}</m:t>
                    </m:r>
                    <m:r>
                      <a:rPr lang="en-US" b="0" i="1" smtClean="0">
                        <a:latin typeface="Cambria Math"/>
                      </a:rPr>
                      <m:t>={</m:t>
                    </m:r>
                    <m:r>
                      <a:rPr lang="en-US" i="1">
                        <a:latin typeface="Cambria Math"/>
                        <a:ea typeface="Cambria Math"/>
                      </a:rPr>
                      <m:t>(</m:t>
                    </m:r>
                    <m:r>
                      <m:rPr>
                        <m:nor/>
                      </m:rPr>
                      <a:rPr lang="en-US" dirty="0"/>
                      <m:t>γ</m:t>
                    </m:r>
                    <m:r>
                      <a:rPr lang="en-US" i="1">
                        <a:latin typeface="Cambria Math"/>
                      </a:rPr>
                      <m:t>⊗</m:t>
                    </m:r>
                    <m:r>
                      <a:rPr lang="en-US" i="1">
                        <a:latin typeface="Cambria Math"/>
                        <a:ea typeface="Cambria Math"/>
                      </a:rPr>
                      <m:t>𝑅</m:t>
                    </m:r>
                    <m:r>
                      <m:rPr>
                        <m:nor/>
                      </m:rPr>
                      <a:rPr lang="en-US" dirty="0"/>
                      <m:t>)</m:t>
                    </m:r>
                    <m:r>
                      <a:rPr lang="en-US" i="1">
                        <a:latin typeface="Cambria Math"/>
                      </a:rPr>
                      <m:t>⊘</m:t>
                    </m:r>
                    <m:r>
                      <a:rPr lang="en-US" i="1">
                        <a:latin typeface="Cambria Math"/>
                        <a:ea typeface="Cambria Math"/>
                      </a:rPr>
                      <m:t>𝑅</m:t>
                    </m:r>
                    <m:r>
                      <a:rPr lang="en-US" b="0" i="1" smtClean="0">
                        <a:latin typeface="Cambria Math"/>
                      </a:rPr>
                      <m:t>}</m:t>
                    </m:r>
                    <m:r>
                      <a:rPr lang="en-US" b="0" i="1" smtClean="0">
                        <a:latin typeface="Cambria Math"/>
                        <a:ea typeface="Cambria Math"/>
                      </a:rPr>
                      <m:t>≤</m:t>
                    </m:r>
                    <m:r>
                      <a:rPr lang="en-US" i="1">
                        <a:latin typeface="Cambria Math"/>
                      </a:rPr>
                      <m:t>{</m:t>
                    </m:r>
                    <m:r>
                      <m:rPr>
                        <m:nor/>
                      </m:rPr>
                      <a:rPr lang="en-US" dirty="0"/>
                      <m:t>γ</m:t>
                    </m:r>
                    <m:r>
                      <a:rPr lang="en-US" i="1">
                        <a:latin typeface="Cambria Math"/>
                      </a:rPr>
                      <m:t>⊗(</m:t>
                    </m:r>
                    <m:r>
                      <a:rPr lang="en-US" i="1">
                        <a:latin typeface="Cambria Math"/>
                        <a:ea typeface="Cambria Math"/>
                      </a:rPr>
                      <m:t>𝑅</m:t>
                    </m:r>
                    <m:r>
                      <a:rPr lang="en-US" i="1">
                        <a:latin typeface="Cambria Math"/>
                      </a:rPr>
                      <m:t>⊘</m:t>
                    </m:r>
                    <m:r>
                      <a:rPr lang="en-US" i="1">
                        <a:latin typeface="Cambria Math"/>
                        <a:ea typeface="Cambria Math"/>
                      </a:rPr>
                      <m:t>𝑅</m:t>
                    </m:r>
                    <m:r>
                      <a:rPr lang="en-US" b="0" i="1" smtClean="0">
                        <a:latin typeface="Cambria Math"/>
                      </a:rPr>
                      <m:t>)</m:t>
                    </m:r>
                    <m:r>
                      <a:rPr lang="en-US" i="1">
                        <a:latin typeface="Cambria Math"/>
                      </a:rPr>
                      <m:t>}</m:t>
                    </m:r>
                  </m:oMath>
                </a14:m>
                <a:endParaRPr lang="en-US" dirty="0" smtClean="0"/>
              </a:p>
              <a:p>
                <a14:m>
                  <m:oMath xmlns:m="http://schemas.openxmlformats.org/officeDocument/2006/math">
                    <m:sSup>
                      <m:sSupPr>
                        <m:ctrlPr>
                          <a:rPr lang="en-US" i="1">
                            <a:latin typeface="Cambria Math"/>
                          </a:rPr>
                        </m:ctrlPr>
                      </m:sSupPr>
                      <m:e>
                        <m:r>
                          <a:rPr lang="en-US" i="1">
                            <a:latin typeface="Cambria Math"/>
                          </a:rPr>
                          <m:t>𝑅</m:t>
                        </m:r>
                      </m:e>
                      <m:sup>
                        <m:r>
                          <a:rPr lang="en-US" i="1">
                            <a:latin typeface="Cambria Math"/>
                          </a:rPr>
                          <m:t>∗</m:t>
                        </m:r>
                      </m:sup>
                    </m:sSup>
                    <m:sSup>
                      <m:sSupPr>
                        <m:ctrlPr>
                          <a:rPr lang="en-US" i="1">
                            <a:latin typeface="Cambria Math"/>
                          </a:rPr>
                        </m:ctrlPr>
                      </m:sSupPr>
                      <m:e>
                        <m:r>
                          <a:rPr lang="en-US" i="1">
                            <a:latin typeface="Cambria Math"/>
                          </a:rPr>
                          <m:t>⊘</m:t>
                        </m:r>
                        <m:r>
                          <a:rPr lang="en-US" i="1">
                            <a:latin typeface="Cambria Math"/>
                          </a:rPr>
                          <m:t>𝑅</m:t>
                        </m:r>
                      </m:e>
                      <m:sup>
                        <m:r>
                          <a:rPr lang="en-US" i="1">
                            <a:latin typeface="Cambria Math"/>
                          </a:rPr>
                          <m:t>∗</m:t>
                        </m:r>
                      </m:sup>
                    </m:sSup>
                    <m:r>
                      <a:rPr lang="en-US" i="1">
                        <a:latin typeface="Cambria Math"/>
                        <a:ea typeface="Cambria Math"/>
                      </a:rPr>
                      <m:t>≤</m:t>
                    </m:r>
                    <m:r>
                      <a:rPr lang="en-US" i="1">
                        <a:latin typeface="Cambria Math"/>
                      </a:rPr>
                      <m:t>{</m:t>
                    </m:r>
                    <m:r>
                      <m:rPr>
                        <m:nor/>
                      </m:rPr>
                      <a:rPr lang="en-US" dirty="0"/>
                      <m:t>γ</m:t>
                    </m:r>
                    <m:r>
                      <a:rPr lang="en-US" i="1">
                        <a:latin typeface="Cambria Math"/>
                      </a:rPr>
                      <m:t>⊗(</m:t>
                    </m:r>
                    <m:r>
                      <a:rPr lang="en-US" i="1">
                        <a:latin typeface="Cambria Math"/>
                        <a:ea typeface="Cambria Math"/>
                      </a:rPr>
                      <m:t>𝑅</m:t>
                    </m:r>
                    <m:r>
                      <a:rPr lang="en-US" i="1">
                        <a:latin typeface="Cambria Math"/>
                      </a:rPr>
                      <m:t>⊘</m:t>
                    </m:r>
                    <m:r>
                      <a:rPr lang="en-US" i="1">
                        <a:latin typeface="Cambria Math"/>
                        <a:ea typeface="Cambria Math"/>
                      </a:rPr>
                      <m:t>𝑅</m:t>
                    </m:r>
                    <m:r>
                      <a:rPr lang="en-US" i="1">
                        <a:latin typeface="Cambria Math"/>
                      </a:rPr>
                      <m:t>)}⊘</m:t>
                    </m:r>
                    <m:r>
                      <m:rPr>
                        <m:nor/>
                      </m:rPr>
                      <a:rPr lang="en-US" dirty="0"/>
                      <m:t>β</m:t>
                    </m:r>
                    <m:r>
                      <a:rPr lang="en-US" i="1">
                        <a:latin typeface="Cambria Math"/>
                        <a:ea typeface="Cambria Math"/>
                      </a:rPr>
                      <m:t>≤(</m:t>
                    </m:r>
                    <m:r>
                      <m:rPr>
                        <m:nor/>
                      </m:rPr>
                      <a:rPr lang="en-US" dirty="0"/>
                      <m:t>γ</m:t>
                    </m:r>
                    <m:r>
                      <a:rPr lang="en-US" i="1">
                        <a:latin typeface="Cambria Math"/>
                      </a:rPr>
                      <m:t>⊗</m:t>
                    </m:r>
                    <m:r>
                      <m:rPr>
                        <m:sty m:val="p"/>
                      </m:rPr>
                      <a:rPr lang="el-GR" i="1" smtClean="0">
                        <a:latin typeface="Cambria Math"/>
                        <a:ea typeface="Cambria Math"/>
                      </a:rPr>
                      <m:t>α</m:t>
                    </m:r>
                    <m:r>
                      <m:rPr>
                        <m:nor/>
                      </m:rPr>
                      <a:rPr lang="en-US" dirty="0"/>
                      <m:t>)</m:t>
                    </m:r>
                    <m:r>
                      <a:rPr lang="en-US" i="1">
                        <a:latin typeface="Cambria Math"/>
                      </a:rPr>
                      <m:t>⊘</m:t>
                    </m:r>
                    <m:r>
                      <m:rPr>
                        <m:nor/>
                      </m:rPr>
                      <a:rPr lang="en-US" dirty="0"/>
                      <m:t>β</m:t>
                    </m:r>
                  </m:oMath>
                </a14:m>
                <a:endParaRPr lang="en-US" dirty="0" smtClean="0"/>
              </a:p>
              <a:p>
                <a:endParaRPr lang="en-US" dirty="0"/>
              </a:p>
              <a:p>
                <a:endParaRPr lang="en-US" dirty="0"/>
              </a:p>
              <a:p>
                <a:pPr marL="0" indent="0">
                  <a:buNone/>
                </a:pP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17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5DA0DC8-83C2-4844-BE1D-1A771E92E74E}" type="slidenum">
              <a:rPr lang="en-US" smtClean="0"/>
              <a:pPr/>
              <a:t>59</a:t>
            </a:fld>
            <a:endParaRPr lang="en-US"/>
          </a:p>
        </p:txBody>
      </p:sp>
    </p:spTree>
    <p:extLst>
      <p:ext uri="{BB962C8B-B14F-4D97-AF65-F5344CB8AC3E}">
        <p14:creationId xmlns:p14="http://schemas.microsoft.com/office/powerpoint/2010/main" val="1571551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a:xfrm>
            <a:off x="457200" y="1600200"/>
            <a:ext cx="5638800" cy="4525963"/>
          </a:xfrm>
        </p:spPr>
        <p:txBody>
          <a:bodyPr>
            <a:normAutofit fontScale="85000" lnSpcReduction="10000"/>
          </a:bodyPr>
          <a:lstStyle/>
          <a:p>
            <a:r>
              <a:rPr lang="en-US" dirty="0" smtClean="0"/>
              <a:t>Balancing throughput and latency</a:t>
            </a:r>
          </a:p>
          <a:p>
            <a:r>
              <a:rPr lang="en-US" dirty="0" smtClean="0"/>
              <a:t>Variability in provided service</a:t>
            </a:r>
          </a:p>
          <a:p>
            <a:pPr lvl="1"/>
            <a:r>
              <a:rPr lang="en-US" dirty="0" smtClean="0"/>
              <a:t>More distant deadlines </a:t>
            </a:r>
            <a:r>
              <a:rPr lang="en-US" dirty="0"/>
              <a:t>allow for higher throughput</a:t>
            </a:r>
          </a:p>
          <a:p>
            <a:pPr lvl="1"/>
            <a:r>
              <a:rPr lang="en-US" dirty="0" smtClean="0"/>
              <a:t>Tight deadlines require low latency</a:t>
            </a:r>
          </a:p>
          <a:p>
            <a:r>
              <a:rPr lang="en-US" dirty="0" smtClean="0"/>
              <a:t>Trade-off</a:t>
            </a:r>
          </a:p>
          <a:p>
            <a:pPr lvl="1"/>
            <a:r>
              <a:rPr lang="en-US" dirty="0" smtClean="0"/>
              <a:t>Latency and throughput are not independent</a:t>
            </a:r>
          </a:p>
          <a:p>
            <a:pPr lvl="1"/>
            <a:r>
              <a:rPr lang="en-US" dirty="0" smtClean="0"/>
              <a:t>Maximize throughput while keeping latency low enough to meet deadlines</a:t>
            </a:r>
          </a:p>
          <a:p>
            <a:pPr lvl="1"/>
            <a:endParaRPr lang="en-US" dirty="0" smtClean="0"/>
          </a:p>
          <a:p>
            <a:pPr lvl="1"/>
            <a:endParaRPr lang="en-US" dirty="0" smtClean="0"/>
          </a:p>
          <a:p>
            <a:endParaRPr lang="en-US" dirty="0" smtClean="0"/>
          </a:p>
          <a:p>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95DA0DC8-83C2-4844-BE1D-1A771E92E74E}" type="slidenum">
              <a:rPr lang="en-US" smtClean="0"/>
              <a:pPr/>
              <a:t>6</a:t>
            </a:fld>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08916" y="2245724"/>
            <a:ext cx="3093720" cy="3021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89620" y="5377182"/>
            <a:ext cx="3354380" cy="323165"/>
          </a:xfrm>
          <a:prstGeom prst="rect">
            <a:avLst/>
          </a:prstGeom>
          <a:noFill/>
        </p:spPr>
        <p:txBody>
          <a:bodyPr wrap="none" rtlCol="0">
            <a:spAutoFit/>
          </a:bodyPr>
          <a:lstStyle/>
          <a:p>
            <a:r>
              <a:rPr lang="en-US" sz="1500" dirty="0"/>
              <a:t>http://www.wikihow.com/Race-Your-Car</a:t>
            </a:r>
          </a:p>
        </p:txBody>
      </p:sp>
    </p:spTree>
    <p:extLst>
      <p:ext uri="{BB962C8B-B14F-4D97-AF65-F5344CB8AC3E}">
        <p14:creationId xmlns:p14="http://schemas.microsoft.com/office/powerpoint/2010/main" val="20709727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838200" y="3726700"/>
            <a:ext cx="5381149" cy="1948979"/>
          </a:xfrm>
          <a:custGeom>
            <a:avLst/>
            <a:gdLst>
              <a:gd name="connsiteX0" fmla="*/ 0 w 5354516"/>
              <a:gd name="connsiteY0" fmla="*/ 1927930 h 1980177"/>
              <a:gd name="connsiteX1" fmla="*/ 703385 w 5354516"/>
              <a:gd name="connsiteY1" fmla="*/ 1813630 h 1980177"/>
              <a:gd name="connsiteX2" fmla="*/ 1037493 w 5354516"/>
              <a:gd name="connsiteY2" fmla="*/ 1435561 h 1980177"/>
              <a:gd name="connsiteX3" fmla="*/ 1837593 w 5354516"/>
              <a:gd name="connsiteY3" fmla="*/ 1171792 h 1980177"/>
              <a:gd name="connsiteX4" fmla="*/ 2417885 w 5354516"/>
              <a:gd name="connsiteY4" fmla="*/ 529953 h 1980177"/>
              <a:gd name="connsiteX5" fmla="*/ 3209193 w 5354516"/>
              <a:gd name="connsiteY5" fmla="*/ 55169 h 1980177"/>
              <a:gd name="connsiteX6" fmla="*/ 4545624 w 5354516"/>
              <a:gd name="connsiteY6" fmla="*/ 1866384 h 1980177"/>
              <a:gd name="connsiteX7" fmla="*/ 5205047 w 5354516"/>
              <a:gd name="connsiteY7" fmla="*/ 1804838 h 1980177"/>
              <a:gd name="connsiteX8" fmla="*/ 5354516 w 5354516"/>
              <a:gd name="connsiteY8" fmla="*/ 1919138 h 1980177"/>
              <a:gd name="connsiteX0" fmla="*/ 0 w 5354516"/>
              <a:gd name="connsiteY0" fmla="*/ 1922260 h 1922260"/>
              <a:gd name="connsiteX1" fmla="*/ 703385 w 5354516"/>
              <a:gd name="connsiteY1" fmla="*/ 1807960 h 1922260"/>
              <a:gd name="connsiteX2" fmla="*/ 1037493 w 5354516"/>
              <a:gd name="connsiteY2" fmla="*/ 1429891 h 1922260"/>
              <a:gd name="connsiteX3" fmla="*/ 1837593 w 5354516"/>
              <a:gd name="connsiteY3" fmla="*/ 1166122 h 1922260"/>
              <a:gd name="connsiteX4" fmla="*/ 2417885 w 5354516"/>
              <a:gd name="connsiteY4" fmla="*/ 524283 h 1922260"/>
              <a:gd name="connsiteX5" fmla="*/ 3209193 w 5354516"/>
              <a:gd name="connsiteY5" fmla="*/ 49499 h 1922260"/>
              <a:gd name="connsiteX6" fmla="*/ 4492870 w 5354516"/>
              <a:gd name="connsiteY6" fmla="*/ 1763999 h 1922260"/>
              <a:gd name="connsiteX7" fmla="*/ 5205047 w 5354516"/>
              <a:gd name="connsiteY7" fmla="*/ 1799168 h 1922260"/>
              <a:gd name="connsiteX8" fmla="*/ 5354516 w 5354516"/>
              <a:gd name="connsiteY8" fmla="*/ 1913468 h 1922260"/>
              <a:gd name="connsiteX0" fmla="*/ 0 w 5381149"/>
              <a:gd name="connsiteY0" fmla="*/ 1922260 h 1984490"/>
              <a:gd name="connsiteX1" fmla="*/ 703385 w 5381149"/>
              <a:gd name="connsiteY1" fmla="*/ 1807960 h 1984490"/>
              <a:gd name="connsiteX2" fmla="*/ 1037493 w 5381149"/>
              <a:gd name="connsiteY2" fmla="*/ 1429891 h 1984490"/>
              <a:gd name="connsiteX3" fmla="*/ 1837593 w 5381149"/>
              <a:gd name="connsiteY3" fmla="*/ 1166122 h 1984490"/>
              <a:gd name="connsiteX4" fmla="*/ 2417885 w 5381149"/>
              <a:gd name="connsiteY4" fmla="*/ 524283 h 1984490"/>
              <a:gd name="connsiteX5" fmla="*/ 3209193 w 5381149"/>
              <a:gd name="connsiteY5" fmla="*/ 49499 h 1984490"/>
              <a:gd name="connsiteX6" fmla="*/ 4492870 w 5381149"/>
              <a:gd name="connsiteY6" fmla="*/ 1763999 h 1984490"/>
              <a:gd name="connsiteX7" fmla="*/ 5205047 w 5381149"/>
              <a:gd name="connsiteY7" fmla="*/ 1799168 h 1984490"/>
              <a:gd name="connsiteX8" fmla="*/ 5381149 w 5381149"/>
              <a:gd name="connsiteY8" fmla="*/ 1984490 h 1984490"/>
              <a:gd name="connsiteX0" fmla="*/ 0 w 5381149"/>
              <a:gd name="connsiteY0" fmla="*/ 1922260 h 1948979"/>
              <a:gd name="connsiteX1" fmla="*/ 703385 w 5381149"/>
              <a:gd name="connsiteY1" fmla="*/ 1807960 h 1948979"/>
              <a:gd name="connsiteX2" fmla="*/ 1037493 w 5381149"/>
              <a:gd name="connsiteY2" fmla="*/ 1429891 h 1948979"/>
              <a:gd name="connsiteX3" fmla="*/ 1837593 w 5381149"/>
              <a:gd name="connsiteY3" fmla="*/ 1166122 h 1948979"/>
              <a:gd name="connsiteX4" fmla="*/ 2417885 w 5381149"/>
              <a:gd name="connsiteY4" fmla="*/ 524283 h 1948979"/>
              <a:gd name="connsiteX5" fmla="*/ 3209193 w 5381149"/>
              <a:gd name="connsiteY5" fmla="*/ 49499 h 1948979"/>
              <a:gd name="connsiteX6" fmla="*/ 4492870 w 5381149"/>
              <a:gd name="connsiteY6" fmla="*/ 1763999 h 1948979"/>
              <a:gd name="connsiteX7" fmla="*/ 5205047 w 5381149"/>
              <a:gd name="connsiteY7" fmla="*/ 1799168 h 1948979"/>
              <a:gd name="connsiteX8" fmla="*/ 5381149 w 5381149"/>
              <a:gd name="connsiteY8" fmla="*/ 1948979 h 1948979"/>
              <a:gd name="connsiteX0" fmla="*/ 0 w 5381149"/>
              <a:gd name="connsiteY0" fmla="*/ 1922260 h 1948979"/>
              <a:gd name="connsiteX1" fmla="*/ 298142 w 5381149"/>
              <a:gd name="connsiteY1" fmla="*/ 1892865 h 1948979"/>
              <a:gd name="connsiteX2" fmla="*/ 703385 w 5381149"/>
              <a:gd name="connsiteY2" fmla="*/ 1807960 h 1948979"/>
              <a:gd name="connsiteX3" fmla="*/ 1037493 w 5381149"/>
              <a:gd name="connsiteY3" fmla="*/ 1429891 h 1948979"/>
              <a:gd name="connsiteX4" fmla="*/ 1837593 w 5381149"/>
              <a:gd name="connsiteY4" fmla="*/ 1166122 h 1948979"/>
              <a:gd name="connsiteX5" fmla="*/ 2417885 w 5381149"/>
              <a:gd name="connsiteY5" fmla="*/ 524283 h 1948979"/>
              <a:gd name="connsiteX6" fmla="*/ 3209193 w 5381149"/>
              <a:gd name="connsiteY6" fmla="*/ 49499 h 1948979"/>
              <a:gd name="connsiteX7" fmla="*/ 4492870 w 5381149"/>
              <a:gd name="connsiteY7" fmla="*/ 1763999 h 1948979"/>
              <a:gd name="connsiteX8" fmla="*/ 5205047 w 5381149"/>
              <a:gd name="connsiteY8" fmla="*/ 1799168 h 1948979"/>
              <a:gd name="connsiteX9" fmla="*/ 5381149 w 5381149"/>
              <a:gd name="connsiteY9" fmla="*/ 1948979 h 1948979"/>
              <a:gd name="connsiteX0" fmla="*/ 0 w 5381149"/>
              <a:gd name="connsiteY0" fmla="*/ 1922260 h 1948979"/>
              <a:gd name="connsiteX1" fmla="*/ 307020 w 5381149"/>
              <a:gd name="connsiteY1" fmla="*/ 1839599 h 1948979"/>
              <a:gd name="connsiteX2" fmla="*/ 703385 w 5381149"/>
              <a:gd name="connsiteY2" fmla="*/ 1807960 h 1948979"/>
              <a:gd name="connsiteX3" fmla="*/ 1037493 w 5381149"/>
              <a:gd name="connsiteY3" fmla="*/ 1429891 h 1948979"/>
              <a:gd name="connsiteX4" fmla="*/ 1837593 w 5381149"/>
              <a:gd name="connsiteY4" fmla="*/ 1166122 h 1948979"/>
              <a:gd name="connsiteX5" fmla="*/ 2417885 w 5381149"/>
              <a:gd name="connsiteY5" fmla="*/ 524283 h 1948979"/>
              <a:gd name="connsiteX6" fmla="*/ 3209193 w 5381149"/>
              <a:gd name="connsiteY6" fmla="*/ 49499 h 1948979"/>
              <a:gd name="connsiteX7" fmla="*/ 4492870 w 5381149"/>
              <a:gd name="connsiteY7" fmla="*/ 1763999 h 1948979"/>
              <a:gd name="connsiteX8" fmla="*/ 5205047 w 5381149"/>
              <a:gd name="connsiteY8" fmla="*/ 1799168 h 1948979"/>
              <a:gd name="connsiteX9" fmla="*/ 5381149 w 5381149"/>
              <a:gd name="connsiteY9" fmla="*/ 1948979 h 194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1149" h="1948979">
                <a:moveTo>
                  <a:pt x="0" y="1922260"/>
                </a:moveTo>
                <a:cubicBezTo>
                  <a:pt x="49690" y="1917361"/>
                  <a:pt x="189789" y="1858649"/>
                  <a:pt x="307020" y="1839599"/>
                </a:cubicBezTo>
                <a:cubicBezTo>
                  <a:pt x="424251" y="1820549"/>
                  <a:pt x="581640" y="1876245"/>
                  <a:pt x="703385" y="1807960"/>
                </a:cubicBezTo>
                <a:cubicBezTo>
                  <a:pt x="825131" y="1739675"/>
                  <a:pt x="848458" y="1536864"/>
                  <a:pt x="1037493" y="1429891"/>
                </a:cubicBezTo>
                <a:cubicBezTo>
                  <a:pt x="1226528" y="1322918"/>
                  <a:pt x="1607528" y="1317057"/>
                  <a:pt x="1837593" y="1166122"/>
                </a:cubicBezTo>
                <a:cubicBezTo>
                  <a:pt x="2067658" y="1015187"/>
                  <a:pt x="2189285" y="710387"/>
                  <a:pt x="2417885" y="524283"/>
                </a:cubicBezTo>
                <a:cubicBezTo>
                  <a:pt x="2646485" y="338179"/>
                  <a:pt x="2863362" y="-157120"/>
                  <a:pt x="3209193" y="49499"/>
                </a:cubicBezTo>
                <a:cubicBezTo>
                  <a:pt x="3555024" y="256118"/>
                  <a:pt x="4160228" y="1472388"/>
                  <a:pt x="4492870" y="1763999"/>
                </a:cubicBezTo>
                <a:cubicBezTo>
                  <a:pt x="4825512" y="2055610"/>
                  <a:pt x="5057000" y="1768338"/>
                  <a:pt x="5205047" y="1799168"/>
                </a:cubicBezTo>
                <a:cubicBezTo>
                  <a:pt x="5353094" y="1829998"/>
                  <a:pt x="5373822" y="1896225"/>
                  <a:pt x="5381149" y="1948979"/>
                </a:cubicBezTo>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Timing Bounds</a:t>
            </a:r>
            <a:endParaRPr lang="en-US" dirty="0"/>
          </a:p>
        </p:txBody>
      </p:sp>
      <p:cxnSp>
        <p:nvCxnSpPr>
          <p:cNvPr id="6" name="Straight Arrow Connector 5"/>
          <p:cNvCxnSpPr/>
          <p:nvPr/>
        </p:nvCxnSpPr>
        <p:spPr>
          <a:xfrm flipV="1">
            <a:off x="369332" y="2096869"/>
            <a:ext cx="0" cy="3581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1748" y="5669477"/>
            <a:ext cx="862818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726224" y="4277043"/>
            <a:ext cx="3200400" cy="1371918"/>
          </a:xfrm>
          <a:custGeom>
            <a:avLst/>
            <a:gdLst>
              <a:gd name="connsiteX0" fmla="*/ 0 w 3200400"/>
              <a:gd name="connsiteY0" fmla="*/ 1363126 h 1371918"/>
              <a:gd name="connsiteX1" fmla="*/ 659423 w 3200400"/>
              <a:gd name="connsiteY1" fmla="*/ 897134 h 1371918"/>
              <a:gd name="connsiteX2" fmla="*/ 1213338 w 3200400"/>
              <a:gd name="connsiteY2" fmla="*/ 1090564 h 1371918"/>
              <a:gd name="connsiteX3" fmla="*/ 1670538 w 3200400"/>
              <a:gd name="connsiteY3" fmla="*/ 879549 h 1371918"/>
              <a:gd name="connsiteX4" fmla="*/ 1969476 w 3200400"/>
              <a:gd name="connsiteY4" fmla="*/ 318 h 1371918"/>
              <a:gd name="connsiteX5" fmla="*/ 2189284 w 3200400"/>
              <a:gd name="connsiteY5" fmla="*/ 985057 h 1371918"/>
              <a:gd name="connsiteX6" fmla="*/ 2576146 w 3200400"/>
              <a:gd name="connsiteY6" fmla="*/ 721288 h 1371918"/>
              <a:gd name="connsiteX7" fmla="*/ 3200400 w 3200400"/>
              <a:gd name="connsiteY7" fmla="*/ 1371918 h 137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400" h="1371918">
                <a:moveTo>
                  <a:pt x="0" y="1363126"/>
                </a:moveTo>
                <a:cubicBezTo>
                  <a:pt x="228600" y="1152843"/>
                  <a:pt x="457200" y="942561"/>
                  <a:pt x="659423" y="897134"/>
                </a:cubicBezTo>
                <a:cubicBezTo>
                  <a:pt x="861646" y="851707"/>
                  <a:pt x="1044819" y="1093495"/>
                  <a:pt x="1213338" y="1090564"/>
                </a:cubicBezTo>
                <a:cubicBezTo>
                  <a:pt x="1381857" y="1087633"/>
                  <a:pt x="1544515" y="1061257"/>
                  <a:pt x="1670538" y="879549"/>
                </a:cubicBezTo>
                <a:cubicBezTo>
                  <a:pt x="1796561" y="697841"/>
                  <a:pt x="1883018" y="-17267"/>
                  <a:pt x="1969476" y="318"/>
                </a:cubicBezTo>
                <a:cubicBezTo>
                  <a:pt x="2055934" y="17903"/>
                  <a:pt x="2088172" y="864895"/>
                  <a:pt x="2189284" y="985057"/>
                </a:cubicBezTo>
                <a:cubicBezTo>
                  <a:pt x="2290396" y="1105219"/>
                  <a:pt x="2407627" y="656811"/>
                  <a:pt x="2576146" y="721288"/>
                </a:cubicBezTo>
                <a:cubicBezTo>
                  <a:pt x="2744665" y="785765"/>
                  <a:pt x="2972532" y="1078841"/>
                  <a:pt x="3200400" y="1371918"/>
                </a:cubicBezTo>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50578" y="5308937"/>
            <a:ext cx="1295400" cy="369332"/>
          </a:xfrm>
          <a:prstGeom prst="rect">
            <a:avLst/>
          </a:prstGeom>
          <a:noFill/>
        </p:spPr>
        <p:txBody>
          <a:bodyPr wrap="square" rtlCol="0">
            <a:spAutoFit/>
          </a:bodyPr>
          <a:lstStyle/>
          <a:p>
            <a:r>
              <a:rPr lang="en-US" dirty="0" smtClean="0"/>
              <a:t>measured</a:t>
            </a:r>
            <a:endParaRPr lang="en-US" dirty="0"/>
          </a:p>
        </p:txBody>
      </p:sp>
      <p:sp>
        <p:nvSpPr>
          <p:cNvPr id="12" name="TextBox 11"/>
          <p:cNvSpPr txBox="1"/>
          <p:nvPr/>
        </p:nvSpPr>
        <p:spPr>
          <a:xfrm rot="2724928">
            <a:off x="3577081" y="4092376"/>
            <a:ext cx="950901" cy="369332"/>
          </a:xfrm>
          <a:prstGeom prst="rect">
            <a:avLst/>
          </a:prstGeom>
          <a:noFill/>
        </p:spPr>
        <p:txBody>
          <a:bodyPr wrap="none" rtlCol="0">
            <a:spAutoFit/>
          </a:bodyPr>
          <a:lstStyle/>
          <a:p>
            <a:r>
              <a:rPr lang="en-US" dirty="0" smtClean="0"/>
              <a:t>possible</a:t>
            </a:r>
            <a:endParaRPr lang="en-US" dirty="0"/>
          </a:p>
        </p:txBody>
      </p:sp>
      <p:cxnSp>
        <p:nvCxnSpPr>
          <p:cNvPr id="15" name="Straight Connector 14"/>
          <p:cNvCxnSpPr/>
          <p:nvPr/>
        </p:nvCxnSpPr>
        <p:spPr>
          <a:xfrm>
            <a:off x="7684533" y="2706469"/>
            <a:ext cx="0" cy="3276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90567" y="2120315"/>
            <a:ext cx="1676400" cy="646331"/>
          </a:xfrm>
          <a:prstGeom prst="rect">
            <a:avLst/>
          </a:prstGeom>
          <a:noFill/>
        </p:spPr>
        <p:txBody>
          <a:bodyPr wrap="square" rtlCol="0">
            <a:spAutoFit/>
          </a:bodyPr>
          <a:lstStyle/>
          <a:p>
            <a:pPr algn="ctr"/>
            <a:r>
              <a:rPr lang="en-US" dirty="0" smtClean="0"/>
              <a:t>analytical</a:t>
            </a:r>
          </a:p>
          <a:p>
            <a:pPr algn="ctr"/>
            <a:r>
              <a:rPr lang="en-US" dirty="0" smtClean="0"/>
              <a:t>upper-bound</a:t>
            </a:r>
            <a:endParaRPr lang="en-US" dirty="0"/>
          </a:p>
        </p:txBody>
      </p:sp>
      <p:sp>
        <p:nvSpPr>
          <p:cNvPr id="20" name="TextBox 19"/>
          <p:cNvSpPr txBox="1"/>
          <p:nvPr/>
        </p:nvSpPr>
        <p:spPr>
          <a:xfrm rot="16200000">
            <a:off x="-380649" y="3624123"/>
            <a:ext cx="1130631" cy="369332"/>
          </a:xfrm>
          <a:prstGeom prst="rect">
            <a:avLst/>
          </a:prstGeom>
          <a:noFill/>
        </p:spPr>
        <p:txBody>
          <a:bodyPr wrap="none" rtlCol="0">
            <a:spAutoFit/>
          </a:bodyPr>
          <a:lstStyle/>
          <a:p>
            <a:r>
              <a:rPr lang="en-US" dirty="0" smtClean="0"/>
              <a:t>frequency</a:t>
            </a:r>
            <a:endParaRPr lang="en-US" dirty="0"/>
          </a:p>
        </p:txBody>
      </p:sp>
      <p:sp>
        <p:nvSpPr>
          <p:cNvPr id="22" name="TextBox 21"/>
          <p:cNvSpPr txBox="1"/>
          <p:nvPr/>
        </p:nvSpPr>
        <p:spPr>
          <a:xfrm>
            <a:off x="8094677" y="5678269"/>
            <a:ext cx="1037656" cy="646331"/>
          </a:xfrm>
          <a:prstGeom prst="rect">
            <a:avLst/>
          </a:prstGeom>
          <a:noFill/>
        </p:spPr>
        <p:txBody>
          <a:bodyPr wrap="none" rtlCol="0">
            <a:spAutoFit/>
          </a:bodyPr>
          <a:lstStyle/>
          <a:p>
            <a:r>
              <a:rPr lang="en-US" dirty="0" smtClean="0"/>
              <a:t>response</a:t>
            </a:r>
          </a:p>
          <a:p>
            <a:r>
              <a:rPr lang="en-US" dirty="0" smtClean="0"/>
              <a:t>time</a:t>
            </a:r>
            <a:endParaRPr lang="en-US" dirty="0"/>
          </a:p>
        </p:txBody>
      </p:sp>
      <p:cxnSp>
        <p:nvCxnSpPr>
          <p:cNvPr id="24" name="Straight Connector 23"/>
          <p:cNvCxnSpPr/>
          <p:nvPr/>
        </p:nvCxnSpPr>
        <p:spPr>
          <a:xfrm>
            <a:off x="6202994" y="4078069"/>
            <a:ext cx="0" cy="18988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92263" y="3403535"/>
            <a:ext cx="1676400" cy="646331"/>
          </a:xfrm>
          <a:prstGeom prst="rect">
            <a:avLst/>
          </a:prstGeom>
          <a:noFill/>
        </p:spPr>
        <p:txBody>
          <a:bodyPr wrap="square" rtlCol="0">
            <a:spAutoFit/>
          </a:bodyPr>
          <a:lstStyle/>
          <a:p>
            <a:pPr algn="ctr"/>
            <a:r>
              <a:rPr lang="en-US" dirty="0" smtClean="0"/>
              <a:t>actual</a:t>
            </a:r>
          </a:p>
          <a:p>
            <a:pPr algn="ctr"/>
            <a:r>
              <a:rPr lang="en-US" dirty="0" smtClean="0"/>
              <a:t>upper-bound</a:t>
            </a:r>
            <a:endParaRPr lang="en-US" dirty="0"/>
          </a:p>
        </p:txBody>
      </p:sp>
      <p:cxnSp>
        <p:nvCxnSpPr>
          <p:cNvPr id="30" name="Straight Connector 29"/>
          <p:cNvCxnSpPr/>
          <p:nvPr/>
        </p:nvCxnSpPr>
        <p:spPr>
          <a:xfrm>
            <a:off x="5627133" y="2362200"/>
            <a:ext cx="0" cy="36147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733248" y="1600200"/>
            <a:ext cx="1676400" cy="646331"/>
          </a:xfrm>
          <a:prstGeom prst="rect">
            <a:avLst/>
          </a:prstGeom>
          <a:noFill/>
        </p:spPr>
        <p:txBody>
          <a:bodyPr wrap="square" rtlCol="0">
            <a:spAutoFit/>
          </a:bodyPr>
          <a:lstStyle/>
          <a:p>
            <a:pPr algn="ctr"/>
            <a:r>
              <a:rPr lang="en-US" dirty="0" smtClean="0"/>
              <a:t>observable </a:t>
            </a:r>
          </a:p>
          <a:p>
            <a:pPr algn="ctr"/>
            <a:r>
              <a:rPr lang="en-US" dirty="0" smtClean="0"/>
              <a:t>upper-bound</a:t>
            </a:r>
            <a:endParaRPr lang="en-US" dirty="0"/>
          </a:p>
        </p:txBody>
      </p:sp>
      <p:cxnSp>
        <p:nvCxnSpPr>
          <p:cNvPr id="34" name="Straight Connector 33"/>
          <p:cNvCxnSpPr/>
          <p:nvPr/>
        </p:nvCxnSpPr>
        <p:spPr>
          <a:xfrm>
            <a:off x="4920964" y="3657600"/>
            <a:ext cx="0" cy="23193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07778" y="3011268"/>
            <a:ext cx="1676400" cy="646331"/>
          </a:xfrm>
          <a:prstGeom prst="rect">
            <a:avLst/>
          </a:prstGeom>
          <a:noFill/>
        </p:spPr>
        <p:txBody>
          <a:bodyPr wrap="square" rtlCol="0">
            <a:spAutoFit/>
          </a:bodyPr>
          <a:lstStyle/>
          <a:p>
            <a:pPr algn="ctr"/>
            <a:r>
              <a:rPr lang="en-US" dirty="0" smtClean="0"/>
              <a:t>empirical </a:t>
            </a:r>
          </a:p>
          <a:p>
            <a:pPr algn="ctr"/>
            <a:r>
              <a:rPr lang="en-US" dirty="0" smtClean="0"/>
              <a:t>upper-bound</a:t>
            </a:r>
            <a:endParaRPr lang="en-US" dirty="0"/>
          </a:p>
        </p:txBody>
      </p:sp>
      <p:sp>
        <p:nvSpPr>
          <p:cNvPr id="37" name="TextBox 36"/>
          <p:cNvSpPr txBox="1"/>
          <p:nvPr/>
        </p:nvSpPr>
        <p:spPr>
          <a:xfrm>
            <a:off x="80871" y="5669477"/>
            <a:ext cx="301686" cy="369332"/>
          </a:xfrm>
          <a:prstGeom prst="rect">
            <a:avLst/>
          </a:prstGeom>
          <a:noFill/>
        </p:spPr>
        <p:txBody>
          <a:bodyPr wrap="none" rtlCol="0">
            <a:spAutoFit/>
          </a:bodyPr>
          <a:lstStyle/>
          <a:p>
            <a:r>
              <a:rPr lang="en-US" dirty="0" smtClean="0"/>
              <a:t>0</a:t>
            </a:r>
            <a:endParaRPr lang="en-US" dirty="0"/>
          </a:p>
        </p:txBody>
      </p:sp>
      <p:sp>
        <p:nvSpPr>
          <p:cNvPr id="2" name="Slide Number Placeholder 1"/>
          <p:cNvSpPr>
            <a:spLocks noGrp="1"/>
          </p:cNvSpPr>
          <p:nvPr>
            <p:ph type="sldNum" sz="quarter" idx="12"/>
          </p:nvPr>
        </p:nvSpPr>
        <p:spPr/>
        <p:txBody>
          <a:bodyPr/>
          <a:lstStyle/>
          <a:p>
            <a:fld id="{95DA0DC8-83C2-4844-BE1D-1A771E92E74E}" type="slidenum">
              <a:rPr lang="en-US" smtClean="0"/>
              <a:pPr/>
              <a:t>60</a:t>
            </a:fld>
            <a:endParaRPr lang="en-US"/>
          </a:p>
        </p:txBody>
      </p:sp>
    </p:spTree>
    <p:extLst>
      <p:ext uri="{BB962C8B-B14F-4D97-AF65-F5344CB8AC3E}">
        <p14:creationId xmlns:p14="http://schemas.microsoft.com/office/powerpoint/2010/main" val="36646546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100" y="1447800"/>
            <a:ext cx="6781800" cy="510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5DA0DC8-83C2-4844-BE1D-1A771E92E74E}" type="slidenum">
              <a:rPr lang="en-US" smtClean="0"/>
              <a:pPr/>
              <a:t>61</a:t>
            </a:fld>
            <a:endParaRPr lang="en-US"/>
          </a:p>
        </p:txBody>
      </p:sp>
    </p:spTree>
    <p:extLst>
      <p:ext uri="{BB962C8B-B14F-4D97-AF65-F5344CB8AC3E}">
        <p14:creationId xmlns:p14="http://schemas.microsoft.com/office/powerpoint/2010/main" val="3152946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cxnSp>
        <p:nvCxnSpPr>
          <p:cNvPr id="3" name="Straight Connector 2"/>
          <p:cNvCxnSpPr/>
          <p:nvPr/>
        </p:nvCxnSpPr>
        <p:spPr>
          <a:xfrm>
            <a:off x="1143000" y="3126724"/>
            <a:ext cx="0" cy="1524000"/>
          </a:xfrm>
          <a:prstGeom prst="line">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914400" y="4659868"/>
            <a:ext cx="7620000"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3126724"/>
            <a:ext cx="0" cy="1524000"/>
          </a:xfrm>
          <a:prstGeom prst="line">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96200" y="3145012"/>
            <a:ext cx="0" cy="1524000"/>
          </a:xfrm>
          <a:prstGeom prst="line">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752600" y="3964924"/>
            <a:ext cx="914400" cy="685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86400" y="3964924"/>
            <a:ext cx="914400" cy="685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Brace 14"/>
          <p:cNvSpPr/>
          <p:nvPr/>
        </p:nvSpPr>
        <p:spPr>
          <a:xfrm rot="16200000">
            <a:off x="1905000" y="4568987"/>
            <a:ext cx="609600" cy="91440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917331" y="5377153"/>
            <a:ext cx="2191434" cy="646331"/>
          </a:xfrm>
          <a:prstGeom prst="rect">
            <a:avLst/>
          </a:prstGeom>
          <a:noFill/>
        </p:spPr>
        <p:txBody>
          <a:bodyPr wrap="none" rtlCol="0">
            <a:spAutoFit/>
          </a:bodyPr>
          <a:lstStyle/>
          <a:p>
            <a:r>
              <a:rPr lang="en-US" dirty="0" smtClean="0"/>
              <a:t>Worst-case Execution</a:t>
            </a:r>
          </a:p>
          <a:p>
            <a:pPr algn="ctr"/>
            <a:r>
              <a:rPr lang="en-US" dirty="0" smtClean="0"/>
              <a:t>Time (WCET)</a:t>
            </a:r>
            <a:endParaRPr lang="en-US" dirty="0"/>
          </a:p>
        </p:txBody>
      </p:sp>
      <p:sp>
        <p:nvSpPr>
          <p:cNvPr id="17" name="Left Brace 16"/>
          <p:cNvSpPr/>
          <p:nvPr/>
        </p:nvSpPr>
        <p:spPr>
          <a:xfrm rot="5400000">
            <a:off x="2463311" y="950979"/>
            <a:ext cx="609600" cy="3302977"/>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1995463" y="1828800"/>
            <a:ext cx="1808508" cy="369332"/>
          </a:xfrm>
          <a:prstGeom prst="rect">
            <a:avLst/>
          </a:prstGeom>
          <a:noFill/>
        </p:spPr>
        <p:txBody>
          <a:bodyPr wrap="none" rtlCol="0">
            <a:spAutoFit/>
          </a:bodyPr>
          <a:lstStyle/>
          <a:p>
            <a:r>
              <a:rPr lang="en-US" dirty="0" smtClean="0"/>
              <a:t>Inter-arrival Time</a:t>
            </a:r>
            <a:endParaRPr lang="en-US" dirty="0"/>
          </a:p>
        </p:txBody>
      </p:sp>
      <p:cxnSp>
        <p:nvCxnSpPr>
          <p:cNvPr id="20" name="Straight Connector 19"/>
          <p:cNvCxnSpPr/>
          <p:nvPr/>
        </p:nvCxnSpPr>
        <p:spPr>
          <a:xfrm flipV="1">
            <a:off x="3886200" y="4669012"/>
            <a:ext cx="0" cy="600456"/>
          </a:xfrm>
          <a:prstGeom prst="line">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87505" y="5330987"/>
            <a:ext cx="997389" cy="369332"/>
          </a:xfrm>
          <a:prstGeom prst="rect">
            <a:avLst/>
          </a:prstGeom>
          <a:noFill/>
        </p:spPr>
        <p:txBody>
          <a:bodyPr wrap="none" rtlCol="0">
            <a:spAutoFit/>
          </a:bodyPr>
          <a:lstStyle/>
          <a:p>
            <a:r>
              <a:rPr lang="en-US" dirty="0" smtClean="0"/>
              <a:t>deadline</a:t>
            </a:r>
            <a:endParaRPr lang="en-US" dirty="0"/>
          </a:p>
        </p:txBody>
      </p:sp>
      <p:sp>
        <p:nvSpPr>
          <p:cNvPr id="25" name="TextBox 24"/>
          <p:cNvSpPr txBox="1"/>
          <p:nvPr/>
        </p:nvSpPr>
        <p:spPr>
          <a:xfrm>
            <a:off x="8031715" y="4746447"/>
            <a:ext cx="614271" cy="369332"/>
          </a:xfrm>
          <a:prstGeom prst="rect">
            <a:avLst/>
          </a:prstGeom>
          <a:noFill/>
        </p:spPr>
        <p:txBody>
          <a:bodyPr wrap="none" rtlCol="0">
            <a:spAutoFit/>
          </a:bodyPr>
          <a:lstStyle/>
          <a:p>
            <a:r>
              <a:rPr lang="en-US" dirty="0" smtClean="0"/>
              <a:t>time</a:t>
            </a:r>
            <a:endParaRPr lang="en-US" dirty="0"/>
          </a:p>
        </p:txBody>
      </p:sp>
      <p:sp>
        <p:nvSpPr>
          <p:cNvPr id="5" name="Slide Number Placeholder 4"/>
          <p:cNvSpPr>
            <a:spLocks noGrp="1"/>
          </p:cNvSpPr>
          <p:nvPr>
            <p:ph type="sldNum" sz="quarter" idx="12"/>
          </p:nvPr>
        </p:nvSpPr>
        <p:spPr/>
        <p:txBody>
          <a:bodyPr/>
          <a:lstStyle/>
          <a:p>
            <a:fld id="{95DA0DC8-83C2-4844-BE1D-1A771E92E74E}" type="slidenum">
              <a:rPr lang="en-US" smtClean="0"/>
              <a:pPr/>
              <a:t>62</a:t>
            </a:fld>
            <a:endParaRPr lang="en-US"/>
          </a:p>
        </p:txBody>
      </p:sp>
    </p:spTree>
    <p:extLst>
      <p:ext uri="{BB962C8B-B14F-4D97-AF65-F5344CB8AC3E}">
        <p14:creationId xmlns:p14="http://schemas.microsoft.com/office/powerpoint/2010/main" val="29697797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Analysis</a:t>
            </a:r>
            <a:endParaRPr lang="en-US" dirty="0"/>
          </a:p>
        </p:txBody>
      </p:sp>
      <p:sp>
        <p:nvSpPr>
          <p:cNvPr id="3" name="Content Placeholder 2"/>
          <p:cNvSpPr>
            <a:spLocks noGrp="1"/>
          </p:cNvSpPr>
          <p:nvPr>
            <p:ph idx="1"/>
          </p:nvPr>
        </p:nvSpPr>
        <p:spPr/>
        <p:txBody>
          <a:bodyPr/>
          <a:lstStyle/>
          <a:p>
            <a:r>
              <a:rPr lang="en-US" dirty="0" smtClean="0"/>
              <a:t>Non-preemptive job scheduling reduces to bin packing</a:t>
            </a:r>
            <a:r>
              <a:rPr lang="en-US" dirty="0"/>
              <a:t> </a:t>
            </a:r>
            <a:r>
              <a:rPr lang="en-US" dirty="0" smtClean="0"/>
              <a:t>(NP-hard)</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0" y="2795674"/>
            <a:ext cx="6477000" cy="398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5DA0DC8-83C2-4844-BE1D-1A771E92E74E}" type="slidenum">
              <a:rPr lang="en-US" smtClean="0"/>
              <a:pPr/>
              <a:t>63</a:t>
            </a:fld>
            <a:endParaRPr lang="en-US"/>
          </a:p>
        </p:txBody>
      </p:sp>
    </p:spTree>
    <p:extLst>
      <p:ext uri="{BB962C8B-B14F-4D97-AF65-F5344CB8AC3E}">
        <p14:creationId xmlns:p14="http://schemas.microsoft.com/office/powerpoint/2010/main" val="4528079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a:t>
            </a:r>
            <a:r>
              <a:rPr lang="en-US" dirty="0"/>
              <a:t>Calculus </a:t>
            </a:r>
            <a:r>
              <a:rPr lang="en-US" sz="2000" dirty="0"/>
              <a:t>[Thiele 2000]</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Resource availability in the time interval [</a:t>
                </a:r>
                <a:r>
                  <a:rPr lang="en-US" dirty="0" err="1" smtClean="0"/>
                  <a:t>s,t</a:t>
                </a:r>
                <a:r>
                  <a:rPr lang="en-US" dirty="0" smtClean="0"/>
                  <a:t>) is C[</a:t>
                </a:r>
                <a:r>
                  <a:rPr lang="en-US" dirty="0" err="1" smtClean="0"/>
                  <a:t>s,t</a:t>
                </a:r>
                <a:r>
                  <a:rPr lang="en-US" dirty="0" smtClean="0"/>
                  <a:t>)</a:t>
                </a:r>
              </a:p>
              <a:p>
                <a:pPr marL="457200" lvl="1" indent="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𝛽</m:t>
                      </m:r>
                      <m:r>
                        <a:rPr lang="en-US" b="0" i="1" baseline="30000" smtClean="0">
                          <a:latin typeface="Cambria Math"/>
                          <a:ea typeface="Cambria Math"/>
                        </a:rPr>
                        <m:t>𝑙</m:t>
                      </m:r>
                      <m:d>
                        <m:dPr>
                          <m:ctrlPr>
                            <a:rPr lang="en-US" b="0" i="1" smtClean="0">
                              <a:latin typeface="Cambria Math"/>
                              <a:ea typeface="Cambria Math"/>
                            </a:rPr>
                          </m:ctrlPr>
                        </m:dPr>
                        <m:e>
                          <m:r>
                            <a:rPr lang="en-US" b="0" i="1" smtClean="0">
                              <a:latin typeface="Cambria Math"/>
                              <a:ea typeface="Cambria Math"/>
                            </a:rPr>
                            <m:t>𝑡</m:t>
                          </m:r>
                          <m:r>
                            <a:rPr lang="en-US" b="0" i="1" smtClean="0">
                              <a:latin typeface="Cambria Math"/>
                              <a:ea typeface="Cambria Math"/>
                            </a:rPr>
                            <m:t>−</m:t>
                          </m:r>
                          <m:r>
                            <a:rPr lang="en-US" b="0" i="1" smtClean="0">
                              <a:latin typeface="Cambria Math"/>
                              <a:ea typeface="Cambria Math"/>
                            </a:rPr>
                            <m:t>𝑠</m:t>
                          </m:r>
                        </m:e>
                      </m:d>
                      <m:r>
                        <a:rPr lang="en-US" b="0" i="1" smtClean="0">
                          <a:latin typeface="Cambria Math"/>
                          <a:ea typeface="Cambria Math"/>
                        </a:rPr>
                        <m:t>≤</m:t>
                      </m:r>
                      <m:r>
                        <a:rPr lang="en-US" b="0" i="1" smtClean="0">
                          <a:latin typeface="Cambria Math"/>
                          <a:ea typeface="Cambria Math"/>
                        </a:rPr>
                        <m:t>𝐶</m:t>
                      </m:r>
                      <m:d>
                        <m:dPr>
                          <m:begChr m:val="["/>
                          <m:ctrlPr>
                            <a:rPr lang="en-US" b="0" i="1" smtClean="0">
                              <a:latin typeface="Cambria Math"/>
                              <a:ea typeface="Cambria Math"/>
                            </a:rPr>
                          </m:ctrlPr>
                        </m:dPr>
                        <m:e>
                          <m:r>
                            <a:rPr lang="en-US" b="0" i="1" smtClean="0">
                              <a:latin typeface="Cambria Math"/>
                              <a:ea typeface="Cambria Math"/>
                            </a:rPr>
                            <m:t>𝑠</m:t>
                          </m:r>
                          <m:r>
                            <a:rPr lang="en-US" b="0" i="1" smtClean="0">
                              <a:latin typeface="Cambria Math"/>
                              <a:ea typeface="Cambria Math"/>
                            </a:rPr>
                            <m:t>,</m:t>
                          </m:r>
                          <m:r>
                            <a:rPr lang="en-US" b="0" i="1" smtClean="0">
                              <a:latin typeface="Cambria Math"/>
                              <a:ea typeface="Cambria Math"/>
                            </a:rPr>
                            <m:t>𝑡</m:t>
                          </m:r>
                        </m:e>
                      </m:d>
                      <m:r>
                        <a:rPr lang="en-US" b="0" i="1" smtClean="0">
                          <a:latin typeface="Cambria Math"/>
                          <a:ea typeface="Cambria Math"/>
                        </a:rPr>
                        <m:t>≤</m:t>
                      </m:r>
                      <m:r>
                        <a:rPr lang="en-US" i="1" smtClean="0">
                          <a:latin typeface="Cambria Math"/>
                          <a:ea typeface="Cambria Math"/>
                        </a:rPr>
                        <m:t>𝛽</m:t>
                      </m:r>
                      <m:r>
                        <a:rPr lang="en-US" i="1" baseline="30000">
                          <a:latin typeface="Cambria Math"/>
                          <a:ea typeface="Cambria Math"/>
                        </a:rPr>
                        <m:t>𝑙</m:t>
                      </m:r>
                      <m:d>
                        <m:dPr>
                          <m:ctrlPr>
                            <a:rPr lang="en-US" i="1">
                              <a:latin typeface="Cambria Math"/>
                              <a:ea typeface="Cambria Math"/>
                            </a:rPr>
                          </m:ctrlPr>
                        </m:dPr>
                        <m:e>
                          <m:r>
                            <a:rPr lang="en-US" i="1">
                              <a:latin typeface="Cambria Math"/>
                              <a:ea typeface="Cambria Math"/>
                            </a:rPr>
                            <m:t>𝑡</m:t>
                          </m:r>
                          <m:r>
                            <a:rPr lang="en-US" i="1">
                              <a:latin typeface="Cambria Math"/>
                              <a:ea typeface="Cambria Math"/>
                            </a:rPr>
                            <m:t>−</m:t>
                          </m:r>
                          <m:r>
                            <a:rPr lang="en-US" i="1">
                              <a:latin typeface="Cambria Math"/>
                              <a:ea typeface="Cambria Math"/>
                            </a:rPr>
                            <m:t>𝑠</m:t>
                          </m:r>
                        </m:e>
                      </m:d>
                      <m:r>
                        <a:rPr lang="en-US" b="0" i="1" smtClean="0">
                          <a:latin typeface="Cambria Math"/>
                          <a:ea typeface="Cambria Math"/>
                        </a:rPr>
                        <m:t>, ∀</m:t>
                      </m:r>
                      <m:r>
                        <a:rPr lang="en-US" b="0" i="1" smtClean="0">
                          <a:latin typeface="Cambria Math"/>
                          <a:ea typeface="Cambria Math"/>
                        </a:rPr>
                        <m:t>𝑠</m:t>
                      </m:r>
                      <m:r>
                        <a:rPr lang="en-US" b="0" i="1" smtClean="0">
                          <a:latin typeface="Cambria Math"/>
                          <a:ea typeface="Cambria Math"/>
                        </a:rPr>
                        <m:t>&lt;</m:t>
                      </m:r>
                      <m:r>
                        <a:rPr lang="en-US" b="0" i="1" smtClean="0">
                          <a:latin typeface="Cambria Math"/>
                          <a:ea typeface="Cambria Math"/>
                        </a:rPr>
                        <m:t>𝑡</m:t>
                      </m:r>
                    </m:oMath>
                  </m:oMathPara>
                </a14:m>
                <a:endParaRPr lang="en-US" b="0" dirty="0" smtClean="0">
                  <a:ea typeface="Cambria Math"/>
                </a:endParaRPr>
              </a:p>
              <a:p>
                <a:pPr marL="457200"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a:rPr>
                          </m:ctrlPr>
                        </m:funcPr>
                        <m:fName>
                          <m:r>
                            <m:rPr>
                              <m:sty m:val="p"/>
                            </m:rPr>
                            <a:rPr lang="el-GR" b="0" i="1" smtClean="0">
                              <a:latin typeface="Cambria Math"/>
                              <a:ea typeface="Cambria Math"/>
                            </a:rPr>
                            <m:t>β</m:t>
                          </m:r>
                          <m:d>
                            <m:dPr>
                              <m:ctrlPr>
                                <a:rPr lang="en-US" b="0" i="1" smtClean="0">
                                  <a:latin typeface="Cambria Math"/>
                                  <a:ea typeface="Cambria Math"/>
                                </a:rPr>
                              </m:ctrlPr>
                            </m:dPr>
                            <m:e>
                              <m:r>
                                <a:rPr lang="en-US" b="0" i="1" smtClean="0">
                                  <a:latin typeface="Cambria Math"/>
                                  <a:ea typeface="Cambria Math"/>
                                </a:rPr>
                                <m:t>∆</m:t>
                              </m:r>
                            </m:e>
                          </m:d>
                          <m:r>
                            <a:rPr lang="en-US" b="0" i="1" smtClean="0">
                              <a:latin typeface="Cambria Math"/>
                              <a:ea typeface="Cambria Math"/>
                            </a:rPr>
                            <m:t>=</m:t>
                          </m:r>
                          <m:limLow>
                            <m:limLowPr>
                              <m:ctrlPr>
                                <a:rPr lang="en-US" b="0" i="1" smtClean="0">
                                  <a:latin typeface="Cambria Math"/>
                                </a:rPr>
                              </m:ctrlPr>
                            </m:limLowPr>
                            <m:e>
                              <m:r>
                                <m:rPr>
                                  <m:sty m:val="p"/>
                                </m:rPr>
                                <a:rPr lang="en-US" b="0" i="0" smtClean="0">
                                  <a:latin typeface="Cambria Math"/>
                                </a:rPr>
                                <m:t>min</m:t>
                              </m:r>
                            </m:e>
                            <m:lim>
                              <m:r>
                                <a:rPr lang="en-US" b="0" i="1" smtClean="0">
                                  <a:latin typeface="Cambria Math"/>
                                </a:rPr>
                                <m:t>𝑢</m:t>
                              </m:r>
                              <m:r>
                                <a:rPr lang="en-US" b="0" i="1" smtClean="0">
                                  <a:latin typeface="Cambria Math"/>
                                  <a:ea typeface="Cambria Math"/>
                                </a:rPr>
                                <m:t>≥0</m:t>
                              </m:r>
                            </m:lim>
                          </m:limLow>
                        </m:fName>
                        <m:e>
                          <m:d>
                            <m:dPr>
                              <m:begChr m:val="{"/>
                              <m:endChr m:val="}"/>
                              <m:ctrlPr>
                                <a:rPr lang="en-US" b="0" i="1" smtClean="0">
                                  <a:latin typeface="Cambria Math"/>
                                </a:rPr>
                              </m:ctrlPr>
                            </m:dPr>
                            <m:e>
                              <m:r>
                                <a:rPr lang="en-US" i="1">
                                  <a:latin typeface="Cambria Math"/>
                                </a:rPr>
                                <m:t>𝐶</m:t>
                              </m:r>
                              <m:d>
                                <m:dPr>
                                  <m:ctrlPr>
                                    <a:rPr lang="en-US" i="1">
                                      <a:latin typeface="Cambria Math"/>
                                    </a:rPr>
                                  </m:ctrlPr>
                                </m:dPr>
                                <m:e>
                                  <m:r>
                                    <a:rPr lang="en-US" i="1">
                                      <a:latin typeface="Cambria Math"/>
                                      <a:ea typeface="Cambria Math"/>
                                    </a:rPr>
                                    <m:t>∆+</m:t>
                                  </m:r>
                                  <m:r>
                                    <a:rPr lang="en-US" i="1">
                                      <a:latin typeface="Cambria Math"/>
                                      <a:ea typeface="Cambria Math"/>
                                    </a:rPr>
                                    <m:t>𝑢</m:t>
                                  </m:r>
                                </m:e>
                              </m:d>
                              <m:r>
                                <a:rPr lang="en-US" i="1">
                                  <a:latin typeface="Cambria Math"/>
                                  <a:ea typeface="Cambria Math"/>
                                </a:rPr>
                                <m:t>−</m:t>
                              </m:r>
                              <m:r>
                                <a:rPr lang="en-US" i="1">
                                  <a:latin typeface="Cambria Math"/>
                                  <a:ea typeface="Cambria Math"/>
                                </a:rPr>
                                <m:t>𝐶</m:t>
                              </m:r>
                              <m:r>
                                <a:rPr lang="en-US" i="1">
                                  <a:latin typeface="Cambria Math"/>
                                  <a:ea typeface="Cambria Math"/>
                                </a:rPr>
                                <m:t>(</m:t>
                              </m:r>
                              <m:r>
                                <a:rPr lang="en-US" i="1">
                                  <a:latin typeface="Cambria Math"/>
                                  <a:ea typeface="Cambria Math"/>
                                </a:rPr>
                                <m:t>𝑢</m:t>
                              </m:r>
                              <m:r>
                                <a:rPr lang="en-US" b="0" i="1" smtClean="0">
                                  <a:latin typeface="Cambria Math"/>
                                  <a:ea typeface="Cambria Math"/>
                                </a:rPr>
                                <m:t>)</m:t>
                              </m:r>
                            </m:e>
                          </m:d>
                        </m:e>
                      </m:func>
                    </m:oMath>
                  </m:oMathPara>
                </a14:m>
                <a:endParaRPr lang="en-US" dirty="0" smtClean="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r="-2593"/>
                </a:stretch>
              </a:blipFill>
            </p:spPr>
            <p:txBody>
              <a:bodyPr/>
              <a:lstStyle/>
              <a:p>
                <a:r>
                  <a:rPr lang="en-US">
                    <a:noFill/>
                  </a:rPr>
                  <a:t> </a:t>
                </a:r>
              </a:p>
            </p:txBody>
          </p:sp>
        </mc:Fallback>
      </mc:AlternateContent>
      <p:sp>
        <p:nvSpPr>
          <p:cNvPr id="16" name="Rectangle 15"/>
          <p:cNvSpPr/>
          <p:nvPr/>
        </p:nvSpPr>
        <p:spPr>
          <a:xfrm>
            <a:off x="838200" y="5451322"/>
            <a:ext cx="533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19400" y="5451322"/>
            <a:ext cx="533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94647" y="5451322"/>
            <a:ext cx="15450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908339" y="5451322"/>
            <a:ext cx="8721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313585" y="5451322"/>
            <a:ext cx="8721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543800" y="5451322"/>
            <a:ext cx="50506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ne 10"/>
          <p:cNvSpPr>
            <a:spLocks noChangeShapeType="1"/>
          </p:cNvSpPr>
          <p:nvPr/>
        </p:nvSpPr>
        <p:spPr bwMode="auto">
          <a:xfrm>
            <a:off x="562209" y="6365722"/>
            <a:ext cx="8027988" cy="1587"/>
          </a:xfrm>
          <a:prstGeom prst="line">
            <a:avLst/>
          </a:prstGeom>
          <a:noFill/>
          <a:ln w="54720">
            <a:solidFill>
              <a:schemeClr val="tx1"/>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3" name="TextBox 22"/>
          <p:cNvSpPr txBox="1"/>
          <p:nvPr/>
        </p:nvSpPr>
        <p:spPr>
          <a:xfrm>
            <a:off x="7993572" y="6505727"/>
            <a:ext cx="614271" cy="369332"/>
          </a:xfrm>
          <a:prstGeom prst="rect">
            <a:avLst/>
          </a:prstGeom>
          <a:noFill/>
        </p:spPr>
        <p:txBody>
          <a:bodyPr wrap="none" rtlCol="0">
            <a:spAutoFit/>
          </a:bodyPr>
          <a:lstStyle/>
          <a:p>
            <a:r>
              <a:rPr lang="en-US" dirty="0" smtClean="0"/>
              <a:t>time</a:t>
            </a:r>
            <a:endParaRPr lang="en-US" dirty="0"/>
          </a:p>
        </p:txBody>
      </p:sp>
      <p:grpSp>
        <p:nvGrpSpPr>
          <p:cNvPr id="10" name="Group 9"/>
          <p:cNvGrpSpPr/>
          <p:nvPr/>
        </p:nvGrpSpPr>
        <p:grpSpPr>
          <a:xfrm>
            <a:off x="600309" y="4648200"/>
            <a:ext cx="1319580" cy="1946210"/>
            <a:chOff x="600309" y="4478741"/>
            <a:chExt cx="1319580" cy="1946210"/>
          </a:xfrm>
        </p:grpSpPr>
        <mc:AlternateContent xmlns:mc="http://schemas.openxmlformats.org/markup-compatibility/2006" xmlns:a14="http://schemas.microsoft.com/office/drawing/2010/main">
          <mc:Choice Requires="a14">
            <p:sp>
              <p:nvSpPr>
                <p:cNvPr id="14" name="TextBox 13"/>
                <p:cNvSpPr txBox="1"/>
                <p:nvPr/>
              </p:nvSpPr>
              <p:spPr>
                <a:xfrm>
                  <a:off x="600309" y="4478741"/>
                  <a:ext cx="3497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𝑠</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00309" y="4478741"/>
                  <a:ext cx="349711"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585310" y="4501400"/>
                  <a:ext cx="3345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𝑡</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585310" y="4501400"/>
                  <a:ext cx="334579" cy="369332"/>
                </a:xfrm>
                <a:prstGeom prst="rect">
                  <a:avLst/>
                </a:prstGeom>
                <a:blipFill rotWithShape="1">
                  <a:blip r:embed="rId5"/>
                  <a:stretch>
                    <a:fillRect/>
                  </a:stretch>
                </a:blipFill>
              </p:spPr>
              <p:txBody>
                <a:bodyPr/>
                <a:lstStyle/>
                <a:p>
                  <a:r>
                    <a:rPr lang="en-US">
                      <a:noFill/>
                    </a:rPr>
                    <a:t> </a:t>
                  </a:r>
                </a:p>
              </p:txBody>
            </p:sp>
          </mc:Fallback>
        </mc:AlternateContent>
        <p:grpSp>
          <p:nvGrpSpPr>
            <p:cNvPr id="24" name="Group 23"/>
            <p:cNvGrpSpPr/>
            <p:nvPr/>
          </p:nvGrpSpPr>
          <p:grpSpPr>
            <a:xfrm>
              <a:off x="762000" y="4833474"/>
              <a:ext cx="990600" cy="1591477"/>
              <a:chOff x="762000" y="3433449"/>
              <a:chExt cx="457200" cy="2819400"/>
            </a:xfrm>
            <a:solidFill>
              <a:schemeClr val="accent2">
                <a:lumMod val="60000"/>
                <a:lumOff val="40000"/>
                <a:alpha val="43000"/>
              </a:schemeClr>
            </a:solidFill>
          </p:grpSpPr>
          <p:sp>
            <p:nvSpPr>
              <p:cNvPr id="25" name="Rectangle 24"/>
              <p:cNvSpPr/>
              <p:nvPr/>
            </p:nvSpPr>
            <p:spPr>
              <a:xfrm>
                <a:off x="762000" y="3433449"/>
                <a:ext cx="457200" cy="2819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762000" y="3433449"/>
                <a:ext cx="0" cy="281940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9200" y="3433449"/>
                <a:ext cx="0" cy="281940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 name="Slide Number Placeholder 3"/>
          <p:cNvSpPr>
            <a:spLocks noGrp="1"/>
          </p:cNvSpPr>
          <p:nvPr>
            <p:ph type="sldNum" sz="quarter" idx="12"/>
          </p:nvPr>
        </p:nvSpPr>
        <p:spPr/>
        <p:txBody>
          <a:bodyPr/>
          <a:lstStyle/>
          <a:p>
            <a:fld id="{95DA0DC8-83C2-4844-BE1D-1A771E92E74E}" type="slidenum">
              <a:rPr lang="en-US" smtClean="0"/>
              <a:pPr/>
              <a:t>64</a:t>
            </a:fld>
            <a:endParaRPr lang="en-US"/>
          </a:p>
        </p:txBody>
      </p:sp>
    </p:spTree>
    <p:extLst>
      <p:ext uri="{BB962C8B-B14F-4D97-AF65-F5344CB8AC3E}">
        <p14:creationId xmlns:p14="http://schemas.microsoft.com/office/powerpoint/2010/main" val="2861066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Calculus </a:t>
            </a:r>
            <a:r>
              <a:rPr lang="en-US" sz="2000" dirty="0" smtClean="0"/>
              <a:t>[Thiele 2000]</a:t>
            </a:r>
            <a:endParaRPr lang="en-US" sz="2000" dirty="0"/>
          </a:p>
        </p:txBody>
      </p:sp>
      <p:sp>
        <p:nvSpPr>
          <p:cNvPr id="4" name="Rectangle 3"/>
          <p:cNvSpPr/>
          <p:nvPr/>
        </p:nvSpPr>
        <p:spPr>
          <a:xfrm>
            <a:off x="964252" y="2514600"/>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34812" y="2895600"/>
            <a:ext cx="4191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2"/>
          </p:cNvCxnSpPr>
          <p:nvPr/>
        </p:nvCxnSpPr>
        <p:spPr>
          <a:xfrm>
            <a:off x="1459552" y="3276600"/>
            <a:ext cx="0" cy="342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58741" y="1828800"/>
            <a:ext cx="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152400" y="2714177"/>
                <a:ext cx="442749"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𝛼</m:t>
                      </m:r>
                      <m:r>
                        <a:rPr lang="en-US" b="0" i="1" baseline="-25000" smtClean="0">
                          <a:latin typeface="Cambria Math"/>
                          <a:ea typeface="Cambria Math"/>
                        </a:rPr>
                        <m:t>1</m:t>
                      </m:r>
                    </m:oMath>
                  </m:oMathPara>
                </a14:m>
                <a:endParaRPr lang="en-US" baseline="-25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52400" y="2714177"/>
                <a:ext cx="442749" cy="36298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307882" y="2710934"/>
                <a:ext cx="5245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𝛼</m:t>
                      </m:r>
                      <m:r>
                        <a:rPr lang="en-US" b="0" i="1" baseline="-25000" smtClean="0">
                          <a:latin typeface="Cambria Math"/>
                          <a:ea typeface="Cambria Math"/>
                        </a:rPr>
                        <m:t>1</m:t>
                      </m:r>
                      <m:r>
                        <a:rPr lang="en-US" b="0" i="1" smtClean="0">
                          <a:latin typeface="Cambria Math"/>
                          <a:ea typeface="Cambria Math"/>
                        </a:rPr>
                        <m:t>′</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307882" y="2710934"/>
                <a:ext cx="524503"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219200" y="3657600"/>
                <a:ext cx="5261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𝛽</m:t>
                      </m:r>
                      <m:r>
                        <a:rPr lang="en-US" b="0" i="1" baseline="-25000" smtClean="0">
                          <a:latin typeface="Cambria Math"/>
                          <a:ea typeface="Cambria Math"/>
                        </a:rPr>
                        <m:t>1</m:t>
                      </m:r>
                      <m:r>
                        <a:rPr lang="en-US" b="0" i="1" smtClean="0">
                          <a:latin typeface="Cambria Math"/>
                          <a:ea typeface="Cambria Math"/>
                        </a:rPr>
                        <m:t>′</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219200" y="3657600"/>
                <a:ext cx="526106" cy="369332"/>
              </a:xfrm>
              <a:prstGeom prst="rect">
                <a:avLst/>
              </a:prstGeom>
              <a:blipFill rotWithShape="1">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267535" y="1459468"/>
                <a:ext cx="444352"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𝛽</m:t>
                      </m:r>
                      <m:r>
                        <a:rPr lang="en-US" b="0" i="1" baseline="-25000" smtClean="0">
                          <a:latin typeface="Cambria Math"/>
                          <a:ea typeface="Cambria Math"/>
                        </a:rPr>
                        <m:t>1</m:t>
                      </m:r>
                    </m:oMath>
                  </m:oMathPara>
                </a14:m>
                <a:endParaRPr lang="en-US" baseline="-25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267535" y="1459468"/>
                <a:ext cx="444352" cy="362984"/>
              </a:xfrm>
              <a:prstGeom prst="rect">
                <a:avLst/>
              </a:prstGeom>
              <a:blipFill rotWithShape="1">
                <a:blip r:embed="rId5"/>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845554" y="4771736"/>
                <a:ext cx="35126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ea typeface="Cambria Math"/>
                            </a:rPr>
                          </m:ctrlPr>
                        </m:sSupPr>
                        <m:e>
                          <m:r>
                            <a:rPr lang="en-US" i="1" smtClean="0">
                              <a:latin typeface="Cambria Math"/>
                              <a:ea typeface="Cambria Math"/>
                            </a:rPr>
                            <m:t>𝛽</m:t>
                          </m:r>
                        </m:e>
                        <m:sup>
                          <m:r>
                            <a:rPr lang="en-US" b="0" i="1" smtClean="0">
                              <a:latin typeface="Cambria Math"/>
                              <a:ea typeface="Cambria Math"/>
                            </a:rPr>
                            <m:t>′</m:t>
                          </m:r>
                        </m:sup>
                      </m:sSup>
                      <m:r>
                        <a:rPr lang="en-US" b="0" i="1" baseline="30000" smtClean="0">
                          <a:latin typeface="Cambria Math"/>
                          <a:ea typeface="Cambria Math"/>
                        </a:rPr>
                        <m:t>𝑙</m:t>
                      </m:r>
                      <m:d>
                        <m:dPr>
                          <m:ctrlPr>
                            <a:rPr lang="en-US" b="0" i="1" smtClean="0">
                              <a:latin typeface="Cambria Math"/>
                              <a:ea typeface="Cambria Math"/>
                            </a:rPr>
                          </m:ctrlPr>
                        </m:dPr>
                        <m:e>
                          <m:r>
                            <a:rPr lang="en-US" b="0" i="1" smtClean="0">
                              <a:latin typeface="Cambria Math"/>
                              <a:ea typeface="Cambria Math"/>
                            </a:rPr>
                            <m:t>𝑡</m:t>
                          </m:r>
                        </m:e>
                      </m:d>
                      <m:r>
                        <a:rPr lang="en-US" b="0" i="1" smtClean="0">
                          <a:latin typeface="Cambria Math"/>
                          <a:ea typeface="Cambria Math"/>
                        </a:rPr>
                        <m:t>= </m:t>
                      </m:r>
                      <m:sSub>
                        <m:sSubPr>
                          <m:ctrlPr>
                            <a:rPr lang="en-US" b="0" i="1" smtClean="0">
                              <a:latin typeface="Cambria Math"/>
                              <a:ea typeface="Cambria Math"/>
                            </a:rPr>
                          </m:ctrlPr>
                        </m:sSubPr>
                        <m:e>
                          <m:r>
                            <a:rPr lang="en-US" b="0" i="1" smtClean="0">
                              <a:latin typeface="Cambria Math"/>
                              <a:ea typeface="Cambria Math"/>
                            </a:rPr>
                            <m:t>𝑠𝑢𝑝</m:t>
                          </m:r>
                        </m:e>
                        <m:sub>
                          <m:r>
                            <a:rPr lang="en-US" b="0" i="1" smtClean="0">
                              <a:latin typeface="Cambria Math"/>
                              <a:ea typeface="Cambria Math"/>
                            </a:rPr>
                            <m:t>0≤</m:t>
                          </m:r>
                          <m:r>
                            <m:rPr>
                              <m:sty m:val="p"/>
                            </m:rPr>
                            <a:rPr lang="el-GR" i="1">
                              <a:latin typeface="Cambria Math"/>
                              <a:ea typeface="Cambria Math"/>
                            </a:rPr>
                            <m:t>λ</m:t>
                          </m:r>
                          <m:r>
                            <a:rPr lang="en-US" i="1">
                              <a:latin typeface="Cambria Math"/>
                              <a:ea typeface="Cambria Math"/>
                            </a:rPr>
                            <m:t>≤</m:t>
                          </m:r>
                          <m:r>
                            <a:rPr lang="en-US" b="0" i="1" smtClean="0">
                              <a:latin typeface="Cambria Math"/>
                              <a:ea typeface="Cambria Math"/>
                            </a:rPr>
                            <m:t>𝑡</m:t>
                          </m:r>
                        </m:sub>
                      </m:sSub>
                      <m:d>
                        <m:dPr>
                          <m:begChr m:val="{"/>
                          <m:endChr m:val="}"/>
                          <m:ctrlPr>
                            <a:rPr lang="en-US" b="0" i="1" smtClean="0">
                              <a:latin typeface="Cambria Math"/>
                              <a:ea typeface="Cambria Math"/>
                            </a:rPr>
                          </m:ctrlPr>
                        </m:dPr>
                        <m:e>
                          <m:r>
                            <a:rPr lang="en-US" i="1" smtClean="0">
                              <a:latin typeface="Cambria Math"/>
                              <a:ea typeface="Cambria Math"/>
                            </a:rPr>
                            <m:t>𝛽</m:t>
                          </m:r>
                          <m:r>
                            <a:rPr lang="en-US" b="0" i="1" baseline="30000" smtClean="0">
                              <a:latin typeface="Cambria Math"/>
                              <a:ea typeface="Cambria Math"/>
                            </a:rPr>
                            <m:t>𝑙</m:t>
                          </m:r>
                          <m:d>
                            <m:dPr>
                              <m:ctrlPr>
                                <a:rPr lang="en-US" b="0" i="1" smtClean="0">
                                  <a:latin typeface="Cambria Math"/>
                                  <a:ea typeface="Cambria Math"/>
                                </a:rPr>
                              </m:ctrlPr>
                            </m:dPr>
                            <m:e>
                              <m:r>
                                <m:rPr>
                                  <m:sty m:val="p"/>
                                </m:rPr>
                                <a:rPr lang="el-GR" i="1">
                                  <a:latin typeface="Cambria Math"/>
                                  <a:ea typeface="Cambria Math"/>
                                </a:rPr>
                                <m:t>λ</m:t>
                              </m:r>
                            </m:e>
                          </m:d>
                          <m:r>
                            <a:rPr lang="en-US" b="0" i="1" smtClean="0">
                              <a:latin typeface="Cambria Math"/>
                              <a:ea typeface="Cambria Math"/>
                            </a:rPr>
                            <m:t>−</m:t>
                          </m:r>
                          <m:r>
                            <a:rPr lang="en-US" b="0" i="1" smtClean="0">
                              <a:latin typeface="Cambria Math"/>
                              <a:ea typeface="Cambria Math"/>
                            </a:rPr>
                            <m:t>𝛼</m:t>
                          </m:r>
                          <m:r>
                            <a:rPr lang="en-US" b="0" i="1" baseline="30000" smtClean="0">
                              <a:latin typeface="Cambria Math"/>
                              <a:ea typeface="Cambria Math"/>
                            </a:rPr>
                            <m:t>𝑢</m:t>
                          </m:r>
                          <m:d>
                            <m:dPr>
                              <m:ctrlPr>
                                <a:rPr lang="en-US" i="1">
                                  <a:latin typeface="Cambria Math"/>
                                  <a:ea typeface="Cambria Math"/>
                                </a:rPr>
                              </m:ctrlPr>
                            </m:dPr>
                            <m:e>
                              <m:r>
                                <m:rPr>
                                  <m:sty m:val="p"/>
                                </m:rPr>
                                <a:rPr lang="el-GR" i="1">
                                  <a:latin typeface="Cambria Math"/>
                                  <a:ea typeface="Cambria Math"/>
                                </a:rPr>
                                <m:t>λ</m:t>
                              </m:r>
                            </m:e>
                          </m:d>
                        </m:e>
                      </m:d>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845554" y="4771736"/>
                <a:ext cx="3512628" cy="369332"/>
              </a:xfrm>
              <a:prstGeom prst="rect">
                <a:avLst/>
              </a:prstGeom>
              <a:blipFill rotWithShape="1">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845554" y="4382629"/>
                <a:ext cx="3328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ea typeface="Cambria Math"/>
                            </a:rPr>
                          </m:ctrlPr>
                        </m:sSupPr>
                        <m:e>
                          <m:r>
                            <a:rPr lang="en-US" i="1" smtClean="0">
                              <a:latin typeface="Cambria Math"/>
                              <a:ea typeface="Cambria Math"/>
                            </a:rPr>
                            <m:t>𝛽</m:t>
                          </m:r>
                        </m:e>
                        <m:sup>
                          <m:r>
                            <a:rPr lang="en-US" b="0" i="1" smtClean="0">
                              <a:latin typeface="Cambria Math"/>
                              <a:ea typeface="Cambria Math"/>
                            </a:rPr>
                            <m:t>′</m:t>
                          </m:r>
                        </m:sup>
                      </m:sSup>
                      <m:r>
                        <a:rPr lang="en-US" b="0" i="1" baseline="30000" smtClean="0">
                          <a:latin typeface="Cambria Math"/>
                          <a:ea typeface="Cambria Math"/>
                        </a:rPr>
                        <m:t>𝑢</m:t>
                      </m:r>
                      <m:d>
                        <m:dPr>
                          <m:ctrlPr>
                            <a:rPr lang="en-US" b="0" i="1" smtClean="0">
                              <a:latin typeface="Cambria Math"/>
                              <a:ea typeface="Cambria Math"/>
                            </a:rPr>
                          </m:ctrlPr>
                        </m:dPr>
                        <m:e>
                          <m:r>
                            <a:rPr lang="en-US" b="0" i="1" smtClean="0">
                              <a:latin typeface="Cambria Math"/>
                              <a:ea typeface="Cambria Math"/>
                            </a:rPr>
                            <m:t>𝑡</m:t>
                          </m:r>
                        </m:e>
                      </m:d>
                      <m:r>
                        <a:rPr lang="en-US" b="0" i="1" smtClean="0">
                          <a:latin typeface="Cambria Math"/>
                          <a:ea typeface="Cambria Math"/>
                        </a:rPr>
                        <m:t>= </m:t>
                      </m:r>
                      <m:sSub>
                        <m:sSubPr>
                          <m:ctrlPr>
                            <a:rPr lang="en-US" b="0" i="1" smtClean="0">
                              <a:latin typeface="Cambria Math"/>
                              <a:ea typeface="Cambria Math"/>
                            </a:rPr>
                          </m:ctrlPr>
                        </m:sSubPr>
                        <m:e>
                          <m:r>
                            <a:rPr lang="en-US" b="0" i="1" smtClean="0">
                              <a:latin typeface="Cambria Math"/>
                              <a:ea typeface="Cambria Math"/>
                            </a:rPr>
                            <m:t>𝑖𝑛𝑓</m:t>
                          </m:r>
                        </m:e>
                        <m:sub>
                          <m:r>
                            <m:rPr>
                              <m:sty m:val="p"/>
                            </m:rPr>
                            <a:rPr lang="el-GR" i="1">
                              <a:latin typeface="Cambria Math"/>
                              <a:ea typeface="Cambria Math"/>
                            </a:rPr>
                            <m:t>λ</m:t>
                          </m:r>
                          <m:r>
                            <a:rPr lang="el-GR" i="1">
                              <a:latin typeface="Cambria Math"/>
                              <a:ea typeface="Cambria Math"/>
                            </a:rPr>
                            <m:t>≥0</m:t>
                          </m:r>
                        </m:sub>
                      </m:sSub>
                      <m:d>
                        <m:dPr>
                          <m:begChr m:val="{"/>
                          <m:endChr m:val="}"/>
                          <m:ctrlPr>
                            <a:rPr lang="en-US" b="0" i="1" smtClean="0">
                              <a:latin typeface="Cambria Math"/>
                              <a:ea typeface="Cambria Math"/>
                            </a:rPr>
                          </m:ctrlPr>
                        </m:dPr>
                        <m:e>
                          <m:r>
                            <a:rPr lang="en-US" i="1">
                              <a:latin typeface="Cambria Math"/>
                              <a:ea typeface="Cambria Math"/>
                            </a:rPr>
                            <m:t>𝛽</m:t>
                          </m:r>
                          <m:r>
                            <a:rPr lang="en-US" b="0" i="1" baseline="30000" smtClean="0">
                              <a:latin typeface="Cambria Math"/>
                              <a:ea typeface="Cambria Math"/>
                            </a:rPr>
                            <m:t>𝑢</m:t>
                          </m:r>
                          <m:d>
                            <m:dPr>
                              <m:ctrlPr>
                                <a:rPr lang="en-US" b="0" i="1" smtClean="0">
                                  <a:latin typeface="Cambria Math"/>
                                  <a:ea typeface="Cambria Math"/>
                                </a:rPr>
                              </m:ctrlPr>
                            </m:dPr>
                            <m:e>
                              <m:r>
                                <m:rPr>
                                  <m:sty m:val="p"/>
                                </m:rPr>
                                <a:rPr lang="el-GR" i="1">
                                  <a:latin typeface="Cambria Math"/>
                                  <a:ea typeface="Cambria Math"/>
                                </a:rPr>
                                <m:t>λ</m:t>
                              </m:r>
                            </m:e>
                          </m:d>
                          <m:r>
                            <a:rPr lang="en-US" b="0" i="1" smtClean="0">
                              <a:latin typeface="Cambria Math"/>
                              <a:ea typeface="Cambria Math"/>
                            </a:rPr>
                            <m:t>−</m:t>
                          </m:r>
                          <m:r>
                            <a:rPr lang="en-US" b="0" i="1" smtClean="0">
                              <a:latin typeface="Cambria Math"/>
                              <a:ea typeface="Cambria Math"/>
                            </a:rPr>
                            <m:t>𝛼</m:t>
                          </m:r>
                          <m:r>
                            <a:rPr lang="en-US" b="0" i="1" baseline="30000" smtClean="0">
                              <a:latin typeface="Cambria Math"/>
                              <a:ea typeface="Cambria Math"/>
                            </a:rPr>
                            <m:t>𝑙</m:t>
                          </m:r>
                          <m:d>
                            <m:dPr>
                              <m:ctrlPr>
                                <a:rPr lang="en-US" i="1">
                                  <a:latin typeface="Cambria Math"/>
                                  <a:ea typeface="Cambria Math"/>
                                </a:rPr>
                              </m:ctrlPr>
                            </m:dPr>
                            <m:e>
                              <m:r>
                                <m:rPr>
                                  <m:sty m:val="p"/>
                                </m:rPr>
                                <a:rPr lang="el-GR" i="1">
                                  <a:latin typeface="Cambria Math"/>
                                  <a:ea typeface="Cambria Math"/>
                                </a:rPr>
                                <m:t>λ</m:t>
                              </m:r>
                            </m:e>
                          </m:d>
                        </m:e>
                      </m:d>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4845554" y="4382629"/>
                <a:ext cx="3328539" cy="369332"/>
              </a:xfrm>
              <a:prstGeom prst="rect">
                <a:avLst/>
              </a:prstGeom>
              <a:blipFill rotWithShape="1">
                <a:blip r:embed="rId7"/>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845554" y="3993523"/>
                <a:ext cx="32071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ea typeface="Cambria Math"/>
                            </a:rPr>
                          </m:ctrlPr>
                        </m:sSupPr>
                        <m:e>
                          <m:r>
                            <a:rPr lang="en-US" i="1" smtClean="0">
                              <a:latin typeface="Cambria Math"/>
                              <a:ea typeface="Cambria Math"/>
                            </a:rPr>
                            <m:t>𝛼</m:t>
                          </m:r>
                        </m:e>
                        <m:sup>
                          <m:r>
                            <a:rPr lang="en-US" b="0" i="1" smtClean="0">
                              <a:latin typeface="Cambria Math"/>
                              <a:ea typeface="Cambria Math"/>
                            </a:rPr>
                            <m:t>′</m:t>
                          </m:r>
                        </m:sup>
                      </m:sSup>
                      <m:r>
                        <a:rPr lang="en-US" b="0" i="1" baseline="30000" smtClean="0">
                          <a:latin typeface="Cambria Math"/>
                          <a:ea typeface="Cambria Math"/>
                        </a:rPr>
                        <m:t>𝑙</m:t>
                      </m:r>
                      <m:r>
                        <a:rPr lang="en-US" b="0" i="1" smtClean="0">
                          <a:latin typeface="Cambria Math"/>
                          <a:ea typeface="Cambria Math"/>
                        </a:rPr>
                        <m:t>=</m:t>
                      </m:r>
                      <m:r>
                        <a:rPr lang="en-US" b="0" i="1" smtClean="0">
                          <a:latin typeface="Cambria Math"/>
                          <a:ea typeface="Cambria Math"/>
                        </a:rPr>
                        <m:t>𝑚𝑖𝑛</m:t>
                      </m:r>
                      <m:d>
                        <m:dPr>
                          <m:begChr m:val="{"/>
                          <m:endChr m:val="}"/>
                          <m:ctrlPr>
                            <a:rPr lang="en-US" b="0" i="1" smtClean="0">
                              <a:latin typeface="Cambria Math"/>
                              <a:ea typeface="Cambria Math"/>
                            </a:rPr>
                          </m:ctrlPr>
                        </m:dPr>
                        <m:e>
                          <m:d>
                            <m:dPr>
                              <m:ctrlPr>
                                <a:rPr lang="en-US" b="0" i="1" smtClean="0">
                                  <a:latin typeface="Cambria Math"/>
                                  <a:ea typeface="Cambria Math"/>
                                </a:rPr>
                              </m:ctrlPr>
                            </m:dPr>
                            <m:e>
                              <m:r>
                                <a:rPr lang="en-US" b="0" i="1" smtClean="0">
                                  <a:latin typeface="Cambria Math"/>
                                  <a:ea typeface="Cambria Math"/>
                                </a:rPr>
                                <m:t>𝛼</m:t>
                              </m:r>
                              <m:r>
                                <a:rPr lang="en-US" b="0" i="1" baseline="30000" smtClean="0">
                                  <a:latin typeface="Cambria Math"/>
                                  <a:ea typeface="Cambria Math"/>
                                </a:rPr>
                                <m:t>𝑙</m:t>
                              </m:r>
                              <m:r>
                                <a:rPr lang="en-US" i="1">
                                  <a:latin typeface="Cambria Math"/>
                                </a:rPr>
                                <m:t>⊘</m:t>
                              </m:r>
                              <m:r>
                                <m:rPr>
                                  <m:nor/>
                                </m:rPr>
                                <a:rPr lang="en-US" dirty="0"/>
                                <m:t> </m:t>
                              </m:r>
                              <m:r>
                                <a:rPr lang="en-US" b="0" i="1" smtClean="0">
                                  <a:latin typeface="Cambria Math"/>
                                  <a:ea typeface="Cambria Math"/>
                                </a:rPr>
                                <m:t>𝛽</m:t>
                              </m:r>
                              <m:r>
                                <a:rPr lang="en-US" b="0" i="1" baseline="30000" smtClean="0">
                                  <a:latin typeface="Cambria Math"/>
                                  <a:ea typeface="Cambria Math"/>
                                </a:rPr>
                                <m:t>𝑢</m:t>
                              </m:r>
                            </m:e>
                          </m:d>
                          <m:r>
                            <a:rPr lang="en-US" i="1">
                              <a:latin typeface="Cambria Math"/>
                            </a:rPr>
                            <m:t>⊗</m:t>
                          </m:r>
                          <m:r>
                            <a:rPr lang="en-US" b="0" i="1" smtClean="0">
                              <a:latin typeface="Cambria Math"/>
                              <a:ea typeface="Cambria Math"/>
                            </a:rPr>
                            <m:t>𝛽</m:t>
                          </m:r>
                          <m:r>
                            <a:rPr lang="en-US" b="0" i="1" baseline="30000" smtClean="0">
                              <a:latin typeface="Cambria Math"/>
                              <a:ea typeface="Cambria Math"/>
                            </a:rPr>
                            <m:t>𝑙</m:t>
                          </m:r>
                          <m:r>
                            <a:rPr lang="en-US" b="0" i="1" smtClean="0">
                              <a:latin typeface="Cambria Math"/>
                              <a:ea typeface="Cambria Math"/>
                            </a:rPr>
                            <m:t>,</m:t>
                          </m:r>
                          <m:r>
                            <a:rPr lang="en-US" b="0" i="1" smtClean="0">
                              <a:latin typeface="Cambria Math"/>
                              <a:ea typeface="Cambria Math"/>
                            </a:rPr>
                            <m:t>𝛽</m:t>
                          </m:r>
                          <m:r>
                            <a:rPr lang="en-US" b="0" i="1" baseline="30000" smtClean="0">
                              <a:latin typeface="Cambria Math"/>
                              <a:ea typeface="Cambria Math"/>
                            </a:rPr>
                            <m:t>𝑙</m:t>
                          </m:r>
                        </m:e>
                      </m:d>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4845554" y="3993523"/>
                <a:ext cx="3207160" cy="369332"/>
              </a:xfrm>
              <a:prstGeom prst="rect">
                <a:avLst/>
              </a:prstGeom>
              <a:blipFill rotWithShape="1">
                <a:blip r:embed="rId8"/>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845554" y="3604417"/>
                <a:ext cx="33229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ea typeface="Cambria Math"/>
                            </a:rPr>
                          </m:ctrlPr>
                        </m:sSupPr>
                        <m:e>
                          <m:r>
                            <a:rPr lang="en-US" i="1" smtClean="0">
                              <a:latin typeface="Cambria Math"/>
                              <a:ea typeface="Cambria Math"/>
                            </a:rPr>
                            <m:t>𝛼</m:t>
                          </m:r>
                        </m:e>
                        <m:sup>
                          <m:r>
                            <a:rPr lang="en-US" b="0" i="1" smtClean="0">
                              <a:latin typeface="Cambria Math"/>
                              <a:ea typeface="Cambria Math"/>
                            </a:rPr>
                            <m:t>′</m:t>
                          </m:r>
                        </m:sup>
                      </m:sSup>
                      <m:r>
                        <a:rPr lang="en-US" b="0" i="1" baseline="30000" smtClean="0">
                          <a:latin typeface="Cambria Math"/>
                          <a:ea typeface="Cambria Math"/>
                        </a:rPr>
                        <m:t>𝑢</m:t>
                      </m:r>
                      <m:r>
                        <a:rPr lang="en-US" b="0" i="1" smtClean="0">
                          <a:latin typeface="Cambria Math"/>
                          <a:ea typeface="Cambria Math"/>
                        </a:rPr>
                        <m:t>=</m:t>
                      </m:r>
                      <m:r>
                        <a:rPr lang="en-US" b="0" i="1" smtClean="0">
                          <a:latin typeface="Cambria Math"/>
                          <a:ea typeface="Cambria Math"/>
                        </a:rPr>
                        <m:t>𝑚𝑖𝑛</m:t>
                      </m:r>
                      <m:d>
                        <m:dPr>
                          <m:begChr m:val="{"/>
                          <m:endChr m:val="}"/>
                          <m:ctrlPr>
                            <a:rPr lang="en-US" b="0" i="1" smtClean="0">
                              <a:latin typeface="Cambria Math"/>
                              <a:ea typeface="Cambria Math"/>
                            </a:rPr>
                          </m:ctrlPr>
                        </m:dPr>
                        <m:e>
                          <m:d>
                            <m:dPr>
                              <m:ctrlPr>
                                <a:rPr lang="en-US" b="0" i="1" smtClean="0">
                                  <a:latin typeface="Cambria Math"/>
                                  <a:ea typeface="Cambria Math"/>
                                </a:rPr>
                              </m:ctrlPr>
                            </m:dPr>
                            <m:e>
                              <m:r>
                                <a:rPr lang="en-US" b="0" i="1" smtClean="0">
                                  <a:latin typeface="Cambria Math"/>
                                  <a:ea typeface="Cambria Math"/>
                                </a:rPr>
                                <m:t>𝛼</m:t>
                              </m:r>
                              <m:r>
                                <a:rPr lang="en-US" b="0" i="1" baseline="30000" smtClean="0">
                                  <a:latin typeface="Cambria Math"/>
                                  <a:ea typeface="Cambria Math"/>
                                </a:rPr>
                                <m:t>𝑢</m:t>
                              </m:r>
                              <m:r>
                                <a:rPr lang="en-US" i="1">
                                  <a:latin typeface="Cambria Math"/>
                                </a:rPr>
                                <m:t>⊗</m:t>
                              </m:r>
                              <m:r>
                                <a:rPr lang="en-US" b="0" i="1" smtClean="0">
                                  <a:latin typeface="Cambria Math"/>
                                  <a:ea typeface="Cambria Math"/>
                                </a:rPr>
                                <m:t>𝛽</m:t>
                              </m:r>
                              <m:r>
                                <a:rPr lang="en-US" b="0" i="1" baseline="30000" smtClean="0">
                                  <a:latin typeface="Cambria Math"/>
                                  <a:ea typeface="Cambria Math"/>
                                </a:rPr>
                                <m:t>𝑢</m:t>
                              </m:r>
                            </m:e>
                          </m:d>
                          <m:r>
                            <a:rPr lang="en-US" i="1">
                              <a:latin typeface="Cambria Math"/>
                            </a:rPr>
                            <m:t>⊘</m:t>
                          </m:r>
                          <m:r>
                            <m:rPr>
                              <m:nor/>
                            </m:rPr>
                            <a:rPr lang="en-US" dirty="0"/>
                            <m:t> </m:t>
                          </m:r>
                          <m:r>
                            <a:rPr lang="en-US" b="0" i="1" smtClean="0">
                              <a:latin typeface="Cambria Math"/>
                              <a:ea typeface="Cambria Math"/>
                            </a:rPr>
                            <m:t>𝛽</m:t>
                          </m:r>
                          <m:r>
                            <a:rPr lang="en-US" b="0" i="1" baseline="30000" smtClean="0">
                              <a:latin typeface="Cambria Math"/>
                              <a:ea typeface="Cambria Math"/>
                            </a:rPr>
                            <m:t>𝑙</m:t>
                          </m:r>
                          <m:r>
                            <a:rPr lang="en-US" b="0" i="1" smtClean="0">
                              <a:latin typeface="Cambria Math"/>
                              <a:ea typeface="Cambria Math"/>
                            </a:rPr>
                            <m:t>,</m:t>
                          </m:r>
                          <m:r>
                            <a:rPr lang="en-US" b="0" i="1" smtClean="0">
                              <a:latin typeface="Cambria Math"/>
                              <a:ea typeface="Cambria Math"/>
                            </a:rPr>
                            <m:t>𝛽</m:t>
                          </m:r>
                          <m:r>
                            <a:rPr lang="en-US" b="0" i="1" baseline="30000" smtClean="0">
                              <a:latin typeface="Cambria Math"/>
                              <a:ea typeface="Cambria Math"/>
                            </a:rPr>
                            <m:t>𝑢</m:t>
                          </m:r>
                        </m:e>
                      </m:d>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845554" y="3604417"/>
                <a:ext cx="3322961" cy="369332"/>
              </a:xfrm>
              <a:prstGeom prst="rect">
                <a:avLst/>
              </a:prstGeom>
              <a:blipFill rotWithShape="1">
                <a:blip r:embed="rId9"/>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845554" y="5645026"/>
                <a:ext cx="4222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a:ea typeface="Cambria Math"/>
                            </a:rPr>
                          </m:ctrlPr>
                        </m:dPr>
                        <m:e>
                          <m:r>
                            <a:rPr lang="en-US" b="0" i="1" smtClean="0">
                              <a:latin typeface="Cambria Math"/>
                              <a:ea typeface="Cambria Math"/>
                            </a:rPr>
                            <m:t>𝑓</m:t>
                          </m:r>
                          <m:r>
                            <a:rPr lang="en-US" i="1">
                              <a:latin typeface="Cambria Math"/>
                            </a:rPr>
                            <m:t>⊗</m:t>
                          </m:r>
                          <m:r>
                            <a:rPr lang="en-US" b="0" i="1" smtClean="0">
                              <a:latin typeface="Cambria Math"/>
                              <a:ea typeface="Cambria Math"/>
                            </a:rPr>
                            <m:t>𝑔</m:t>
                          </m:r>
                        </m:e>
                      </m:d>
                      <m:d>
                        <m:dPr>
                          <m:ctrlPr>
                            <a:rPr lang="en-US" b="0" i="1" smtClean="0">
                              <a:latin typeface="Cambria Math"/>
                              <a:ea typeface="Cambria Math"/>
                            </a:rPr>
                          </m:ctrlPr>
                        </m:dPr>
                        <m:e>
                          <m:r>
                            <a:rPr lang="en-US" b="0" i="1" smtClean="0">
                              <a:latin typeface="Cambria Math"/>
                              <a:ea typeface="Cambria Math"/>
                            </a:rPr>
                            <m:t>𝑡</m:t>
                          </m:r>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𝑖𝑛𝑓</m:t>
                          </m:r>
                        </m:e>
                        <m:sub>
                          <m:r>
                            <a:rPr lang="en-US" b="0" i="1" smtClean="0">
                              <a:latin typeface="Cambria Math"/>
                              <a:ea typeface="Cambria Math"/>
                            </a:rPr>
                            <m:t>0≤</m:t>
                          </m:r>
                          <m:r>
                            <m:rPr>
                              <m:sty m:val="p"/>
                            </m:rPr>
                            <a:rPr lang="el-GR" b="0" i="1" smtClean="0">
                              <a:latin typeface="Cambria Math"/>
                              <a:ea typeface="Cambria Math"/>
                            </a:rPr>
                            <m:t>λ</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 </m:t>
                          </m:r>
                        </m:sub>
                      </m:sSub>
                      <m:d>
                        <m:dPr>
                          <m:begChr m:val="{"/>
                          <m:endChr m:val="}"/>
                          <m:ctrlPr>
                            <a:rPr lang="en-US" b="0" i="1" smtClean="0">
                              <a:latin typeface="Cambria Math"/>
                              <a:ea typeface="Cambria Math"/>
                            </a:rPr>
                          </m:ctrlPr>
                        </m:dPr>
                        <m:e>
                          <m:r>
                            <a:rPr lang="en-US" b="0" i="1" smtClean="0">
                              <a:latin typeface="Cambria Math"/>
                              <a:ea typeface="Cambria Math"/>
                            </a:rPr>
                            <m:t>𝑓</m:t>
                          </m:r>
                          <m:d>
                            <m:dPr>
                              <m:ctrlPr>
                                <a:rPr lang="en-US" b="0" i="1" smtClean="0">
                                  <a:latin typeface="Cambria Math"/>
                                  <a:ea typeface="Cambria Math"/>
                                </a:rPr>
                              </m:ctrlPr>
                            </m:dPr>
                            <m:e>
                              <m:r>
                                <a:rPr lang="en-US" b="0" i="1" smtClean="0">
                                  <a:latin typeface="Cambria Math"/>
                                  <a:ea typeface="Cambria Math"/>
                                </a:rPr>
                                <m:t>𝑡</m:t>
                              </m:r>
                              <m:r>
                                <a:rPr lang="en-US" b="0" i="1" smtClean="0">
                                  <a:latin typeface="Cambria Math"/>
                                  <a:ea typeface="Cambria Math"/>
                                </a:rPr>
                                <m:t>−</m:t>
                              </m:r>
                              <m:r>
                                <m:rPr>
                                  <m:sty m:val="p"/>
                                </m:rPr>
                                <a:rPr lang="el-GR" i="1">
                                  <a:latin typeface="Cambria Math"/>
                                  <a:ea typeface="Cambria Math"/>
                                </a:rPr>
                                <m:t>λ</m:t>
                              </m:r>
                            </m:e>
                          </m:d>
                          <m:r>
                            <a:rPr lang="en-US" b="0" i="1" smtClean="0">
                              <a:latin typeface="Cambria Math"/>
                              <a:ea typeface="Cambria Math"/>
                            </a:rPr>
                            <m:t>+</m:t>
                          </m:r>
                          <m:r>
                            <a:rPr lang="en-US" b="0" i="1" smtClean="0">
                              <a:latin typeface="Cambria Math"/>
                              <a:ea typeface="Cambria Math"/>
                            </a:rPr>
                            <m:t>𝑔</m:t>
                          </m:r>
                          <m:r>
                            <a:rPr lang="en-US" b="0" i="1" smtClean="0">
                              <a:latin typeface="Cambria Math"/>
                              <a:ea typeface="Cambria Math"/>
                            </a:rPr>
                            <m:t>(</m:t>
                          </m:r>
                          <m:r>
                            <m:rPr>
                              <m:sty m:val="p"/>
                            </m:rPr>
                            <a:rPr lang="el-GR" i="1">
                              <a:latin typeface="Cambria Math"/>
                              <a:ea typeface="Cambria Math"/>
                            </a:rPr>
                            <m:t>λ</m:t>
                          </m:r>
                          <m:r>
                            <a:rPr lang="en-US" b="0" i="1" smtClean="0">
                              <a:latin typeface="Cambria Math"/>
                              <a:ea typeface="Cambria Math"/>
                            </a:rPr>
                            <m:t>)</m:t>
                          </m:r>
                        </m:e>
                      </m:d>
                      <m:r>
                        <a:rPr lang="en-US" b="0" i="1" smtClean="0">
                          <a:latin typeface="Cambria Math"/>
                          <a:ea typeface="Cambria Math"/>
                        </a:rPr>
                        <m:t> </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4845554" y="5645026"/>
                <a:ext cx="4222246" cy="369332"/>
              </a:xfrm>
              <a:prstGeom prst="rect">
                <a:avLst/>
              </a:prstGeom>
              <a:blipFill rotWithShape="1">
                <a:blip r:embed="rId10"/>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845554" y="6031468"/>
                <a:ext cx="41355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a:ea typeface="Cambria Math"/>
                            </a:rPr>
                          </m:ctrlPr>
                        </m:dPr>
                        <m:e>
                          <m:r>
                            <a:rPr lang="en-US" b="0" i="1" smtClean="0">
                              <a:latin typeface="Cambria Math"/>
                              <a:ea typeface="Cambria Math"/>
                            </a:rPr>
                            <m:t>𝑓</m:t>
                          </m:r>
                          <m:r>
                            <a:rPr lang="en-US" i="1">
                              <a:latin typeface="Cambria Math"/>
                            </a:rPr>
                            <m:t>⊘</m:t>
                          </m:r>
                          <m:r>
                            <m:rPr>
                              <m:nor/>
                            </m:rPr>
                            <a:rPr lang="en-US" dirty="0"/>
                            <m:t> </m:t>
                          </m:r>
                          <m:r>
                            <a:rPr lang="en-US" b="0" i="1" smtClean="0">
                              <a:latin typeface="Cambria Math"/>
                              <a:ea typeface="Cambria Math"/>
                            </a:rPr>
                            <m:t>𝑔</m:t>
                          </m:r>
                        </m:e>
                      </m:d>
                      <m:d>
                        <m:dPr>
                          <m:ctrlPr>
                            <a:rPr lang="en-US" b="0" i="1" smtClean="0">
                              <a:latin typeface="Cambria Math"/>
                              <a:ea typeface="Cambria Math"/>
                            </a:rPr>
                          </m:ctrlPr>
                        </m:dPr>
                        <m:e>
                          <m:r>
                            <a:rPr lang="en-US" b="0" i="1" smtClean="0">
                              <a:latin typeface="Cambria Math"/>
                              <a:ea typeface="Cambria Math"/>
                            </a:rPr>
                            <m:t>𝑡</m:t>
                          </m:r>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𝑠𝑢𝑝</m:t>
                          </m:r>
                        </m:e>
                        <m:sub>
                          <m:r>
                            <m:rPr>
                              <m:sty m:val="p"/>
                            </m:rPr>
                            <a:rPr lang="el-GR" b="0" i="1" smtClean="0">
                              <a:latin typeface="Cambria Math"/>
                              <a:ea typeface="Cambria Math"/>
                            </a:rPr>
                            <m:t>λ</m:t>
                          </m:r>
                          <m:r>
                            <a:rPr lang="en-US" i="1">
                              <a:latin typeface="Cambria Math"/>
                              <a:ea typeface="Cambria Math"/>
                            </a:rPr>
                            <m:t>≥</m:t>
                          </m:r>
                          <m:r>
                            <a:rPr lang="en-US" b="0" i="1" smtClean="0">
                              <a:latin typeface="Cambria Math"/>
                              <a:ea typeface="Cambria Math"/>
                            </a:rPr>
                            <m:t>𝑡</m:t>
                          </m:r>
                          <m:r>
                            <a:rPr lang="en-US" b="0" i="1" smtClean="0">
                              <a:latin typeface="Cambria Math"/>
                              <a:ea typeface="Cambria Math"/>
                            </a:rPr>
                            <m:t> </m:t>
                          </m:r>
                        </m:sub>
                      </m:sSub>
                      <m:d>
                        <m:dPr>
                          <m:begChr m:val="{"/>
                          <m:endChr m:val="}"/>
                          <m:ctrlPr>
                            <a:rPr lang="en-US" b="0" i="1" smtClean="0">
                              <a:latin typeface="Cambria Math"/>
                              <a:ea typeface="Cambria Math"/>
                            </a:rPr>
                          </m:ctrlPr>
                        </m:dPr>
                        <m:e>
                          <m:r>
                            <a:rPr lang="en-US" b="0" i="1" smtClean="0">
                              <a:latin typeface="Cambria Math"/>
                              <a:ea typeface="Cambria Math"/>
                            </a:rPr>
                            <m:t>𝑓</m:t>
                          </m:r>
                          <m:d>
                            <m:dPr>
                              <m:ctrlPr>
                                <a:rPr lang="en-US" b="0" i="1" smtClean="0">
                                  <a:latin typeface="Cambria Math"/>
                                  <a:ea typeface="Cambria Math"/>
                                </a:rPr>
                              </m:ctrlPr>
                            </m:dPr>
                            <m:e>
                              <m:r>
                                <a:rPr lang="en-US" b="0" i="1" smtClean="0">
                                  <a:latin typeface="Cambria Math"/>
                                  <a:ea typeface="Cambria Math"/>
                                </a:rPr>
                                <m:t>𝑡</m:t>
                              </m:r>
                              <m:r>
                                <a:rPr lang="en-US" b="0" i="1" smtClean="0">
                                  <a:latin typeface="Cambria Math"/>
                                  <a:ea typeface="Cambria Math"/>
                                </a:rPr>
                                <m:t>+</m:t>
                              </m:r>
                              <m:r>
                                <m:rPr>
                                  <m:sty m:val="p"/>
                                </m:rPr>
                                <a:rPr lang="el-GR" i="1">
                                  <a:latin typeface="Cambria Math"/>
                                  <a:ea typeface="Cambria Math"/>
                                </a:rPr>
                                <m:t>λ</m:t>
                              </m:r>
                            </m:e>
                          </m:d>
                          <m:r>
                            <a:rPr lang="en-US" b="0" i="1" smtClean="0">
                              <a:latin typeface="Cambria Math"/>
                              <a:ea typeface="Cambria Math"/>
                            </a:rPr>
                            <m:t>−</m:t>
                          </m:r>
                          <m:r>
                            <a:rPr lang="en-US" b="0" i="1" smtClean="0">
                              <a:latin typeface="Cambria Math"/>
                              <a:ea typeface="Cambria Math"/>
                            </a:rPr>
                            <m:t>𝑔</m:t>
                          </m:r>
                          <m:r>
                            <a:rPr lang="en-US" b="0" i="1" smtClean="0">
                              <a:latin typeface="Cambria Math"/>
                              <a:ea typeface="Cambria Math"/>
                            </a:rPr>
                            <m:t>(</m:t>
                          </m:r>
                          <m:r>
                            <m:rPr>
                              <m:sty m:val="p"/>
                            </m:rPr>
                            <a:rPr lang="el-GR" i="1">
                              <a:latin typeface="Cambria Math"/>
                              <a:ea typeface="Cambria Math"/>
                            </a:rPr>
                            <m:t>λ</m:t>
                          </m:r>
                          <m:r>
                            <a:rPr lang="en-US" b="0" i="1" smtClean="0">
                              <a:latin typeface="Cambria Math"/>
                              <a:ea typeface="Cambria Math"/>
                            </a:rPr>
                            <m:t>)</m:t>
                          </m:r>
                        </m:e>
                      </m:d>
                      <m:r>
                        <a:rPr lang="en-US" b="0" i="1" smtClean="0">
                          <a:latin typeface="Cambria Math"/>
                          <a:ea typeface="Cambria Math"/>
                        </a:rPr>
                        <m:t> </m:t>
                      </m:r>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4845554" y="6031468"/>
                <a:ext cx="4135556" cy="369332"/>
              </a:xfrm>
              <a:prstGeom prst="rect">
                <a:avLst/>
              </a:prstGeom>
              <a:blipFill rotWithShape="1">
                <a:blip r:embed="rId11"/>
                <a:stretch>
                  <a:fillRect b="-11475"/>
                </a:stretch>
              </a:blipFill>
            </p:spPr>
            <p:txBody>
              <a:bodyPr/>
              <a:lstStyle/>
              <a:p>
                <a:r>
                  <a:rPr lang="en-US">
                    <a:noFill/>
                  </a:rPr>
                  <a:t> </a:t>
                </a:r>
              </a:p>
            </p:txBody>
          </p:sp>
        </mc:Fallback>
      </mc:AlternateContent>
      <p:sp>
        <p:nvSpPr>
          <p:cNvPr id="21" name="Rectangle 20"/>
          <p:cNvSpPr/>
          <p:nvPr/>
        </p:nvSpPr>
        <p:spPr>
          <a:xfrm>
            <a:off x="963441" y="4477694"/>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1954852" y="2895600"/>
            <a:ext cx="4191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6564" y="4856465"/>
            <a:ext cx="4191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164152" y="4675042"/>
                <a:ext cx="408060" cy="362984"/>
              </a:xfrm>
              <a:prstGeom prst="rect">
                <a:avLst/>
              </a:prstGeom>
              <a:noFill/>
            </p:spPr>
            <p:txBody>
              <a:bodyPr wrap="none" rtlCol="0">
                <a:spAutoFit/>
              </a:bodyPr>
              <a:lstStyle/>
              <a:p>
                <a14:m>
                  <m:oMath xmlns:m="http://schemas.openxmlformats.org/officeDocument/2006/math">
                    <m:r>
                      <a:rPr lang="en-US" i="1" smtClean="0">
                        <a:latin typeface="Cambria Math"/>
                        <a:ea typeface="Cambria Math"/>
                      </a:rPr>
                      <m:t>𝛼</m:t>
                    </m:r>
                  </m:oMath>
                </a14:m>
                <a:r>
                  <a:rPr lang="en-US" baseline="-25000" dirty="0" smtClean="0"/>
                  <a:t>2</a:t>
                </a:r>
                <a:endParaRPr lang="en-US" baseline="-25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64152" y="4675042"/>
                <a:ext cx="408060" cy="362984"/>
              </a:xfrm>
              <a:prstGeom prst="rect">
                <a:avLst/>
              </a:prstGeom>
              <a:blipFill rotWithShape="1">
                <a:blip r:embed="rId12"/>
                <a:stretch>
                  <a:fillRect b="-25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373952" y="4671799"/>
                <a:ext cx="5245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𝛼</m:t>
                      </m:r>
                      <m:r>
                        <a:rPr lang="en-US" b="0" i="1" baseline="-25000" smtClean="0">
                          <a:latin typeface="Cambria Math"/>
                          <a:ea typeface="Cambria Math"/>
                        </a:rPr>
                        <m:t>2</m:t>
                      </m:r>
                      <m:r>
                        <a:rPr lang="en-US" b="0" i="1" smtClean="0">
                          <a:latin typeface="Cambria Math"/>
                          <a:ea typeface="Cambria Math"/>
                        </a:rPr>
                        <m:t>′</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2373952" y="4671799"/>
                <a:ext cx="524503" cy="369332"/>
              </a:xfrm>
              <a:prstGeom prst="rect">
                <a:avLst/>
              </a:prstGeom>
              <a:blipFill rotWithShape="1">
                <a:blip r:embed="rId13"/>
                <a:stretch>
                  <a:fillRect/>
                </a:stretch>
              </a:blipFill>
            </p:spPr>
            <p:txBody>
              <a:bodyPr/>
              <a:lstStyle/>
              <a:p>
                <a:r>
                  <a:rPr lang="en-US">
                    <a:noFill/>
                  </a:rPr>
                  <a:t> </a:t>
                </a:r>
              </a:p>
            </p:txBody>
          </p:sp>
        </mc:Fallback>
      </mc:AlternateContent>
      <p:cxnSp>
        <p:nvCxnSpPr>
          <p:cNvPr id="27" name="Straight Arrow Connector 26"/>
          <p:cNvCxnSpPr/>
          <p:nvPr/>
        </p:nvCxnSpPr>
        <p:spPr>
          <a:xfrm>
            <a:off x="1966604" y="4856465"/>
            <a:ext cx="4191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1238875" y="5612570"/>
                <a:ext cx="585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𝛽</m:t>
                      </m:r>
                      <m:r>
                        <a:rPr lang="en-US" b="0" i="1" baseline="-25000" smtClean="0">
                          <a:latin typeface="Cambria Math"/>
                          <a:ea typeface="Cambria Math"/>
                        </a:rPr>
                        <m:t>1</m:t>
                      </m:r>
                      <m:r>
                        <a:rPr lang="en-US" b="0" i="1" smtClean="0">
                          <a:latin typeface="Cambria Math"/>
                          <a:ea typeface="Cambria Math"/>
                        </a:rPr>
                        <m:t>′′</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238875" y="5612570"/>
                <a:ext cx="585417" cy="369332"/>
              </a:xfrm>
              <a:prstGeom prst="rect">
                <a:avLst/>
              </a:prstGeom>
              <a:blipFill rotWithShape="1">
                <a:blip r:embed="rId14"/>
                <a:stretch>
                  <a:fillRect b="-13333"/>
                </a:stretch>
              </a:blipFill>
            </p:spPr>
            <p:txBody>
              <a:bodyPr/>
              <a:lstStyle/>
              <a:p>
                <a:r>
                  <a:rPr lang="en-US">
                    <a:noFill/>
                  </a:rPr>
                  <a:t> </a:t>
                </a:r>
              </a:p>
            </p:txBody>
          </p:sp>
        </mc:Fallback>
      </mc:AlternateContent>
      <p:cxnSp>
        <p:nvCxnSpPr>
          <p:cNvPr id="29" name="Straight Arrow Connector 28"/>
          <p:cNvCxnSpPr/>
          <p:nvPr/>
        </p:nvCxnSpPr>
        <p:spPr>
          <a:xfrm>
            <a:off x="1450123" y="4114800"/>
            <a:ext cx="0" cy="342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450123" y="5225534"/>
            <a:ext cx="0" cy="342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196465" y="2514669"/>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a:off x="2748696" y="2901705"/>
            <a:ext cx="4191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657600" y="1828800"/>
            <a:ext cx="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3435424" y="1466167"/>
                <a:ext cx="409664" cy="362984"/>
              </a:xfrm>
              <a:prstGeom prst="rect">
                <a:avLst/>
              </a:prstGeom>
              <a:noFill/>
            </p:spPr>
            <p:txBody>
              <a:bodyPr wrap="none" rtlCol="0">
                <a:spAutoFit/>
              </a:bodyPr>
              <a:lstStyle/>
              <a:p>
                <a14:m>
                  <m:oMath xmlns:m="http://schemas.openxmlformats.org/officeDocument/2006/math">
                    <m:r>
                      <a:rPr lang="en-US" i="1" smtClean="0">
                        <a:latin typeface="Cambria Math"/>
                        <a:ea typeface="Cambria Math"/>
                      </a:rPr>
                      <m:t>𝛽</m:t>
                    </m:r>
                  </m:oMath>
                </a14:m>
                <a:r>
                  <a:rPr lang="en-US" baseline="-25000" dirty="0" smtClean="0"/>
                  <a:t>2</a:t>
                </a:r>
                <a:endParaRPr lang="en-US" baseline="-25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435424" y="1466167"/>
                <a:ext cx="409664" cy="362984"/>
              </a:xfrm>
              <a:prstGeom prst="rect">
                <a:avLst/>
              </a:prstGeom>
              <a:blipFill rotWithShape="1">
                <a:blip r:embed="rId15"/>
                <a:stretch>
                  <a:fillRect l="-4478" b="-25424"/>
                </a:stretch>
              </a:blipFill>
            </p:spPr>
            <p:txBody>
              <a:bodyPr/>
              <a:lstStyle/>
              <a:p>
                <a:r>
                  <a:rPr lang="en-US">
                    <a:noFill/>
                  </a:rPr>
                  <a:t> </a:t>
                </a:r>
              </a:p>
            </p:txBody>
          </p:sp>
        </mc:Fallback>
      </mc:AlternateContent>
      <p:cxnSp>
        <p:nvCxnSpPr>
          <p:cNvPr id="35" name="Straight Arrow Connector 34"/>
          <p:cNvCxnSpPr/>
          <p:nvPr/>
        </p:nvCxnSpPr>
        <p:spPr>
          <a:xfrm>
            <a:off x="3719361" y="3257550"/>
            <a:ext cx="0" cy="342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187065" y="2895600"/>
            <a:ext cx="4191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24400" y="3429000"/>
            <a:ext cx="43434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5DA0DC8-83C2-4844-BE1D-1A771E92E74E}" type="slidenum">
              <a:rPr lang="en-US" smtClean="0"/>
              <a:pPr/>
              <a:t>65</a:t>
            </a:fld>
            <a:endParaRPr lang="en-US"/>
          </a:p>
        </p:txBody>
      </p:sp>
    </p:spTree>
    <p:extLst>
      <p:ext uri="{BB962C8B-B14F-4D97-AF65-F5344CB8AC3E}">
        <p14:creationId xmlns:p14="http://schemas.microsoft.com/office/powerpoint/2010/main" val="20508583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Calculus</a:t>
            </a:r>
            <a:endParaRPr lang="en-US" dirty="0"/>
          </a:p>
        </p:txBody>
      </p:sp>
      <p:cxnSp>
        <p:nvCxnSpPr>
          <p:cNvPr id="12" name="Straight Arrow Connector 11"/>
          <p:cNvCxnSpPr/>
          <p:nvPr/>
        </p:nvCxnSpPr>
        <p:spPr>
          <a:xfrm flipV="1">
            <a:off x="914400" y="2286000"/>
            <a:ext cx="0" cy="2971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14400" y="5257800"/>
            <a:ext cx="6477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4400" y="4334608"/>
            <a:ext cx="98611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00518" y="3886200"/>
            <a:ext cx="0" cy="45720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14400" y="2057400"/>
            <a:ext cx="3813298" cy="32004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68662" y="5334000"/>
            <a:ext cx="417102" cy="584775"/>
          </a:xfrm>
          <a:prstGeom prst="rect">
            <a:avLst/>
          </a:prstGeom>
          <a:noFill/>
        </p:spPr>
        <p:txBody>
          <a:bodyPr wrap="none" rtlCol="0">
            <a:spAutoFit/>
          </a:bodyPr>
          <a:lstStyle/>
          <a:p>
            <a:r>
              <a:rPr lang="el-GR" sz="3200" dirty="0" smtClean="0"/>
              <a:t>Δ</a:t>
            </a:r>
            <a:endParaRPr lang="en-US" sz="3200" dirty="0"/>
          </a:p>
        </p:txBody>
      </p:sp>
      <p:cxnSp>
        <p:nvCxnSpPr>
          <p:cNvPr id="30" name="Straight Connector 29"/>
          <p:cNvCxnSpPr/>
          <p:nvPr/>
        </p:nvCxnSpPr>
        <p:spPr>
          <a:xfrm>
            <a:off x="1900518" y="3886200"/>
            <a:ext cx="546674"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47192" y="3446584"/>
            <a:ext cx="0" cy="45720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429608" y="3429000"/>
            <a:ext cx="762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191608" y="2989384"/>
            <a:ext cx="0" cy="45720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82816" y="2980592"/>
            <a:ext cx="762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62400" y="2540976"/>
            <a:ext cx="0" cy="45720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44816" y="2523392"/>
            <a:ext cx="762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683405" y="2356310"/>
            <a:ext cx="316112" cy="369332"/>
          </a:xfrm>
          <a:prstGeom prst="rect">
            <a:avLst/>
          </a:prstGeom>
          <a:noFill/>
        </p:spPr>
        <p:txBody>
          <a:bodyPr wrap="none" rtlCol="0">
            <a:spAutoFit/>
          </a:bodyPr>
          <a:lstStyle/>
          <a:p>
            <a:r>
              <a:rPr lang="el-GR" dirty="0" smtClean="0"/>
              <a:t>α</a:t>
            </a:r>
            <a:endParaRPr lang="en-US" dirty="0"/>
          </a:p>
        </p:txBody>
      </p:sp>
      <p:sp>
        <p:nvSpPr>
          <p:cNvPr id="38" name="TextBox 37"/>
          <p:cNvSpPr txBox="1"/>
          <p:nvPr/>
        </p:nvSpPr>
        <p:spPr>
          <a:xfrm>
            <a:off x="4419600" y="1567934"/>
            <a:ext cx="308098" cy="369332"/>
          </a:xfrm>
          <a:prstGeom prst="rect">
            <a:avLst/>
          </a:prstGeom>
          <a:noFill/>
        </p:spPr>
        <p:txBody>
          <a:bodyPr wrap="none" rtlCol="0">
            <a:spAutoFit/>
          </a:bodyPr>
          <a:lstStyle/>
          <a:p>
            <a:r>
              <a:rPr lang="el-GR" dirty="0" smtClean="0"/>
              <a:t>β</a:t>
            </a:r>
            <a:endParaRPr lang="en-US" dirty="0"/>
          </a:p>
        </p:txBody>
      </p:sp>
      <p:sp>
        <p:nvSpPr>
          <p:cNvPr id="39" name="TextBox 38"/>
          <p:cNvSpPr txBox="1"/>
          <p:nvPr/>
        </p:nvSpPr>
        <p:spPr>
          <a:xfrm>
            <a:off x="4683405" y="1556156"/>
            <a:ext cx="1555619" cy="369332"/>
          </a:xfrm>
          <a:prstGeom prst="rect">
            <a:avLst/>
          </a:prstGeom>
          <a:noFill/>
        </p:spPr>
        <p:txBody>
          <a:bodyPr wrap="none" rtlCol="0">
            <a:spAutoFit/>
          </a:bodyPr>
          <a:lstStyle/>
          <a:p>
            <a:r>
              <a:rPr lang="en-US" dirty="0" smtClean="0"/>
              <a:t>(service curve)</a:t>
            </a:r>
            <a:endParaRPr lang="en-US" dirty="0"/>
          </a:p>
        </p:txBody>
      </p:sp>
      <p:sp>
        <p:nvSpPr>
          <p:cNvPr id="40" name="TextBox 39"/>
          <p:cNvSpPr txBox="1"/>
          <p:nvPr/>
        </p:nvSpPr>
        <p:spPr>
          <a:xfrm>
            <a:off x="4981932" y="2365101"/>
            <a:ext cx="1485984" cy="369332"/>
          </a:xfrm>
          <a:prstGeom prst="rect">
            <a:avLst/>
          </a:prstGeom>
          <a:noFill/>
        </p:spPr>
        <p:txBody>
          <a:bodyPr wrap="none" rtlCol="0">
            <a:spAutoFit/>
          </a:bodyPr>
          <a:lstStyle/>
          <a:p>
            <a:r>
              <a:rPr lang="en-US" dirty="0" smtClean="0"/>
              <a:t>(arrival curve)</a:t>
            </a:r>
            <a:endParaRPr lang="en-US" dirty="0"/>
          </a:p>
        </p:txBody>
      </p:sp>
      <p:cxnSp>
        <p:nvCxnSpPr>
          <p:cNvPr id="42" name="Straight Arrow Connector 41"/>
          <p:cNvCxnSpPr/>
          <p:nvPr/>
        </p:nvCxnSpPr>
        <p:spPr>
          <a:xfrm flipV="1">
            <a:off x="914400" y="4334608"/>
            <a:ext cx="1066800" cy="13274"/>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71600" y="4334608"/>
            <a:ext cx="3311805" cy="46599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706816" y="4477434"/>
            <a:ext cx="3182281" cy="646331"/>
          </a:xfrm>
          <a:prstGeom prst="rect">
            <a:avLst/>
          </a:prstGeom>
          <a:noFill/>
        </p:spPr>
        <p:txBody>
          <a:bodyPr wrap="none" rtlCol="0">
            <a:spAutoFit/>
          </a:bodyPr>
          <a:lstStyle/>
          <a:p>
            <a:r>
              <a:rPr lang="en-US" dirty="0" smtClean="0"/>
              <a:t>Maximum horizontal distance</a:t>
            </a:r>
          </a:p>
          <a:p>
            <a:r>
              <a:rPr lang="en-US" dirty="0" smtClean="0"/>
              <a:t>is the </a:t>
            </a:r>
            <a:r>
              <a:rPr lang="en-US" b="1" dirty="0" smtClean="0"/>
              <a:t>worst-case response time</a:t>
            </a:r>
          </a:p>
        </p:txBody>
      </p:sp>
      <p:cxnSp>
        <p:nvCxnSpPr>
          <p:cNvPr id="46" name="Straight Arrow Connector 45"/>
          <p:cNvCxnSpPr/>
          <p:nvPr/>
        </p:nvCxnSpPr>
        <p:spPr>
          <a:xfrm>
            <a:off x="914400" y="4325992"/>
            <a:ext cx="0" cy="923192"/>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14400" y="4720004"/>
            <a:ext cx="2971800" cy="16045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048973" y="6228078"/>
            <a:ext cx="2707344" cy="646331"/>
          </a:xfrm>
          <a:prstGeom prst="rect">
            <a:avLst/>
          </a:prstGeom>
          <a:noFill/>
        </p:spPr>
        <p:txBody>
          <a:bodyPr wrap="none" rtlCol="0">
            <a:spAutoFit/>
          </a:bodyPr>
          <a:lstStyle/>
          <a:p>
            <a:r>
              <a:rPr lang="en-US" dirty="0" smtClean="0"/>
              <a:t>Maximum vertical distance</a:t>
            </a:r>
          </a:p>
          <a:p>
            <a:r>
              <a:rPr lang="en-US" dirty="0" smtClean="0"/>
              <a:t>is </a:t>
            </a:r>
            <a:r>
              <a:rPr lang="en-US" b="1" dirty="0" smtClean="0"/>
              <a:t>maximum queue </a:t>
            </a:r>
            <a:r>
              <a:rPr lang="en-US" dirty="0" smtClean="0"/>
              <a:t>length</a:t>
            </a:r>
          </a:p>
        </p:txBody>
      </p:sp>
      <mc:AlternateContent xmlns:mc="http://schemas.openxmlformats.org/markup-compatibility/2006" xmlns:a14="http://schemas.microsoft.com/office/drawing/2010/main">
        <mc:Choice Requires="a14">
          <p:sp>
            <p:nvSpPr>
              <p:cNvPr id="3" name="TextBox 2"/>
              <p:cNvSpPr txBox="1"/>
              <p:nvPr/>
            </p:nvSpPr>
            <p:spPr>
              <a:xfrm>
                <a:off x="4178840" y="4073797"/>
                <a:ext cx="4729756" cy="4036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m:t>
                      </m:r>
                      <m:r>
                        <a:rPr lang="en-US" b="0" i="1" baseline="-25000" smtClean="0">
                          <a:latin typeface="Cambria Math"/>
                        </a:rPr>
                        <m:t>𝑚𝑎𝑥</m:t>
                      </m:r>
                      <m:r>
                        <a:rPr lang="en-US" i="1">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𝑠𝑢𝑝</m:t>
                          </m:r>
                        </m:e>
                        <m:sub>
                          <m:r>
                            <m:rPr>
                              <m:sty m:val="p"/>
                            </m:rPr>
                            <a:rPr lang="el-GR" i="1" smtClean="0">
                              <a:latin typeface="Cambria Math"/>
                              <a:ea typeface="Cambria Math"/>
                            </a:rPr>
                            <m:t>λ</m:t>
                          </m:r>
                          <m:r>
                            <a:rPr lang="el-GR" i="1" smtClean="0">
                              <a:latin typeface="Cambria Math"/>
                              <a:ea typeface="Cambria Math"/>
                            </a:rPr>
                            <m:t>≥0</m:t>
                          </m:r>
                        </m:sub>
                      </m:sSub>
                      <m:d>
                        <m:dPr>
                          <m:begChr m:val="{"/>
                          <m:endChr m:val="}"/>
                          <m:ctrlPr>
                            <a:rPr lang="en-US" i="1" smtClean="0">
                              <a:latin typeface="Cambria Math"/>
                              <a:ea typeface="Cambria Math"/>
                            </a:rPr>
                          </m:ctrlPr>
                        </m:dPr>
                        <m:e>
                          <m:r>
                            <a:rPr lang="en-US" b="0" i="1" smtClean="0">
                              <a:latin typeface="Cambria Math"/>
                              <a:ea typeface="Cambria Math"/>
                            </a:rPr>
                            <m:t>𝑖𝑛𝑓</m:t>
                          </m:r>
                          <m:d>
                            <m:dPr>
                              <m:begChr m:val="{"/>
                              <m:endChr m:val="}"/>
                              <m:ctrlPr>
                                <a:rPr lang="en-US" b="0" i="1" smtClean="0">
                                  <a:latin typeface="Cambria Math"/>
                                  <a:ea typeface="Cambria Math"/>
                                </a:rPr>
                              </m:ctrlPr>
                            </m:dPr>
                            <m:e>
                              <m:r>
                                <a:rPr lang="en-US" b="0" i="1" smtClean="0">
                                  <a:latin typeface="Cambria Math"/>
                                  <a:ea typeface="Cambria Math"/>
                                </a:rPr>
                                <m:t>𝜏</m:t>
                              </m:r>
                              <m:r>
                                <a:rPr lang="en-US" b="0" i="1" smtClean="0">
                                  <a:latin typeface="Cambria Math"/>
                                  <a:ea typeface="Cambria Math"/>
                                </a:rPr>
                                <m:t>≥0:</m:t>
                              </m:r>
                              <m:r>
                                <a:rPr lang="en-US" b="0" i="1" smtClean="0">
                                  <a:latin typeface="Cambria Math"/>
                                  <a:ea typeface="Cambria Math"/>
                                </a:rPr>
                                <m:t>𝛼</m:t>
                              </m:r>
                              <m:r>
                                <a:rPr lang="en-US" b="0" i="1" baseline="30000" smtClean="0">
                                  <a:latin typeface="Cambria Math"/>
                                  <a:ea typeface="Cambria Math"/>
                                </a:rPr>
                                <m:t>𝑢</m:t>
                              </m:r>
                              <m:r>
                                <a:rPr lang="en-US" b="0" i="1" smtClean="0">
                                  <a:latin typeface="Cambria Math"/>
                                  <a:ea typeface="Cambria Math"/>
                                </a:rPr>
                                <m:t>(</m:t>
                              </m:r>
                              <m:r>
                                <m:rPr>
                                  <m:sty m:val="p"/>
                                </m:rPr>
                                <a:rPr lang="el-GR" i="1">
                                  <a:latin typeface="Cambria Math"/>
                                  <a:ea typeface="Cambria Math"/>
                                </a:rPr>
                                <m:t>λ</m:t>
                              </m:r>
                              <m:r>
                                <a:rPr lang="en-US" b="0" i="1" smtClean="0">
                                  <a:latin typeface="Cambria Math"/>
                                  <a:ea typeface="Cambria Math"/>
                                </a:rPr>
                                <m:t>)≤</m:t>
                              </m:r>
                              <m:r>
                                <a:rPr lang="en-US" b="0" i="1" smtClean="0">
                                  <a:latin typeface="Cambria Math"/>
                                  <a:ea typeface="Cambria Math"/>
                                </a:rPr>
                                <m:t>𝛽</m:t>
                              </m:r>
                              <m:r>
                                <a:rPr lang="en-US" b="0" i="1" baseline="30000" smtClean="0">
                                  <a:latin typeface="Cambria Math"/>
                                  <a:ea typeface="Cambria Math"/>
                                </a:rPr>
                                <m:t>𝑙</m:t>
                              </m:r>
                              <m:r>
                                <a:rPr lang="en-US" b="0" i="1" smtClean="0">
                                  <a:latin typeface="Cambria Math"/>
                                  <a:ea typeface="Cambria Math"/>
                                </a:rPr>
                                <m:t>(</m:t>
                              </m:r>
                              <m:r>
                                <m:rPr>
                                  <m:sty m:val="p"/>
                                </m:rPr>
                                <a:rPr lang="el-GR" i="1">
                                  <a:latin typeface="Cambria Math"/>
                                  <a:ea typeface="Cambria Math"/>
                                </a:rPr>
                                <m:t>λ</m:t>
                              </m:r>
                              <m:r>
                                <a:rPr lang="en-US" b="0" i="1" smtClean="0">
                                  <a:latin typeface="Cambria Math"/>
                                  <a:ea typeface="Cambria Math"/>
                                </a:rPr>
                                <m:t>+</m:t>
                              </m:r>
                              <m:r>
                                <a:rPr lang="en-US" b="0" i="1" smtClean="0">
                                  <a:latin typeface="Cambria Math"/>
                                  <a:ea typeface="Cambria Math"/>
                                </a:rPr>
                                <m:t>𝜏</m:t>
                              </m:r>
                              <m:r>
                                <a:rPr lang="en-US" b="0" i="1" smtClean="0">
                                  <a:latin typeface="Cambria Math"/>
                                  <a:ea typeface="Cambria Math"/>
                                </a:rPr>
                                <m:t>)</m:t>
                              </m:r>
                            </m:e>
                          </m:d>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178840" y="4073797"/>
                <a:ext cx="4729756" cy="403637"/>
              </a:xfrm>
              <a:prstGeom prst="rect">
                <a:avLst/>
              </a:prstGeom>
              <a:blipFill rotWithShape="1">
                <a:blip r:embed="rId2"/>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897468" y="5943600"/>
                <a:ext cx="37987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𝑏𝑢𝑓</m:t>
                      </m:r>
                      <m:r>
                        <a:rPr lang="en-US" b="0" i="1" baseline="-25000" smtClean="0">
                          <a:latin typeface="Cambria Math"/>
                        </a:rPr>
                        <m:t>𝑚𝑎𝑥</m:t>
                      </m:r>
                      <m:r>
                        <a:rPr lang="en-US" i="1">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𝑠𝑢𝑝</m:t>
                          </m:r>
                        </m:e>
                        <m:sub>
                          <m:r>
                            <m:rPr>
                              <m:sty m:val="p"/>
                            </m:rPr>
                            <a:rPr lang="el-GR" i="1" smtClean="0">
                              <a:latin typeface="Cambria Math"/>
                              <a:ea typeface="Cambria Math"/>
                            </a:rPr>
                            <m:t>λ</m:t>
                          </m:r>
                          <m:r>
                            <a:rPr lang="el-GR" i="1" smtClean="0">
                              <a:latin typeface="Cambria Math"/>
                              <a:ea typeface="Cambria Math"/>
                            </a:rPr>
                            <m:t>≥0</m:t>
                          </m:r>
                        </m:sub>
                      </m:sSub>
                      <m:d>
                        <m:dPr>
                          <m:begChr m:val="{"/>
                          <m:endChr m:val="}"/>
                          <m:ctrlPr>
                            <a:rPr lang="en-US" i="1" smtClean="0">
                              <a:latin typeface="Cambria Math"/>
                              <a:ea typeface="Cambria Math"/>
                            </a:rPr>
                          </m:ctrlPr>
                        </m:dPr>
                        <m:e>
                          <m:r>
                            <a:rPr lang="en-US" i="1">
                              <a:latin typeface="Cambria Math"/>
                              <a:ea typeface="Cambria Math"/>
                            </a:rPr>
                            <m:t>𝛼</m:t>
                          </m:r>
                          <m:r>
                            <a:rPr lang="en-US" i="1" baseline="30000">
                              <a:latin typeface="Cambria Math"/>
                              <a:ea typeface="Cambria Math"/>
                            </a:rPr>
                            <m:t>𝑢</m:t>
                          </m:r>
                          <m:r>
                            <a:rPr lang="en-US" i="1">
                              <a:latin typeface="Cambria Math"/>
                              <a:ea typeface="Cambria Math"/>
                            </a:rPr>
                            <m:t>(</m:t>
                          </m:r>
                          <m:r>
                            <m:rPr>
                              <m:sty m:val="p"/>
                            </m:rPr>
                            <a:rPr lang="el-GR" i="1">
                              <a:latin typeface="Cambria Math"/>
                              <a:ea typeface="Cambria Math"/>
                            </a:rPr>
                            <m:t>λ</m:t>
                          </m:r>
                          <m:r>
                            <a:rPr lang="en-US" i="1">
                              <a:latin typeface="Cambria Math"/>
                              <a:ea typeface="Cambria Math"/>
                            </a:rPr>
                            <m:t>)≤</m:t>
                          </m:r>
                          <m:r>
                            <a:rPr lang="en-US" i="1">
                              <a:latin typeface="Cambria Math"/>
                              <a:ea typeface="Cambria Math"/>
                            </a:rPr>
                            <m:t>𝛽</m:t>
                          </m:r>
                          <m:r>
                            <a:rPr lang="en-US" b="0" i="1" baseline="30000" smtClean="0">
                              <a:latin typeface="Cambria Math"/>
                              <a:ea typeface="Cambria Math"/>
                            </a:rPr>
                            <m:t>𝑙</m:t>
                          </m:r>
                          <m:r>
                            <a:rPr lang="en-US" i="1">
                              <a:latin typeface="Cambria Math"/>
                              <a:ea typeface="Cambria Math"/>
                            </a:rPr>
                            <m:t>(</m:t>
                          </m:r>
                          <m:r>
                            <m:rPr>
                              <m:sty m:val="p"/>
                            </m:rPr>
                            <a:rPr lang="el-GR" i="1">
                              <a:latin typeface="Cambria Math"/>
                              <a:ea typeface="Cambria Math"/>
                            </a:rPr>
                            <m:t>λ</m:t>
                          </m:r>
                          <m:r>
                            <a:rPr lang="en-US" i="1">
                              <a:latin typeface="Cambria Math"/>
                              <a:ea typeface="Cambria Math"/>
                            </a:rPr>
                            <m:t>+</m:t>
                          </m:r>
                          <m:r>
                            <a:rPr lang="en-US" i="1">
                              <a:latin typeface="Cambria Math"/>
                              <a:ea typeface="Cambria Math"/>
                            </a:rPr>
                            <m:t>𝜏</m:t>
                          </m:r>
                          <m:r>
                            <a:rPr lang="en-US" b="0" i="1" smtClean="0">
                              <a:latin typeface="Cambria Math"/>
                              <a:ea typeface="Cambria Math"/>
                            </a:rPr>
                            <m:t>)</m:t>
                          </m:r>
                        </m:e>
                      </m:d>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3897468" y="5943600"/>
                <a:ext cx="3798732" cy="369332"/>
              </a:xfrm>
              <a:prstGeom prst="rect">
                <a:avLst/>
              </a:prstGeom>
              <a:blipFill rotWithShape="1">
                <a:blip r:embed="rId3"/>
                <a:stretch>
                  <a:fillRect b="-114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5DA0DC8-83C2-4844-BE1D-1A771E92E74E}" type="slidenum">
              <a:rPr lang="en-US" smtClean="0"/>
              <a:pPr/>
              <a:t>66</a:t>
            </a:fld>
            <a:endParaRPr lang="en-US"/>
          </a:p>
        </p:txBody>
      </p:sp>
    </p:spTree>
    <p:extLst>
      <p:ext uri="{BB962C8B-B14F-4D97-AF65-F5344CB8AC3E}">
        <p14:creationId xmlns:p14="http://schemas.microsoft.com/office/powerpoint/2010/main" val="3776246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Calculus</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928448" y="1812667"/>
                <a:ext cx="6573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928448" y="1812667"/>
                <a:ext cx="657359" cy="369332"/>
              </a:xfrm>
              <a:prstGeom prst="rect">
                <a:avLst/>
              </a:prstGeom>
              <a:blipFill rotWithShape="1">
                <a:blip r:embed="rId3"/>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531089" y="1812667"/>
                <a:ext cx="6607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531089" y="1812667"/>
                <a:ext cx="660757" cy="369332"/>
              </a:xfrm>
              <a:prstGeom prst="rect">
                <a:avLst/>
              </a:prstGeom>
              <a:blipFill rotWithShape="1">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45625" y="1812667"/>
                <a:ext cx="6672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𝜎</m:t>
                      </m:r>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545625" y="1812667"/>
                <a:ext cx="667234" cy="369332"/>
              </a:xfrm>
              <a:prstGeom prst="rect">
                <a:avLst/>
              </a:prstGeom>
              <a:blipFill rotWithShape="1">
                <a:blip r:embed="rId5"/>
                <a:stretch>
                  <a:fillRect b="-11475"/>
                </a:stretch>
              </a:blipFill>
            </p:spPr>
            <p:txBody>
              <a:bodyPr/>
              <a:lstStyle/>
              <a:p>
                <a:r>
                  <a:rPr lang="en-US">
                    <a:noFill/>
                  </a:rPr>
                  <a:t> </a:t>
                </a:r>
              </a:p>
            </p:txBody>
          </p:sp>
        </mc:Fallback>
      </mc:AlternateContent>
      <p:sp>
        <p:nvSpPr>
          <p:cNvPr id="7" name="Rectangle 6"/>
          <p:cNvSpPr/>
          <p:nvPr/>
        </p:nvSpPr>
        <p:spPr>
          <a:xfrm>
            <a:off x="4384433" y="1736467"/>
            <a:ext cx="152400" cy="521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32033" y="1736467"/>
            <a:ext cx="152400" cy="521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79633" y="1736467"/>
            <a:ext cx="152400" cy="521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3698633" y="1742365"/>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698633" y="2265514"/>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08033" y="1997333"/>
            <a:ext cx="990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542697" y="1676400"/>
            <a:ext cx="641866" cy="6418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5451233" y="1997333"/>
            <a:ext cx="990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914400" y="4142601"/>
                <a:ext cx="6573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914400" y="4142601"/>
                <a:ext cx="657359" cy="369332"/>
              </a:xfrm>
              <a:prstGeom prst="rect">
                <a:avLst/>
              </a:prstGeom>
              <a:blipFill rotWithShape="1">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645043" y="4142601"/>
                <a:ext cx="6607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645043" y="4142601"/>
                <a:ext cx="660757" cy="369332"/>
              </a:xfrm>
              <a:prstGeom prst="rect">
                <a:avLst/>
              </a:prstGeom>
              <a:blipFill rotWithShape="1">
                <a:blip r:embed="rId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531577" y="4142601"/>
                <a:ext cx="746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𝜎</m:t>
                      </m:r>
                      <m:r>
                        <a:rPr lang="en-US" b="0" i="1" baseline="-25000" smtClean="0">
                          <a:latin typeface="Cambria Math"/>
                          <a:ea typeface="Cambria Math"/>
                        </a:rPr>
                        <m:t>1</m:t>
                      </m:r>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3531577" y="4142601"/>
                <a:ext cx="746551" cy="369332"/>
              </a:xfrm>
              <a:prstGeom prst="rect">
                <a:avLst/>
              </a:prstGeom>
              <a:blipFill rotWithShape="1">
                <a:blip r:embed="rId8"/>
                <a:stretch>
                  <a:fillRect b="-13333"/>
                </a:stretch>
              </a:blipFill>
            </p:spPr>
            <p:txBody>
              <a:bodyPr/>
              <a:lstStyle/>
              <a:p>
                <a:r>
                  <a:rPr lang="en-US">
                    <a:noFill/>
                  </a:rPr>
                  <a:t> </a:t>
                </a:r>
              </a:p>
            </p:txBody>
          </p:sp>
        </mc:Fallback>
      </mc:AlternateContent>
      <p:sp>
        <p:nvSpPr>
          <p:cNvPr id="23" name="Rectangle 22"/>
          <p:cNvSpPr/>
          <p:nvPr/>
        </p:nvSpPr>
        <p:spPr>
          <a:xfrm>
            <a:off x="3370385" y="4066401"/>
            <a:ext cx="152400" cy="521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17985" y="4066401"/>
            <a:ext cx="152400" cy="521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065585" y="4066401"/>
            <a:ext cx="152400" cy="521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2684585" y="4072299"/>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684585" y="4595448"/>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693985" y="4327267"/>
            <a:ext cx="990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528649" y="4006334"/>
            <a:ext cx="641866" cy="6418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6565187" y="4327267"/>
            <a:ext cx="990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5733566" y="4142601"/>
                <a:ext cx="746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𝜎</m:t>
                      </m:r>
                      <m:r>
                        <a:rPr lang="en-US" b="0" i="1" baseline="-25000" smtClean="0">
                          <a:latin typeface="Cambria Math"/>
                          <a:ea typeface="Cambria Math"/>
                        </a:rPr>
                        <m:t>2</m:t>
                      </m:r>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5733566" y="4142601"/>
                <a:ext cx="746551" cy="369332"/>
              </a:xfrm>
              <a:prstGeom prst="rect">
                <a:avLst/>
              </a:prstGeom>
              <a:blipFill rotWithShape="1">
                <a:blip r:embed="rId9"/>
                <a:stretch>
                  <a:fillRect b="-13333"/>
                </a:stretch>
              </a:blipFill>
            </p:spPr>
            <p:txBody>
              <a:bodyPr/>
              <a:lstStyle/>
              <a:p>
                <a:r>
                  <a:rPr lang="en-US">
                    <a:noFill/>
                  </a:rPr>
                  <a:t> </a:t>
                </a:r>
              </a:p>
            </p:txBody>
          </p:sp>
        </mc:Fallback>
      </mc:AlternateContent>
      <p:sp>
        <p:nvSpPr>
          <p:cNvPr id="32" name="Rectangle 31"/>
          <p:cNvSpPr/>
          <p:nvPr/>
        </p:nvSpPr>
        <p:spPr>
          <a:xfrm>
            <a:off x="5572374" y="4066401"/>
            <a:ext cx="152400" cy="521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419974" y="4066401"/>
            <a:ext cx="152400" cy="521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267574" y="4066401"/>
            <a:ext cx="152400" cy="521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H="1">
            <a:off x="4886574" y="4072299"/>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886574" y="4595448"/>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5730638" y="4006334"/>
            <a:ext cx="641866" cy="6418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a:off x="4318007" y="4327267"/>
            <a:ext cx="56856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3810766" y="5199494"/>
                <a:ext cx="15224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𝜎</m:t>
                      </m:r>
                      <m:r>
                        <a:rPr lang="en-US" b="0" i="1" baseline="-25000" smtClean="0">
                          <a:latin typeface="Cambria Math"/>
                          <a:ea typeface="Cambria Math"/>
                        </a:rPr>
                        <m:t>𝑐</m:t>
                      </m:r>
                      <m:r>
                        <a:rPr lang="en-US" b="0" i="1" smtClean="0">
                          <a:latin typeface="Cambria Math"/>
                          <a:ea typeface="Cambria Math"/>
                        </a:rPr>
                        <m:t>=</m:t>
                      </m:r>
                      <m:r>
                        <a:rPr lang="en-US" i="1" smtClean="0">
                          <a:latin typeface="Cambria Math"/>
                          <a:ea typeface="Cambria Math"/>
                        </a:rPr>
                        <m:t>𝜎</m:t>
                      </m:r>
                      <m:r>
                        <a:rPr lang="en-US" b="0" i="1" baseline="-25000" smtClean="0">
                          <a:latin typeface="Cambria Math"/>
                          <a:ea typeface="Cambria Math"/>
                        </a:rPr>
                        <m:t>1</m:t>
                      </m:r>
                      <m:r>
                        <a:rPr lang="en-US" i="1">
                          <a:latin typeface="Cambria Math"/>
                        </a:rPr>
                        <m:t>⊗</m:t>
                      </m:r>
                      <m:r>
                        <a:rPr lang="en-US" i="1">
                          <a:latin typeface="Cambria Math"/>
                          <a:ea typeface="Cambria Math"/>
                        </a:rPr>
                        <m:t>𝜎</m:t>
                      </m:r>
                      <m:r>
                        <a:rPr lang="en-US" b="0" i="1" baseline="-25000" smtClean="0">
                          <a:latin typeface="Cambria Math"/>
                          <a:ea typeface="Cambria Math"/>
                        </a:rPr>
                        <m:t>2</m:t>
                      </m:r>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3810766" y="5199494"/>
                <a:ext cx="1522468" cy="369332"/>
              </a:xfrm>
              <a:prstGeom prst="rect">
                <a:avLst/>
              </a:prstGeom>
              <a:blipFill rotWithShape="1">
                <a:blip r:embed="rId10"/>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189285" y="2620053"/>
                <a:ext cx="49306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d>
                        <m:dPr>
                          <m:ctrlPr>
                            <a:rPr lang="en-US" b="0" i="1" smtClean="0">
                              <a:latin typeface="Cambria Math"/>
                            </a:rPr>
                          </m:ctrlPr>
                        </m:dPr>
                        <m:e>
                          <m:r>
                            <a:rPr lang="en-US" b="0" i="1" smtClean="0">
                              <a:latin typeface="Cambria Math"/>
                            </a:rPr>
                            <m:t>𝑡</m:t>
                          </m:r>
                        </m:e>
                      </m:d>
                      <m:r>
                        <a:rPr lang="en-US" b="0" i="1" smtClean="0">
                          <a:latin typeface="Cambria Math"/>
                        </a:rPr>
                        <m:t>=</m:t>
                      </m:r>
                      <m:d>
                        <m:dPr>
                          <m:ctrlPr>
                            <a:rPr lang="en-US" b="0" i="1" smtClean="0">
                              <a:latin typeface="Cambria Math"/>
                              <a:ea typeface="Cambria Math"/>
                            </a:rPr>
                          </m:ctrlPr>
                        </m:dPr>
                        <m:e>
                          <m:r>
                            <a:rPr lang="en-US" b="0" i="1" smtClean="0">
                              <a:latin typeface="Cambria Math"/>
                              <a:ea typeface="Cambria Math"/>
                            </a:rPr>
                            <m:t>𝜎</m:t>
                          </m:r>
                          <m:r>
                            <a:rPr lang="en-US" i="1">
                              <a:latin typeface="Cambria Math"/>
                            </a:rPr>
                            <m:t>⊗</m:t>
                          </m:r>
                          <m:r>
                            <a:rPr lang="en-US" b="0" i="1" smtClean="0">
                              <a:latin typeface="Cambria Math"/>
                              <a:ea typeface="Cambria Math"/>
                            </a:rPr>
                            <m:t>𝑥</m:t>
                          </m:r>
                        </m:e>
                      </m:d>
                      <m:d>
                        <m:dPr>
                          <m:ctrlPr>
                            <a:rPr lang="en-US" b="0" i="1" smtClean="0">
                              <a:latin typeface="Cambria Math"/>
                              <a:ea typeface="Cambria Math"/>
                            </a:rPr>
                          </m:ctrlPr>
                        </m:dPr>
                        <m:e>
                          <m:r>
                            <a:rPr lang="en-US" b="0" i="1" smtClean="0">
                              <a:latin typeface="Cambria Math"/>
                              <a:ea typeface="Cambria Math"/>
                            </a:rPr>
                            <m:t>𝑡</m:t>
                          </m:r>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𝑖𝑛𝑓</m:t>
                          </m:r>
                        </m:e>
                        <m:sub>
                          <m:r>
                            <a:rPr lang="en-US" b="0" i="1" smtClean="0">
                              <a:latin typeface="Cambria Math"/>
                              <a:ea typeface="Cambria Math"/>
                            </a:rPr>
                            <m:t>0≤</m:t>
                          </m:r>
                          <m:r>
                            <m:rPr>
                              <m:sty m:val="p"/>
                            </m:rPr>
                            <a:rPr lang="el-GR" b="0" i="1" smtClean="0">
                              <a:latin typeface="Cambria Math"/>
                              <a:ea typeface="Cambria Math"/>
                            </a:rPr>
                            <m:t>λ</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 </m:t>
                          </m:r>
                        </m:sub>
                      </m:sSub>
                      <m:d>
                        <m:dPr>
                          <m:begChr m:val="{"/>
                          <m:endChr m:val="}"/>
                          <m:ctrlPr>
                            <a:rPr lang="en-US" b="0" i="1" smtClean="0">
                              <a:latin typeface="Cambria Math"/>
                              <a:ea typeface="Cambria Math"/>
                            </a:rPr>
                          </m:ctrlPr>
                        </m:dPr>
                        <m:e>
                          <m:r>
                            <a:rPr lang="en-US" b="0" i="1" smtClean="0">
                              <a:latin typeface="Cambria Math"/>
                              <a:ea typeface="Cambria Math"/>
                            </a:rPr>
                            <m:t>𝜎</m:t>
                          </m:r>
                          <m:d>
                            <m:dPr>
                              <m:ctrlPr>
                                <a:rPr lang="en-US" b="0" i="1" smtClean="0">
                                  <a:latin typeface="Cambria Math"/>
                                  <a:ea typeface="Cambria Math"/>
                                </a:rPr>
                              </m:ctrlPr>
                            </m:dPr>
                            <m:e>
                              <m:r>
                                <a:rPr lang="en-US" b="0" i="1" smtClean="0">
                                  <a:latin typeface="Cambria Math"/>
                                  <a:ea typeface="Cambria Math"/>
                                </a:rPr>
                                <m:t>𝑡</m:t>
                              </m:r>
                              <m:r>
                                <a:rPr lang="en-US" b="0" i="1" smtClean="0">
                                  <a:latin typeface="Cambria Math"/>
                                  <a:ea typeface="Cambria Math"/>
                                </a:rPr>
                                <m:t>−</m:t>
                              </m:r>
                              <m:r>
                                <m:rPr>
                                  <m:sty m:val="p"/>
                                </m:rPr>
                                <a:rPr lang="el-GR" i="1">
                                  <a:latin typeface="Cambria Math"/>
                                  <a:ea typeface="Cambria Math"/>
                                </a:rPr>
                                <m:t>λ</m:t>
                              </m:r>
                            </m:e>
                          </m:d>
                          <m:r>
                            <a:rPr lang="en-US" b="0" i="1" smtClean="0">
                              <a:latin typeface="Cambria Math"/>
                              <a:ea typeface="Cambria Math"/>
                            </a:rPr>
                            <m:t>+</m:t>
                          </m:r>
                          <m:r>
                            <a:rPr lang="en-US" b="0" i="1" smtClean="0">
                              <a:latin typeface="Cambria Math"/>
                              <a:ea typeface="Cambria Math"/>
                            </a:rPr>
                            <m:t>𝑥</m:t>
                          </m:r>
                          <m:r>
                            <a:rPr lang="en-US" b="0" i="1" smtClean="0">
                              <a:latin typeface="Cambria Math"/>
                              <a:ea typeface="Cambria Math"/>
                            </a:rPr>
                            <m:t>(</m:t>
                          </m:r>
                          <m:r>
                            <m:rPr>
                              <m:sty m:val="p"/>
                            </m:rPr>
                            <a:rPr lang="el-GR" i="1">
                              <a:latin typeface="Cambria Math"/>
                              <a:ea typeface="Cambria Math"/>
                            </a:rPr>
                            <m:t>λ</m:t>
                          </m:r>
                          <m:r>
                            <a:rPr lang="en-US" b="0" i="1" smtClean="0">
                              <a:latin typeface="Cambria Math"/>
                              <a:ea typeface="Cambria Math"/>
                            </a:rPr>
                            <m:t>)</m:t>
                          </m:r>
                        </m:e>
                      </m:d>
                      <m:r>
                        <a:rPr lang="en-US" b="0" i="1" smtClean="0">
                          <a:latin typeface="Cambria Math"/>
                          <a:ea typeface="Cambria Math"/>
                        </a:rPr>
                        <m:t> </m:t>
                      </m:r>
                    </m:oMath>
                  </m:oMathPara>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2189285" y="2620053"/>
                <a:ext cx="4930644" cy="369332"/>
              </a:xfrm>
              <a:prstGeom prst="rect">
                <a:avLst/>
              </a:prstGeom>
              <a:blipFill rotWithShape="1">
                <a:blip r:embed="rId11"/>
                <a:stretch>
                  <a:fillRect b="-13333"/>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5DA0DC8-83C2-4844-BE1D-1A771E92E74E}" type="slidenum">
              <a:rPr lang="en-US" smtClean="0"/>
              <a:pPr/>
              <a:t>67</a:t>
            </a:fld>
            <a:endParaRPr lang="en-US"/>
          </a:p>
        </p:txBody>
      </p:sp>
    </p:spTree>
    <p:extLst>
      <p:ext uri="{BB962C8B-B14F-4D97-AF65-F5344CB8AC3E}">
        <p14:creationId xmlns:p14="http://schemas.microsoft.com/office/powerpoint/2010/main" val="41488529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95DA0DC8-83C2-4844-BE1D-1A771E92E74E}" type="slidenum">
              <a:rPr lang="en-US" smtClean="0"/>
              <a:pPr/>
              <a:t>68</a:t>
            </a:fld>
            <a:endParaRPr lang="en-US"/>
          </a:p>
        </p:txBody>
      </p:sp>
      <p:sp>
        <p:nvSpPr>
          <p:cNvPr id="4" name="Rectangle 3"/>
          <p:cNvSpPr/>
          <p:nvPr/>
        </p:nvSpPr>
        <p:spPr>
          <a:xfrm>
            <a:off x="7321699" y="2093661"/>
            <a:ext cx="914400"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Apps</a:t>
            </a:r>
            <a:endParaRPr lang="en-US" dirty="0"/>
          </a:p>
        </p:txBody>
      </p:sp>
      <p:cxnSp>
        <p:nvCxnSpPr>
          <p:cNvPr id="5" name="Straight Arrow Connector 4"/>
          <p:cNvCxnSpPr/>
          <p:nvPr/>
        </p:nvCxnSpPr>
        <p:spPr>
          <a:xfrm>
            <a:off x="7626499" y="2855661"/>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626229" y="4480369"/>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943729" y="4480369"/>
            <a:ext cx="0" cy="53340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931299" y="2855661"/>
            <a:ext cx="0" cy="53340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pic>
        <p:nvPicPr>
          <p:cNvPr id="9" name="Picture 35"/>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241309" y="5063776"/>
            <a:ext cx="95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Rectangle 10"/>
          <p:cNvSpPr/>
          <p:nvPr/>
        </p:nvSpPr>
        <p:spPr>
          <a:xfrm>
            <a:off x="3810000" y="2093661"/>
            <a:ext cx="914400"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Apps</a:t>
            </a:r>
            <a:endParaRPr lang="en-US" dirty="0"/>
          </a:p>
        </p:txBody>
      </p:sp>
      <p:cxnSp>
        <p:nvCxnSpPr>
          <p:cNvPr id="12" name="Straight Arrow Connector 11"/>
          <p:cNvCxnSpPr/>
          <p:nvPr/>
        </p:nvCxnSpPr>
        <p:spPr>
          <a:xfrm>
            <a:off x="4114800" y="2855661"/>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14530" y="4480369"/>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32030" y="4480369"/>
            <a:ext cx="0" cy="53340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19600" y="2855661"/>
            <a:ext cx="0" cy="53340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pic>
        <p:nvPicPr>
          <p:cNvPr id="16" name="Picture 35"/>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729610" y="5063776"/>
            <a:ext cx="95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 name="Rectangle 17"/>
          <p:cNvSpPr/>
          <p:nvPr/>
        </p:nvSpPr>
        <p:spPr>
          <a:xfrm>
            <a:off x="7169299" y="5024099"/>
            <a:ext cx="1136501" cy="767102"/>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Rectangle 19"/>
          <p:cNvSpPr/>
          <p:nvPr/>
        </p:nvSpPr>
        <p:spPr>
          <a:xfrm>
            <a:off x="7204148" y="3408917"/>
            <a:ext cx="1101652" cy="1003662"/>
          </a:xfrm>
          <a:prstGeom prst="rect">
            <a:avLst/>
          </a:prstGeom>
          <a:noFill/>
          <a:ln w="1143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04620" y="5005265"/>
            <a:ext cx="1069490" cy="785936"/>
          </a:xfrm>
          <a:prstGeom prst="rect">
            <a:avLst/>
          </a:prstGeom>
          <a:noFill/>
          <a:ln w="1143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299869" y="3465977"/>
            <a:ext cx="910210" cy="910210"/>
            <a:chOff x="5638800" y="2961665"/>
            <a:chExt cx="910210" cy="910210"/>
          </a:xfrm>
        </p:grpSpPr>
        <p:pic>
          <p:nvPicPr>
            <p:cNvPr id="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961665"/>
              <a:ext cx="910210" cy="910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5806807" y="3232104"/>
              <a:ext cx="574196" cy="369332"/>
            </a:xfrm>
            <a:prstGeom prst="rect">
              <a:avLst/>
            </a:prstGeom>
            <a:noFill/>
          </p:spPr>
          <p:txBody>
            <a:bodyPr wrap="none" rtlCol="0">
              <a:spAutoFit/>
            </a:bodyPr>
            <a:lstStyle/>
            <a:p>
              <a:r>
                <a:rPr lang="en-US" dirty="0" smtClean="0"/>
                <a:t>CPU</a:t>
              </a:r>
              <a:endParaRPr lang="en-US" dirty="0"/>
            </a:p>
          </p:txBody>
        </p:sp>
      </p:grpSp>
      <p:pic>
        <p:nvPicPr>
          <p:cNvPr id="2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900" y="3502369"/>
            <a:ext cx="910210" cy="910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3939907" y="3772808"/>
            <a:ext cx="574196" cy="369332"/>
          </a:xfrm>
          <a:prstGeom prst="rect">
            <a:avLst/>
          </a:prstGeom>
          <a:noFill/>
        </p:spPr>
        <p:txBody>
          <a:bodyPr wrap="none" rtlCol="0">
            <a:spAutoFit/>
          </a:bodyPr>
          <a:lstStyle/>
          <a:p>
            <a:r>
              <a:rPr lang="en-US" dirty="0" smtClean="0"/>
              <a:t>CPU</a:t>
            </a:r>
            <a:endParaRPr lang="en-US" dirty="0"/>
          </a:p>
        </p:txBody>
      </p:sp>
      <p:sp>
        <p:nvSpPr>
          <p:cNvPr id="19" name="Rectangle 18"/>
          <p:cNvSpPr/>
          <p:nvPr/>
        </p:nvSpPr>
        <p:spPr>
          <a:xfrm>
            <a:off x="3664099" y="3375022"/>
            <a:ext cx="1136501" cy="1071452"/>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Rectangle 39"/>
          <p:cNvSpPr/>
          <p:nvPr/>
        </p:nvSpPr>
        <p:spPr>
          <a:xfrm>
            <a:off x="914400" y="1915909"/>
            <a:ext cx="914400"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Apps</a:t>
            </a:r>
            <a:endParaRPr lang="en-US" dirty="0"/>
          </a:p>
        </p:txBody>
      </p:sp>
      <p:cxnSp>
        <p:nvCxnSpPr>
          <p:cNvPr id="41" name="Straight Arrow Connector 40"/>
          <p:cNvCxnSpPr/>
          <p:nvPr/>
        </p:nvCxnSpPr>
        <p:spPr>
          <a:xfrm>
            <a:off x="1219200" y="2677909"/>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218930" y="4302617"/>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536430" y="4302617"/>
            <a:ext cx="0" cy="53340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524000" y="2677909"/>
            <a:ext cx="0" cy="53340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pic>
        <p:nvPicPr>
          <p:cNvPr id="45" name="Picture 35"/>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34010" y="4886024"/>
            <a:ext cx="95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 name="Rectangle 45"/>
          <p:cNvSpPr/>
          <p:nvPr/>
        </p:nvSpPr>
        <p:spPr>
          <a:xfrm>
            <a:off x="809020" y="3211309"/>
            <a:ext cx="1069490" cy="2402140"/>
          </a:xfrm>
          <a:prstGeom prst="rect">
            <a:avLst/>
          </a:prstGeom>
          <a:noFill/>
          <a:ln w="1143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 y="3324617"/>
            <a:ext cx="910210" cy="910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47"/>
          <p:cNvSpPr txBox="1"/>
          <p:nvPr/>
        </p:nvSpPr>
        <p:spPr>
          <a:xfrm>
            <a:off x="1044307" y="3595056"/>
            <a:ext cx="574196" cy="369332"/>
          </a:xfrm>
          <a:prstGeom prst="rect">
            <a:avLst/>
          </a:prstGeom>
          <a:noFill/>
        </p:spPr>
        <p:txBody>
          <a:bodyPr wrap="none" rtlCol="0">
            <a:spAutoFit/>
          </a:bodyPr>
          <a:lstStyle/>
          <a:p>
            <a:r>
              <a:rPr lang="en-US" dirty="0" smtClean="0"/>
              <a:t>CPU</a:t>
            </a:r>
            <a:endParaRPr lang="en-US" dirty="0"/>
          </a:p>
        </p:txBody>
      </p:sp>
    </p:spTree>
    <p:extLst>
      <p:ext uri="{BB962C8B-B14F-4D97-AF65-F5344CB8AC3E}">
        <p14:creationId xmlns:p14="http://schemas.microsoft.com/office/powerpoint/2010/main" val="41959552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Background</a:t>
            </a:r>
            <a:endParaRPr lang="en-US" dirty="0"/>
          </a:p>
        </p:txBody>
      </p:sp>
      <p:sp>
        <p:nvSpPr>
          <p:cNvPr id="3" name="Content Placeholder 2"/>
          <p:cNvSpPr>
            <a:spLocks noGrp="1"/>
          </p:cNvSpPr>
          <p:nvPr>
            <p:ph idx="1"/>
          </p:nvPr>
        </p:nvSpPr>
        <p:spPr>
          <a:xfrm>
            <a:off x="457200" y="1600200"/>
            <a:ext cx="5334000" cy="4525963"/>
          </a:xfrm>
        </p:spPr>
        <p:txBody>
          <a:bodyPr>
            <a:normAutofit fontScale="77500" lnSpcReduction="20000"/>
          </a:bodyPr>
          <a:lstStyle/>
          <a:p>
            <a:r>
              <a:rPr lang="en-US" dirty="0" smtClean="0"/>
              <a:t>Explicit timing constraints</a:t>
            </a:r>
          </a:p>
          <a:p>
            <a:pPr lvl="1"/>
            <a:r>
              <a:rPr lang="en-US" dirty="0" smtClean="0"/>
              <a:t>Finish computation before a deadline</a:t>
            </a:r>
          </a:p>
          <a:p>
            <a:pPr lvl="1"/>
            <a:r>
              <a:rPr lang="en-US" dirty="0" smtClean="0"/>
              <a:t>Retrieve sensor reading every 5 msecs</a:t>
            </a:r>
          </a:p>
          <a:p>
            <a:pPr lvl="1"/>
            <a:r>
              <a:rPr lang="en-US" dirty="0" smtClean="0"/>
              <a:t>Display image every 1/30</a:t>
            </a:r>
            <a:r>
              <a:rPr lang="en-US" baseline="30000" dirty="0" smtClean="0"/>
              <a:t>th</a:t>
            </a:r>
            <a:r>
              <a:rPr lang="en-US" dirty="0" smtClean="0"/>
              <a:t> of a second</a:t>
            </a:r>
          </a:p>
          <a:p>
            <a:r>
              <a:rPr lang="en-US" dirty="0" smtClean="0"/>
              <a:t>Schedule (online) access to resources to meet timing constraints</a:t>
            </a:r>
          </a:p>
          <a:p>
            <a:r>
              <a:rPr lang="en-US" dirty="0" smtClean="0"/>
              <a:t>Schedulability analysis (offline)</a:t>
            </a:r>
          </a:p>
          <a:p>
            <a:pPr lvl="1"/>
            <a:r>
              <a:rPr lang="en-US" dirty="0" smtClean="0"/>
              <a:t>Abstract models</a:t>
            </a:r>
          </a:p>
          <a:p>
            <a:pPr lvl="2"/>
            <a:r>
              <a:rPr lang="en-US" dirty="0" smtClean="0"/>
              <a:t>Workloads</a:t>
            </a:r>
          </a:p>
          <a:p>
            <a:pPr lvl="2"/>
            <a:r>
              <a:rPr lang="en-US" dirty="0" smtClean="0"/>
              <a:t>Resources</a:t>
            </a:r>
          </a:p>
          <a:p>
            <a:pPr lvl="1"/>
            <a:r>
              <a:rPr lang="en-US" dirty="0" smtClean="0"/>
              <a:t>Scheduling algorithm</a:t>
            </a:r>
          </a:p>
          <a:p>
            <a:pPr lvl="1"/>
            <a:endParaRPr lang="en-US" dirty="0" smtClean="0"/>
          </a:p>
          <a:p>
            <a:endParaRPr lang="en-US" dirty="0"/>
          </a:p>
        </p:txBody>
      </p:sp>
      <p:sp>
        <p:nvSpPr>
          <p:cNvPr id="4" name="AutoShape 1"/>
          <p:cNvSpPr>
            <a:spLocks noChangeArrowheads="1"/>
          </p:cNvSpPr>
          <p:nvPr/>
        </p:nvSpPr>
        <p:spPr bwMode="auto">
          <a:xfrm>
            <a:off x="7921336" y="2289752"/>
            <a:ext cx="1143000" cy="685800"/>
          </a:xfrm>
          <a:prstGeom prst="roundRect">
            <a:avLst>
              <a:gd name="adj" fmla="val 16667"/>
            </a:avLst>
          </a:prstGeom>
          <a:solidFill>
            <a:srgbClr val="0099FF"/>
          </a:solidFill>
          <a:ln w="9360">
            <a:solidFill>
              <a:srgbClr val="000000"/>
            </a:solidFill>
            <a:miter lim="800000"/>
            <a:headEnd/>
            <a:tailEnd/>
          </a:ln>
        </p:spPr>
        <p:txBody>
          <a:bodyPr wrap="none" lIns="90000" tIns="45000" rIns="90000" bIns="45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err="1" smtClean="0">
                <a:solidFill>
                  <a:srgbClr val="FFFFFF"/>
                </a:solidFill>
              </a:rPr>
              <a:t>App</a:t>
            </a:r>
            <a:r>
              <a:rPr lang="en-US" b="1" baseline="-25000" dirty="0" err="1" smtClean="0">
                <a:solidFill>
                  <a:srgbClr val="FFFFFF"/>
                </a:solidFill>
              </a:rPr>
              <a:t>n</a:t>
            </a:r>
            <a:endParaRPr lang="en-US" b="1" dirty="0">
              <a:solidFill>
                <a:srgbClr val="FFFFFF"/>
              </a:solidFill>
            </a:endParaRPr>
          </a:p>
        </p:txBody>
      </p:sp>
      <p:sp>
        <p:nvSpPr>
          <p:cNvPr id="5" name="AutoShape 2"/>
          <p:cNvSpPr>
            <a:spLocks noChangeArrowheads="1"/>
          </p:cNvSpPr>
          <p:nvPr/>
        </p:nvSpPr>
        <p:spPr bwMode="auto">
          <a:xfrm>
            <a:off x="6905336" y="1523134"/>
            <a:ext cx="1162628" cy="685800"/>
          </a:xfrm>
          <a:prstGeom prst="roundRect">
            <a:avLst>
              <a:gd name="adj" fmla="val 16667"/>
            </a:avLst>
          </a:prstGeom>
          <a:solidFill>
            <a:srgbClr val="9999CC"/>
          </a:solidFill>
          <a:ln w="9360">
            <a:solidFill>
              <a:srgbClr val="000000"/>
            </a:solidFill>
            <a:miter lim="800000"/>
            <a:headEnd/>
            <a:tailEnd/>
          </a:ln>
        </p:spPr>
        <p:txBody>
          <a:bodyPr wrap="none" lIns="90000" tIns="45000" rIns="90000" bIns="45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FFFFFF"/>
                </a:solidFill>
              </a:rPr>
              <a:t>App</a:t>
            </a:r>
            <a:r>
              <a:rPr lang="en-US" b="1" baseline="-25000" dirty="0" smtClean="0">
                <a:solidFill>
                  <a:srgbClr val="FFFFFF"/>
                </a:solidFill>
              </a:rPr>
              <a:t>2</a:t>
            </a:r>
            <a:endParaRPr lang="en-US" b="1" dirty="0">
              <a:solidFill>
                <a:srgbClr val="FFFFFF"/>
              </a:solidFill>
            </a:endParaRPr>
          </a:p>
        </p:txBody>
      </p:sp>
      <p:sp>
        <p:nvSpPr>
          <p:cNvPr id="9" name="AutoShape 7"/>
          <p:cNvSpPr>
            <a:spLocks noChangeArrowheads="1"/>
          </p:cNvSpPr>
          <p:nvPr/>
        </p:nvSpPr>
        <p:spPr bwMode="auto">
          <a:xfrm>
            <a:off x="6248399" y="2292061"/>
            <a:ext cx="1071995" cy="685800"/>
          </a:xfrm>
          <a:prstGeom prst="roundRect">
            <a:avLst>
              <a:gd name="adj" fmla="val 16667"/>
            </a:avLst>
          </a:prstGeom>
          <a:solidFill>
            <a:srgbClr val="FFCC99"/>
          </a:solidFill>
          <a:ln w="9360">
            <a:solidFill>
              <a:srgbClr val="000000"/>
            </a:solidFill>
            <a:miter lim="800000"/>
            <a:headEnd/>
            <a:tailEnd/>
          </a:ln>
        </p:spPr>
        <p:txBody>
          <a:bodyPr wrap="none" lIns="90000" tIns="45000" rIns="90000" bIns="45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FFFFFF"/>
                </a:solidFill>
              </a:rPr>
              <a:t>App</a:t>
            </a:r>
            <a:r>
              <a:rPr lang="en-US" b="1" baseline="-25000" dirty="0" smtClean="0">
                <a:solidFill>
                  <a:srgbClr val="FFFFFF"/>
                </a:solidFill>
              </a:rPr>
              <a:t>1</a:t>
            </a:r>
            <a:endParaRPr lang="en-US" b="1" dirty="0">
              <a:solidFill>
                <a:srgbClr val="FFFFFF"/>
              </a:solidFill>
            </a:endParaRPr>
          </a:p>
        </p:txBody>
      </p:sp>
      <p:pic>
        <p:nvPicPr>
          <p:cNvPr id="10" name="Picture 8"/>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086600" y="3657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Line 9"/>
          <p:cNvSpPr>
            <a:spLocks noChangeShapeType="1"/>
          </p:cNvSpPr>
          <p:nvPr/>
        </p:nvSpPr>
        <p:spPr bwMode="auto">
          <a:xfrm>
            <a:off x="6784396" y="3118716"/>
            <a:ext cx="702254" cy="538884"/>
          </a:xfrm>
          <a:prstGeom prst="line">
            <a:avLst/>
          </a:prstGeom>
          <a:noFill/>
          <a:ln w="7308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9"/>
          <p:cNvSpPr>
            <a:spLocks noChangeShapeType="1"/>
          </p:cNvSpPr>
          <p:nvPr/>
        </p:nvSpPr>
        <p:spPr bwMode="auto">
          <a:xfrm>
            <a:off x="7486650" y="2289752"/>
            <a:ext cx="228600" cy="1253548"/>
          </a:xfrm>
          <a:prstGeom prst="line">
            <a:avLst/>
          </a:prstGeom>
          <a:noFill/>
          <a:ln w="7308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9"/>
          <p:cNvSpPr>
            <a:spLocks noChangeShapeType="1"/>
          </p:cNvSpPr>
          <p:nvPr/>
        </p:nvSpPr>
        <p:spPr bwMode="auto">
          <a:xfrm flipH="1">
            <a:off x="8185149" y="3118716"/>
            <a:ext cx="307686" cy="538884"/>
          </a:xfrm>
          <a:prstGeom prst="line">
            <a:avLst/>
          </a:prstGeom>
          <a:noFill/>
          <a:ln w="7308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Slide Number Placeholder 5"/>
          <p:cNvSpPr>
            <a:spLocks noGrp="1"/>
          </p:cNvSpPr>
          <p:nvPr>
            <p:ph type="sldNum" sz="quarter" idx="12"/>
          </p:nvPr>
        </p:nvSpPr>
        <p:spPr/>
        <p:txBody>
          <a:bodyPr/>
          <a:lstStyle/>
          <a:p>
            <a:fld id="{95DA0DC8-83C2-4844-BE1D-1A771E92E74E}" type="slidenum">
              <a:rPr lang="en-US" smtClean="0"/>
              <a:pPr/>
              <a:t>69</a:t>
            </a:fld>
            <a:endParaRPr lang="en-US"/>
          </a:p>
        </p:txBody>
      </p:sp>
    </p:spTree>
    <p:extLst>
      <p:ext uri="{BB962C8B-B14F-4D97-AF65-F5344CB8AC3E}">
        <p14:creationId xmlns:p14="http://schemas.microsoft.com/office/powerpoint/2010/main" val="3608008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and Throughput</a:t>
            </a:r>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7</a:t>
            </a:fld>
            <a:endParaRPr lang="en-US"/>
          </a:p>
        </p:txBody>
      </p:sp>
      <p:sp>
        <p:nvSpPr>
          <p:cNvPr id="5" name="Line 18"/>
          <p:cNvSpPr>
            <a:spLocks noChangeShapeType="1"/>
          </p:cNvSpPr>
          <p:nvPr/>
        </p:nvSpPr>
        <p:spPr bwMode="auto">
          <a:xfrm>
            <a:off x="161925" y="4965700"/>
            <a:ext cx="8820150" cy="1588"/>
          </a:xfrm>
          <a:prstGeom prst="line">
            <a:avLst/>
          </a:prstGeom>
          <a:noFill/>
          <a:ln w="36720">
            <a:solidFill>
              <a:srgbClr val="000000"/>
            </a:solidFill>
            <a:round/>
            <a:headEn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6" name="TextBox 5"/>
          <p:cNvSpPr txBox="1"/>
          <p:nvPr/>
        </p:nvSpPr>
        <p:spPr>
          <a:xfrm>
            <a:off x="8348754" y="5105400"/>
            <a:ext cx="614271" cy="369332"/>
          </a:xfrm>
          <a:prstGeom prst="rect">
            <a:avLst/>
          </a:prstGeom>
          <a:noFill/>
        </p:spPr>
        <p:txBody>
          <a:bodyPr wrap="none" rtlCol="0">
            <a:spAutoFit/>
          </a:bodyPr>
          <a:lstStyle/>
          <a:p>
            <a:r>
              <a:rPr lang="en-US" dirty="0" smtClean="0"/>
              <a:t>time</a:t>
            </a:r>
            <a:endParaRPr lang="en-US" dirty="0"/>
          </a:p>
        </p:txBody>
      </p:sp>
      <p:sp>
        <p:nvSpPr>
          <p:cNvPr id="7" name="Line 10"/>
          <p:cNvSpPr>
            <a:spLocks noChangeShapeType="1"/>
          </p:cNvSpPr>
          <p:nvPr/>
        </p:nvSpPr>
        <p:spPr bwMode="auto">
          <a:xfrm flipV="1">
            <a:off x="892176" y="4946899"/>
            <a:ext cx="1587"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8" name="Line 11"/>
          <p:cNvSpPr>
            <a:spLocks noChangeShapeType="1"/>
          </p:cNvSpPr>
          <p:nvPr/>
        </p:nvSpPr>
        <p:spPr bwMode="auto">
          <a:xfrm flipV="1">
            <a:off x="1450974"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9" name="Line 12"/>
          <p:cNvSpPr>
            <a:spLocks noChangeShapeType="1"/>
          </p:cNvSpPr>
          <p:nvPr/>
        </p:nvSpPr>
        <p:spPr bwMode="auto">
          <a:xfrm flipV="1">
            <a:off x="2505090"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0" name="Line 13"/>
          <p:cNvSpPr>
            <a:spLocks noChangeShapeType="1"/>
          </p:cNvSpPr>
          <p:nvPr/>
        </p:nvSpPr>
        <p:spPr bwMode="auto">
          <a:xfrm flipV="1">
            <a:off x="2895600"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1" name="TextBox 10"/>
          <p:cNvSpPr txBox="1"/>
          <p:nvPr/>
        </p:nvSpPr>
        <p:spPr>
          <a:xfrm>
            <a:off x="4477392" y="5629604"/>
            <a:ext cx="862544" cy="369332"/>
          </a:xfrm>
          <a:prstGeom prst="rect">
            <a:avLst/>
          </a:prstGeom>
          <a:noFill/>
        </p:spPr>
        <p:txBody>
          <a:bodyPr wrap="none" rtlCol="0">
            <a:spAutoFit/>
          </a:bodyPr>
          <a:lstStyle/>
          <a:p>
            <a:r>
              <a:rPr lang="en-US" dirty="0" smtClean="0"/>
              <a:t>arrivals</a:t>
            </a:r>
            <a:endParaRPr lang="en-US" dirty="0"/>
          </a:p>
        </p:txBody>
      </p:sp>
      <p:sp>
        <p:nvSpPr>
          <p:cNvPr id="13" name="Line 11"/>
          <p:cNvSpPr>
            <a:spLocks noChangeShapeType="1"/>
          </p:cNvSpPr>
          <p:nvPr/>
        </p:nvSpPr>
        <p:spPr bwMode="auto">
          <a:xfrm flipV="1">
            <a:off x="2006598"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5" name="Line 11"/>
          <p:cNvSpPr>
            <a:spLocks noChangeShapeType="1"/>
          </p:cNvSpPr>
          <p:nvPr/>
        </p:nvSpPr>
        <p:spPr bwMode="auto">
          <a:xfrm flipV="1">
            <a:off x="3463244"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6" name="Line 12"/>
          <p:cNvSpPr>
            <a:spLocks noChangeShapeType="1"/>
          </p:cNvSpPr>
          <p:nvPr/>
        </p:nvSpPr>
        <p:spPr bwMode="auto">
          <a:xfrm flipV="1">
            <a:off x="4517360"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7" name="Line 13"/>
          <p:cNvSpPr>
            <a:spLocks noChangeShapeType="1"/>
          </p:cNvSpPr>
          <p:nvPr/>
        </p:nvSpPr>
        <p:spPr bwMode="auto">
          <a:xfrm flipV="1">
            <a:off x="4907870"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18" name="Line 11"/>
          <p:cNvSpPr>
            <a:spLocks noChangeShapeType="1"/>
          </p:cNvSpPr>
          <p:nvPr/>
        </p:nvSpPr>
        <p:spPr bwMode="auto">
          <a:xfrm flipV="1">
            <a:off x="4018868"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21" name="Line 12"/>
          <p:cNvSpPr>
            <a:spLocks noChangeShapeType="1"/>
          </p:cNvSpPr>
          <p:nvPr/>
        </p:nvSpPr>
        <p:spPr bwMode="auto">
          <a:xfrm flipV="1">
            <a:off x="5963118"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22" name="Line 13"/>
          <p:cNvSpPr>
            <a:spLocks noChangeShapeType="1"/>
          </p:cNvSpPr>
          <p:nvPr/>
        </p:nvSpPr>
        <p:spPr bwMode="auto">
          <a:xfrm flipV="1">
            <a:off x="6353628"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23" name="Line 11"/>
          <p:cNvSpPr>
            <a:spLocks noChangeShapeType="1"/>
          </p:cNvSpPr>
          <p:nvPr/>
        </p:nvSpPr>
        <p:spPr bwMode="auto">
          <a:xfrm flipV="1">
            <a:off x="5464626"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24" name="Line 11"/>
          <p:cNvSpPr>
            <a:spLocks noChangeShapeType="1"/>
          </p:cNvSpPr>
          <p:nvPr/>
        </p:nvSpPr>
        <p:spPr bwMode="auto">
          <a:xfrm flipV="1">
            <a:off x="6921272"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25" name="Line 12"/>
          <p:cNvSpPr>
            <a:spLocks noChangeShapeType="1"/>
          </p:cNvSpPr>
          <p:nvPr/>
        </p:nvSpPr>
        <p:spPr bwMode="auto">
          <a:xfrm flipV="1">
            <a:off x="7975388"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26" name="Line 13"/>
          <p:cNvSpPr>
            <a:spLocks noChangeShapeType="1"/>
          </p:cNvSpPr>
          <p:nvPr/>
        </p:nvSpPr>
        <p:spPr bwMode="auto">
          <a:xfrm flipV="1">
            <a:off x="8365898"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sp>
        <p:nvSpPr>
          <p:cNvPr id="27" name="Line 11"/>
          <p:cNvSpPr>
            <a:spLocks noChangeShapeType="1"/>
          </p:cNvSpPr>
          <p:nvPr/>
        </p:nvSpPr>
        <p:spPr bwMode="auto">
          <a:xfrm flipV="1">
            <a:off x="7476896" y="4946899"/>
            <a:ext cx="1588" cy="527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en-US"/>
          </a:p>
        </p:txBody>
      </p:sp>
      <p:grpSp>
        <p:nvGrpSpPr>
          <p:cNvPr id="36" name="Group 35"/>
          <p:cNvGrpSpPr/>
          <p:nvPr/>
        </p:nvGrpSpPr>
        <p:grpSpPr>
          <a:xfrm>
            <a:off x="685800" y="4406052"/>
            <a:ext cx="1676400" cy="1207532"/>
            <a:chOff x="685800" y="4260912"/>
            <a:chExt cx="1676400" cy="1207532"/>
          </a:xfrm>
        </p:grpSpPr>
        <p:cxnSp>
          <p:nvCxnSpPr>
            <p:cNvPr id="29" name="Straight Connector 28"/>
            <p:cNvCxnSpPr/>
            <p:nvPr/>
          </p:nvCxnSpPr>
          <p:spPr>
            <a:xfrm>
              <a:off x="685800" y="4260912"/>
              <a:ext cx="0" cy="12075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85800" y="4260912"/>
              <a:ext cx="1676400" cy="120753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2362200" y="4260912"/>
              <a:ext cx="0" cy="1207532"/>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3777342" y="4406052"/>
            <a:ext cx="4376057" cy="1207532"/>
            <a:chOff x="3777342" y="4260912"/>
            <a:chExt cx="4376057" cy="1207532"/>
          </a:xfrm>
        </p:grpSpPr>
        <p:sp>
          <p:nvSpPr>
            <p:cNvPr id="33" name="Rectangle 32"/>
            <p:cNvSpPr/>
            <p:nvPr/>
          </p:nvSpPr>
          <p:spPr>
            <a:xfrm>
              <a:off x="3793442" y="4260912"/>
              <a:ext cx="4359957" cy="1207531"/>
            </a:xfrm>
            <a:prstGeom prst="rect">
              <a:avLst/>
            </a:prstGeom>
            <a:solidFill>
              <a:schemeClr val="accent4">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777342" y="4260912"/>
              <a:ext cx="0" cy="1207532"/>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153399" y="4260912"/>
              <a:ext cx="0" cy="1207532"/>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806496" y="3657599"/>
            <a:ext cx="1435008" cy="584775"/>
          </a:xfrm>
          <a:prstGeom prst="rect">
            <a:avLst/>
          </a:prstGeom>
          <a:noFill/>
        </p:spPr>
        <p:txBody>
          <a:bodyPr wrap="none" rtlCol="0">
            <a:spAutoFit/>
          </a:bodyPr>
          <a:lstStyle/>
          <a:p>
            <a:r>
              <a:rPr lang="en-US" sz="3200" dirty="0" smtClean="0"/>
              <a:t>Smaller</a:t>
            </a:r>
            <a:endParaRPr lang="en-US" sz="3200" dirty="0"/>
          </a:p>
        </p:txBody>
      </p:sp>
      <p:sp>
        <p:nvSpPr>
          <p:cNvPr id="45" name="TextBox 44"/>
          <p:cNvSpPr txBox="1"/>
          <p:nvPr/>
        </p:nvSpPr>
        <p:spPr>
          <a:xfrm>
            <a:off x="2747013" y="1934604"/>
            <a:ext cx="3649974" cy="584775"/>
          </a:xfrm>
          <a:prstGeom prst="rect">
            <a:avLst/>
          </a:prstGeom>
          <a:noFill/>
        </p:spPr>
        <p:txBody>
          <a:bodyPr wrap="none" rtlCol="0">
            <a:spAutoFit/>
          </a:bodyPr>
          <a:lstStyle/>
          <a:p>
            <a:r>
              <a:rPr lang="en-US" sz="3200" dirty="0" smtClean="0"/>
              <a:t>Scheduling Windows</a:t>
            </a:r>
            <a:endParaRPr lang="en-US" sz="3200" dirty="0"/>
          </a:p>
        </p:txBody>
      </p:sp>
      <p:sp>
        <p:nvSpPr>
          <p:cNvPr id="46" name="TextBox 45"/>
          <p:cNvSpPr txBox="1"/>
          <p:nvPr/>
        </p:nvSpPr>
        <p:spPr>
          <a:xfrm>
            <a:off x="5350971" y="3657599"/>
            <a:ext cx="1228798" cy="584775"/>
          </a:xfrm>
          <a:prstGeom prst="rect">
            <a:avLst/>
          </a:prstGeom>
          <a:noFill/>
        </p:spPr>
        <p:txBody>
          <a:bodyPr wrap="none" rtlCol="0">
            <a:spAutoFit/>
          </a:bodyPr>
          <a:lstStyle/>
          <a:p>
            <a:r>
              <a:rPr lang="en-US" sz="3200" dirty="0" smtClean="0"/>
              <a:t>Larger</a:t>
            </a:r>
            <a:endParaRPr lang="en-US" sz="3200" dirty="0"/>
          </a:p>
        </p:txBody>
      </p:sp>
    </p:spTree>
    <p:extLst>
      <p:ext uri="{BB962C8B-B14F-4D97-AF65-F5344CB8AC3E}">
        <p14:creationId xmlns:p14="http://schemas.microsoft.com/office/powerpoint/2010/main" val="37016243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Research:</a:t>
            </a:r>
            <a:br>
              <a:rPr lang="en-US" dirty="0" smtClean="0"/>
            </a:br>
            <a:r>
              <a:rPr lang="en-US" b="1" dirty="0" smtClean="0"/>
              <a:t>Analyzing CPU </a:t>
            </a:r>
            <a:r>
              <a:rPr lang="en-US" b="1" dirty="0"/>
              <a:t>Time for IOs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495799"/>
              </a:xfrm>
            </p:spPr>
            <p:txBody>
              <a:bodyPr>
                <a:normAutofit fontScale="85000" lnSpcReduction="20000"/>
              </a:bodyPr>
              <a:lstStyle/>
              <a:p>
                <a:r>
                  <a:rPr lang="en-US" dirty="0" smtClean="0"/>
                  <a:t>Applications demand CPU time</a:t>
                </a:r>
              </a:p>
              <a:p>
                <a:r>
                  <a:rPr lang="en-US" dirty="0" smtClean="0"/>
                  <a:t>Measure the interference</a:t>
                </a:r>
              </a:p>
              <a:p>
                <a:r>
                  <a:rPr lang="en-US" dirty="0" smtClean="0"/>
                  <a:t>Ratio of max demand to interval length defines load</a:t>
                </a:r>
              </a:p>
              <a:p>
                <a:r>
                  <a:rPr lang="en-US" dirty="0" smtClean="0"/>
                  <a:t>Schedulability (fixed-task priority)</a:t>
                </a:r>
                <a:endParaRPr lang="en-US" dirty="0"/>
              </a:p>
              <a:p>
                <a:pPr marL="457200" lvl="1"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𝑒</m:t>
                          </m:r>
                          <m:r>
                            <a:rPr lang="en-US" i="1" baseline="-25000">
                              <a:latin typeface="Cambria Math"/>
                            </a:rPr>
                            <m:t>𝑘</m:t>
                          </m:r>
                        </m:num>
                        <m:den>
                          <m:r>
                            <a:rPr lang="en-US" i="1">
                              <a:latin typeface="Cambria Math"/>
                            </a:rPr>
                            <m:t>𝑑</m:t>
                          </m:r>
                          <m:r>
                            <a:rPr lang="en-US" i="1" baseline="-25000">
                              <a:latin typeface="Cambria Math"/>
                            </a:rPr>
                            <m:t>𝑘</m:t>
                          </m:r>
                        </m:den>
                      </m:f>
                      <m:r>
                        <a:rPr lang="en-US" i="1">
                          <a:latin typeface="Cambria Math"/>
                        </a:rPr>
                        <m:t>+</m:t>
                      </m:r>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𝑘</m:t>
                          </m:r>
                          <m:r>
                            <a:rPr lang="en-US" i="1">
                              <a:latin typeface="Cambria Math"/>
                            </a:rPr>
                            <m:t>−1</m:t>
                          </m:r>
                        </m:sup>
                        <m:e>
                          <m:sSubSup>
                            <m:sSubSupPr>
                              <m:ctrlPr>
                                <a:rPr lang="en-US" i="1">
                                  <a:latin typeface="Cambria Math"/>
                                </a:rPr>
                              </m:ctrlPr>
                            </m:sSubSupPr>
                            <m:e>
                              <m:r>
                                <a:rPr lang="en-US" i="1">
                                  <a:latin typeface="Cambria Math"/>
                                </a:rPr>
                                <m:t>𝑙𝑜𝑎𝑑</m:t>
                              </m:r>
                            </m:e>
                            <m:sub>
                              <m:r>
                                <a:rPr lang="en-US" i="1">
                                  <a:latin typeface="Cambria Math"/>
                                  <a:ea typeface="Cambria Math"/>
                                </a:rPr>
                                <m:t>𝜏</m:t>
                              </m:r>
                              <m:r>
                                <a:rPr lang="en-US" i="1" baseline="-25000">
                                  <a:latin typeface="Cambria Math"/>
                                  <a:ea typeface="Cambria Math"/>
                                </a:rPr>
                                <m:t>𝑖</m:t>
                              </m:r>
                            </m:sub>
                            <m:sup>
                              <m:r>
                                <a:rPr lang="en-US" i="1">
                                  <a:latin typeface="Cambria Math"/>
                                </a:rPr>
                                <m:t>𝑚𝑎𝑥</m:t>
                              </m:r>
                            </m:sup>
                          </m:sSubSup>
                          <m:d>
                            <m:dPr>
                              <m:ctrlPr>
                                <a:rPr lang="en-US" i="1" smtClean="0">
                                  <a:latin typeface="Cambria Math"/>
                                </a:rPr>
                              </m:ctrlPr>
                            </m:dPr>
                            <m:e>
                              <m:sSub>
                                <m:sSubPr>
                                  <m:ctrlPr>
                                    <a:rPr lang="en-US" i="1" smtClean="0">
                                      <a:latin typeface="Cambria Math"/>
                                    </a:rPr>
                                  </m:ctrlPr>
                                </m:sSubPr>
                                <m:e>
                                  <m:r>
                                    <a:rPr lang="en-US" b="0" i="1" smtClean="0">
                                      <a:latin typeface="Cambria Math"/>
                                    </a:rPr>
                                    <m:t>𝑑</m:t>
                                  </m:r>
                                </m:e>
                                <m:sub>
                                  <m:r>
                                    <a:rPr lang="en-US" b="0" i="1" smtClean="0">
                                      <a:latin typeface="Cambria Math"/>
                                    </a:rPr>
                                    <m:t>𝑘</m:t>
                                  </m:r>
                                </m:sub>
                              </m:sSub>
                            </m:e>
                          </m:d>
                          <m:r>
                            <a:rPr lang="en-US" i="1">
                              <a:latin typeface="Cambria Math"/>
                            </a:rPr>
                            <m:t>≤1</m:t>
                          </m:r>
                        </m:e>
                      </m:nary>
                    </m:oMath>
                  </m:oMathPara>
                </a14:m>
                <a:endParaRPr lang="en-US" dirty="0"/>
              </a:p>
              <a:p>
                <a:pPr lvl="1"/>
                <a:endParaRPr lang="en-US" dirty="0" smtClean="0"/>
              </a:p>
              <a:p>
                <a:pPr lvl="1"/>
                <a:endParaRPr lang="en-US" dirty="0"/>
              </a:p>
              <a:p>
                <a:pPr lvl="1"/>
                <a:endParaRPr lang="en-US" dirty="0" smtClean="0"/>
              </a:p>
              <a:p>
                <a:r>
                  <a:rPr lang="en-US" dirty="0" smtClean="0"/>
                  <a:t>Characterize I/O CPU time in terms of a load function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495799"/>
              </a:xfrm>
              <a:blipFill rotWithShape="1">
                <a:blip r:embed="rId3"/>
                <a:stretch>
                  <a:fillRect l="-1185" t="-2714"/>
                </a:stretch>
              </a:blipFill>
            </p:spPr>
            <p:txBody>
              <a:bodyPr/>
              <a:lstStyle/>
              <a:p>
                <a:r>
                  <a:rPr lang="en-US">
                    <a:noFill/>
                  </a:rPr>
                  <a:t> </a:t>
                </a:r>
              </a:p>
            </p:txBody>
          </p:sp>
        </mc:Fallback>
      </mc:AlternateContent>
      <p:sp>
        <p:nvSpPr>
          <p:cNvPr id="12" name="Slide Number Placeholder 11"/>
          <p:cNvSpPr>
            <a:spLocks noGrp="1"/>
          </p:cNvSpPr>
          <p:nvPr>
            <p:ph type="sldNum" sz="quarter" idx="12"/>
          </p:nvPr>
        </p:nvSpPr>
        <p:spPr/>
        <p:txBody>
          <a:bodyPr/>
          <a:lstStyle/>
          <a:p>
            <a:fld id="{95DA0DC8-83C2-4844-BE1D-1A771E92E74E}" type="slidenum">
              <a:rPr lang="en-US" smtClean="0"/>
              <a:pPr/>
              <a:t>70</a:t>
            </a:fld>
            <a:endParaRPr lang="en-US"/>
          </a:p>
        </p:txBody>
      </p:sp>
      <p:grpSp>
        <p:nvGrpSpPr>
          <p:cNvPr id="4" name="Group 3"/>
          <p:cNvGrpSpPr/>
          <p:nvPr/>
        </p:nvGrpSpPr>
        <p:grpSpPr>
          <a:xfrm>
            <a:off x="1828695" y="3933277"/>
            <a:ext cx="1635705" cy="1214324"/>
            <a:chOff x="1828695" y="3399877"/>
            <a:chExt cx="1635705" cy="1214324"/>
          </a:xfrm>
        </p:grpSpPr>
        <p:sp>
          <p:nvSpPr>
            <p:cNvPr id="14" name="Left Brace 13"/>
            <p:cNvSpPr/>
            <p:nvPr/>
          </p:nvSpPr>
          <p:spPr>
            <a:xfrm rot="16200000">
              <a:off x="2410327" y="3295541"/>
              <a:ext cx="472440" cy="681112"/>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1828695" y="3906315"/>
              <a:ext cx="1635705" cy="707886"/>
            </a:xfrm>
            <a:prstGeom prst="rect">
              <a:avLst/>
            </a:prstGeom>
            <a:noFill/>
          </p:spPr>
          <p:txBody>
            <a:bodyPr wrap="none" rtlCol="0">
              <a:spAutoFit/>
            </a:bodyPr>
            <a:lstStyle/>
            <a:p>
              <a:pPr algn="ctr"/>
              <a:r>
                <a:rPr lang="en-US" sz="2000" b="1" dirty="0" smtClean="0"/>
                <a:t>Task under</a:t>
              </a:r>
            </a:p>
            <a:p>
              <a:pPr algn="ctr"/>
              <a:r>
                <a:rPr lang="en-US" sz="2000" b="1" dirty="0" smtClean="0"/>
                <a:t>consideration</a:t>
              </a:r>
              <a:endParaRPr lang="en-US" sz="2000" b="1" dirty="0"/>
            </a:p>
          </p:txBody>
        </p:sp>
      </p:grpSp>
      <p:grpSp>
        <p:nvGrpSpPr>
          <p:cNvPr id="5" name="Group 4"/>
          <p:cNvGrpSpPr/>
          <p:nvPr/>
        </p:nvGrpSpPr>
        <p:grpSpPr>
          <a:xfrm>
            <a:off x="3144190" y="3933276"/>
            <a:ext cx="2647010" cy="1248324"/>
            <a:chOff x="3144190" y="3399876"/>
            <a:chExt cx="2647010" cy="1248324"/>
          </a:xfrm>
        </p:grpSpPr>
        <p:sp>
          <p:nvSpPr>
            <p:cNvPr id="20" name="Left Brace 19"/>
            <p:cNvSpPr/>
            <p:nvPr/>
          </p:nvSpPr>
          <p:spPr>
            <a:xfrm rot="16200000">
              <a:off x="4155275" y="2388791"/>
              <a:ext cx="472440" cy="2494609"/>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3477553" y="3940314"/>
              <a:ext cx="2313647" cy="707886"/>
            </a:xfrm>
            <a:prstGeom prst="rect">
              <a:avLst/>
            </a:prstGeom>
            <a:noFill/>
          </p:spPr>
          <p:txBody>
            <a:bodyPr wrap="none" rtlCol="0">
              <a:spAutoFit/>
            </a:bodyPr>
            <a:lstStyle/>
            <a:p>
              <a:pPr algn="ctr"/>
              <a:r>
                <a:rPr lang="en-US" sz="2000" b="1" dirty="0" smtClean="0"/>
                <a:t>Interference from</a:t>
              </a:r>
            </a:p>
            <a:p>
              <a:pPr algn="ctr"/>
              <a:r>
                <a:rPr lang="en-US" sz="2000" b="1" dirty="0" smtClean="0"/>
                <a:t>higher priority tasks</a:t>
              </a:r>
              <a:endParaRPr lang="en-US" sz="2000" b="1" dirty="0"/>
            </a:p>
          </p:txBody>
        </p:sp>
      </p:grpSp>
    </p:spTree>
    <p:extLst>
      <p:ext uri="{BB962C8B-B14F-4D97-AF65-F5344CB8AC3E}">
        <p14:creationId xmlns:p14="http://schemas.microsoft.com/office/powerpoint/2010/main" val="2837641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measure load</a:t>
            </a:r>
            <a:endParaRPr lang="en-US" dirty="0"/>
          </a:p>
        </p:txBody>
      </p:sp>
      <p:sp>
        <p:nvSpPr>
          <p:cNvPr id="3" name="Content Placeholder 2"/>
          <p:cNvSpPr>
            <a:spLocks noGrp="1"/>
          </p:cNvSpPr>
          <p:nvPr>
            <p:ph idx="1"/>
          </p:nvPr>
        </p:nvSpPr>
        <p:spPr>
          <a:xfrm>
            <a:off x="457200" y="1600201"/>
            <a:ext cx="8229600" cy="3352800"/>
          </a:xfrm>
        </p:spPr>
        <p:txBody>
          <a:bodyPr>
            <a:normAutofit/>
          </a:bodyPr>
          <a:lstStyle/>
          <a:p>
            <a:r>
              <a:rPr lang="en-US" dirty="0" smtClean="0"/>
              <a:t>I/O CPU component at high priority</a:t>
            </a:r>
          </a:p>
          <a:p>
            <a:r>
              <a:rPr lang="en-US" dirty="0" smtClean="0"/>
              <a:t>Measurement task at low priority</a:t>
            </a:r>
          </a:p>
          <a:p>
            <a:pPr lvl="1"/>
            <a:endParaRPr lang="en-US" dirty="0" smtClean="0"/>
          </a:p>
        </p:txBody>
      </p:sp>
      <p:sp>
        <p:nvSpPr>
          <p:cNvPr id="4" name="Rectangle 3"/>
          <p:cNvSpPr/>
          <p:nvPr/>
        </p:nvSpPr>
        <p:spPr>
          <a:xfrm>
            <a:off x="838200" y="5434263"/>
            <a:ext cx="533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9400" y="5434263"/>
            <a:ext cx="533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94647" y="5434263"/>
            <a:ext cx="15450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08339" y="5434263"/>
            <a:ext cx="8721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13585" y="5434263"/>
            <a:ext cx="8721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43800" y="5434263"/>
            <a:ext cx="50506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10"/>
          <p:cNvSpPr>
            <a:spLocks noChangeShapeType="1"/>
          </p:cNvSpPr>
          <p:nvPr/>
        </p:nvSpPr>
        <p:spPr bwMode="auto">
          <a:xfrm>
            <a:off x="562209" y="6348663"/>
            <a:ext cx="8027988" cy="1587"/>
          </a:xfrm>
          <a:prstGeom prst="line">
            <a:avLst/>
          </a:prstGeom>
          <a:noFill/>
          <a:ln w="54720">
            <a:solidFill>
              <a:schemeClr val="tx1"/>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 name="TextBox 10"/>
          <p:cNvSpPr txBox="1"/>
          <p:nvPr/>
        </p:nvSpPr>
        <p:spPr>
          <a:xfrm>
            <a:off x="7993572" y="6488668"/>
            <a:ext cx="614271" cy="369332"/>
          </a:xfrm>
          <a:prstGeom prst="rect">
            <a:avLst/>
          </a:prstGeom>
          <a:noFill/>
        </p:spPr>
        <p:txBody>
          <a:bodyPr wrap="none" rtlCol="0">
            <a:spAutoFit/>
          </a:bodyPr>
          <a:lstStyle/>
          <a:p>
            <a:r>
              <a:rPr lang="en-US" dirty="0" smtClean="0"/>
              <a:t>time</a:t>
            </a:r>
            <a:endParaRPr lang="en-US" dirty="0"/>
          </a:p>
        </p:txBody>
      </p:sp>
      <p:grpSp>
        <p:nvGrpSpPr>
          <p:cNvPr id="15" name="Group 14"/>
          <p:cNvGrpSpPr/>
          <p:nvPr/>
        </p:nvGrpSpPr>
        <p:grpSpPr>
          <a:xfrm>
            <a:off x="762000" y="5181600"/>
            <a:ext cx="990600" cy="1395751"/>
            <a:chOff x="762000" y="3433449"/>
            <a:chExt cx="457200" cy="2819400"/>
          </a:xfrm>
          <a:solidFill>
            <a:schemeClr val="accent2">
              <a:lumMod val="60000"/>
              <a:lumOff val="40000"/>
              <a:alpha val="43000"/>
            </a:schemeClr>
          </a:solidFill>
        </p:grpSpPr>
        <p:sp>
          <p:nvSpPr>
            <p:cNvPr id="16" name="Rectangle 15"/>
            <p:cNvSpPr/>
            <p:nvPr/>
          </p:nvSpPr>
          <p:spPr>
            <a:xfrm>
              <a:off x="762000" y="3433449"/>
              <a:ext cx="457200" cy="2819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762000" y="3433449"/>
              <a:ext cx="0" cy="281940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19200" y="3433449"/>
              <a:ext cx="0" cy="281940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Slide Number Placeholder 11"/>
          <p:cNvSpPr>
            <a:spLocks noGrp="1"/>
          </p:cNvSpPr>
          <p:nvPr>
            <p:ph type="sldNum" sz="quarter" idx="12"/>
          </p:nvPr>
        </p:nvSpPr>
        <p:spPr/>
        <p:txBody>
          <a:bodyPr/>
          <a:lstStyle/>
          <a:p>
            <a:fld id="{95DA0DC8-83C2-4844-BE1D-1A771E92E74E}" type="slidenum">
              <a:rPr lang="en-US" smtClean="0"/>
              <a:pPr/>
              <a:t>71</a:t>
            </a:fld>
            <a:endParaRPr lang="en-US"/>
          </a:p>
        </p:txBody>
      </p:sp>
    </p:spTree>
    <p:extLst>
      <p:ext uri="{BB962C8B-B14F-4D97-AF65-F5344CB8AC3E}">
        <p14:creationId xmlns:p14="http://schemas.microsoft.com/office/powerpoint/2010/main" val="22554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4.07407E-6 L 0.77083 -0.00162 " pathEditMode="relative" rAng="0" ptsTypes="AA">
                                      <p:cBhvr>
                                        <p:cTn id="6" dur="2000" fill="hold"/>
                                        <p:tgtEl>
                                          <p:spTgt spid="15"/>
                                        </p:tgtEl>
                                        <p:attrNameLst>
                                          <p:attrName>ppt_x</p:attrName>
                                          <p:attrName>ppt_y</p:attrName>
                                        </p:attrNameLst>
                                      </p:cBhvr>
                                      <p:rCtr x="38542"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954" y="1447800"/>
            <a:ext cx="7550092" cy="5349240"/>
          </a:xfrm>
          <a:prstGeom prst="rect">
            <a:avLst/>
          </a:prstGeom>
        </p:spPr>
      </p:pic>
      <p:sp>
        <p:nvSpPr>
          <p:cNvPr id="5" name="Title 4"/>
          <p:cNvSpPr>
            <a:spLocks noGrp="1"/>
          </p:cNvSpPr>
          <p:nvPr>
            <p:ph type="title"/>
          </p:nvPr>
        </p:nvSpPr>
        <p:spPr/>
        <p:txBody>
          <a:bodyPr>
            <a:normAutofit/>
          </a:bodyPr>
          <a:lstStyle/>
          <a:p>
            <a:r>
              <a:rPr lang="en-US" dirty="0" smtClean="0"/>
              <a:t>Measured Worst-Case Load</a:t>
            </a:r>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72</a:t>
            </a:fld>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1" y="1450029"/>
            <a:ext cx="7543799" cy="5344782"/>
          </a:xfrm>
          <a:prstGeom prst="rect">
            <a:avLst/>
          </a:prstGeom>
        </p:spPr>
      </p:pic>
    </p:spTree>
    <p:extLst>
      <p:ext uri="{BB962C8B-B14F-4D97-AF65-F5344CB8AC3E}">
        <p14:creationId xmlns:p14="http://schemas.microsoft.com/office/powerpoint/2010/main" val="42514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40" y="1829074"/>
            <a:ext cx="5190513" cy="36027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44" y="1828800"/>
            <a:ext cx="5191305" cy="3603285"/>
          </a:xfrm>
          <a:prstGeom prst="rect">
            <a:avLst/>
          </a:prstGeom>
        </p:spPr>
      </p:pic>
      <p:sp>
        <p:nvSpPr>
          <p:cNvPr id="5" name="Title 4"/>
          <p:cNvSpPr>
            <a:spLocks noGrp="1"/>
          </p:cNvSpPr>
          <p:nvPr>
            <p:ph type="title"/>
          </p:nvPr>
        </p:nvSpPr>
        <p:spPr/>
        <p:txBody>
          <a:bodyPr/>
          <a:lstStyle/>
          <a:p>
            <a:r>
              <a:rPr lang="en-US" dirty="0" smtClean="0"/>
              <a:t>Analyzing </a:t>
            </a:r>
            <a:endParaRPr lang="en-US" dirty="0"/>
          </a:p>
        </p:txBody>
      </p:sp>
      <p:sp>
        <p:nvSpPr>
          <p:cNvPr id="4" name="Slide Number Placeholder 3"/>
          <p:cNvSpPr>
            <a:spLocks noGrp="1"/>
          </p:cNvSpPr>
          <p:nvPr>
            <p:ph type="sldNum" sz="quarter" idx="12"/>
          </p:nvPr>
        </p:nvSpPr>
        <p:spPr/>
        <p:txBody>
          <a:bodyPr/>
          <a:lstStyle/>
          <a:p>
            <a:fld id="{95DA0DC8-83C2-4844-BE1D-1A771E92E74E}" type="slidenum">
              <a:rPr lang="en-US" smtClean="0"/>
              <a:pPr/>
              <a:t>73</a:t>
            </a:fld>
            <a:endParaRPr lang="en-US"/>
          </a:p>
        </p:txBody>
      </p:sp>
      <mc:AlternateContent xmlns:mc="http://schemas.openxmlformats.org/markup-compatibility/2006" xmlns:a14="http://schemas.microsoft.com/office/drawing/2010/main">
        <mc:Choice Requires="a14">
          <p:sp>
            <p:nvSpPr>
              <p:cNvPr id="2" name="Rectangle 1"/>
              <p:cNvSpPr/>
              <p:nvPr/>
            </p:nvSpPr>
            <p:spPr>
              <a:xfrm>
                <a:off x="5562600" y="1676400"/>
                <a:ext cx="3277116" cy="876907"/>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𝑒</m:t>
                          </m:r>
                          <m:r>
                            <a:rPr lang="en-US" i="1" baseline="-25000">
                              <a:latin typeface="Cambria Math"/>
                            </a:rPr>
                            <m:t>𝑘</m:t>
                          </m:r>
                        </m:num>
                        <m:den>
                          <m:r>
                            <a:rPr lang="en-US" i="1">
                              <a:latin typeface="Cambria Math"/>
                            </a:rPr>
                            <m:t>𝑑</m:t>
                          </m:r>
                          <m:r>
                            <a:rPr lang="en-US" i="1" baseline="-25000">
                              <a:latin typeface="Cambria Math"/>
                            </a:rPr>
                            <m:t>𝑘</m:t>
                          </m:r>
                        </m:den>
                      </m:f>
                      <m:r>
                        <a:rPr lang="en-US" i="1" smtClean="0">
                          <a:latin typeface="Cambria Math"/>
                        </a:rPr>
                        <m:t>+</m:t>
                      </m:r>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𝑘</m:t>
                          </m:r>
                          <m:r>
                            <a:rPr lang="en-US" i="1">
                              <a:latin typeface="Cambria Math"/>
                            </a:rPr>
                            <m:t>−1</m:t>
                          </m:r>
                        </m:sup>
                        <m:e>
                          <m:sSubSup>
                            <m:sSubSupPr>
                              <m:ctrlPr>
                                <a:rPr lang="en-US" i="1">
                                  <a:latin typeface="Cambria Math"/>
                                </a:rPr>
                              </m:ctrlPr>
                            </m:sSubSupPr>
                            <m:e>
                              <m:r>
                                <a:rPr lang="en-US" i="1">
                                  <a:latin typeface="Cambria Math"/>
                                </a:rPr>
                                <m:t>𝑙𝑜𝑎𝑑</m:t>
                              </m:r>
                            </m:e>
                            <m:sub>
                              <m:r>
                                <a:rPr lang="en-US" i="1">
                                  <a:latin typeface="Cambria Math"/>
                                  <a:ea typeface="Cambria Math"/>
                                </a:rPr>
                                <m:t>𝜏</m:t>
                              </m:r>
                              <m:r>
                                <a:rPr lang="en-US" i="1" baseline="-25000">
                                  <a:latin typeface="Cambria Math"/>
                                  <a:ea typeface="Cambria Math"/>
                                </a:rPr>
                                <m:t>𝑖</m:t>
                              </m:r>
                            </m:sub>
                            <m:sup>
                              <m:r>
                                <a:rPr lang="en-US" i="1">
                                  <a:latin typeface="Cambria Math"/>
                                </a:rPr>
                                <m:t>𝑚𝑎𝑥</m:t>
                              </m:r>
                            </m:sup>
                          </m:sSubSup>
                          <m:d>
                            <m:dPr>
                              <m:ctrlPr>
                                <a:rPr lang="en-US" i="1">
                                  <a:latin typeface="Cambria Math"/>
                                </a:rPr>
                              </m:ctrlPr>
                            </m:dPr>
                            <m:e>
                              <m:sSub>
                                <m:sSubPr>
                                  <m:ctrlPr>
                                    <a:rPr lang="en-US" i="1">
                                      <a:latin typeface="Cambria Math"/>
                                    </a:rPr>
                                  </m:ctrlPr>
                                </m:sSubPr>
                                <m:e>
                                  <m:r>
                                    <a:rPr lang="en-US" i="1">
                                      <a:latin typeface="Cambria Math"/>
                                    </a:rPr>
                                    <m:t>𝑑</m:t>
                                  </m:r>
                                </m:e>
                                <m:sub>
                                  <m:r>
                                    <a:rPr lang="en-US" i="1">
                                      <a:latin typeface="Cambria Math"/>
                                    </a:rPr>
                                    <m:t>𝑘</m:t>
                                  </m:r>
                                </m:sub>
                              </m:sSub>
                            </m:e>
                          </m:d>
                          <m:r>
                            <a:rPr lang="en-US" i="1">
                              <a:latin typeface="Cambria Math"/>
                            </a:rPr>
                            <m:t>≤1</m:t>
                          </m:r>
                        </m:e>
                      </m:nary>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5562600" y="1676400"/>
                <a:ext cx="3277116" cy="876907"/>
              </a:xfrm>
              <a:prstGeom prst="rect">
                <a:avLst/>
              </a:prstGeom>
              <a:blipFill rotWithShape="1">
                <a:blip r:embed="rId5"/>
                <a:stretch>
                  <a:fillRect/>
                </a:stretch>
              </a:blipFill>
            </p:spPr>
            <p:txBody>
              <a:bodyPr/>
              <a:lstStyle/>
              <a:p>
                <a:r>
                  <a:rPr lang="en-US">
                    <a:noFill/>
                  </a:rPr>
                  <a:t> </a:t>
                </a:r>
              </a:p>
            </p:txBody>
          </p:sp>
        </mc:Fallback>
      </mc:AlternateContent>
      <p:sp>
        <p:nvSpPr>
          <p:cNvPr id="6" name="Left Brace 5"/>
          <p:cNvSpPr/>
          <p:nvPr/>
        </p:nvSpPr>
        <p:spPr>
          <a:xfrm rot="16200000">
            <a:off x="6003716" y="2476469"/>
            <a:ext cx="472440" cy="396303"/>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402639" y="2895600"/>
            <a:ext cx="1345817" cy="584775"/>
          </a:xfrm>
          <a:prstGeom prst="rect">
            <a:avLst/>
          </a:prstGeom>
          <a:noFill/>
        </p:spPr>
        <p:txBody>
          <a:bodyPr wrap="none" rtlCol="0">
            <a:spAutoFit/>
          </a:bodyPr>
          <a:lstStyle/>
          <a:p>
            <a:pPr algn="ctr"/>
            <a:r>
              <a:rPr lang="en-US" sz="1600" b="1" dirty="0" smtClean="0"/>
              <a:t>Task under</a:t>
            </a:r>
          </a:p>
          <a:p>
            <a:pPr algn="ctr"/>
            <a:r>
              <a:rPr lang="en-US" sz="1600" b="1" dirty="0" smtClean="0"/>
              <a:t>consideration</a:t>
            </a:r>
            <a:endParaRPr lang="en-US" sz="1600" b="1" dirty="0"/>
          </a:p>
        </p:txBody>
      </p:sp>
      <p:sp>
        <p:nvSpPr>
          <p:cNvPr id="9" name="Left Brace 8"/>
          <p:cNvSpPr/>
          <p:nvPr/>
        </p:nvSpPr>
        <p:spPr>
          <a:xfrm rot="16200000">
            <a:off x="7165177" y="1998815"/>
            <a:ext cx="472440" cy="1656411"/>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798655" y="3048000"/>
            <a:ext cx="1888145" cy="584775"/>
          </a:xfrm>
          <a:prstGeom prst="rect">
            <a:avLst/>
          </a:prstGeom>
          <a:noFill/>
        </p:spPr>
        <p:txBody>
          <a:bodyPr wrap="none" rtlCol="0">
            <a:spAutoFit/>
          </a:bodyPr>
          <a:lstStyle/>
          <a:p>
            <a:pPr algn="ctr"/>
            <a:r>
              <a:rPr lang="en-US" sz="1600" b="1" dirty="0" smtClean="0"/>
              <a:t>Interference from</a:t>
            </a:r>
          </a:p>
          <a:p>
            <a:pPr algn="ctr"/>
            <a:r>
              <a:rPr lang="en-US" sz="1600" b="1" dirty="0" smtClean="0"/>
              <a:t>higher priority tasks</a:t>
            </a:r>
            <a:endParaRPr lang="en-US" sz="1600" b="1" dirty="0"/>
          </a:p>
        </p:txBody>
      </p:sp>
      <p:sp>
        <p:nvSpPr>
          <p:cNvPr id="3" name="TextBox 2"/>
          <p:cNvSpPr txBox="1"/>
          <p:nvPr/>
        </p:nvSpPr>
        <p:spPr>
          <a:xfrm>
            <a:off x="3505200" y="6096000"/>
            <a:ext cx="4185441" cy="369332"/>
          </a:xfrm>
          <a:prstGeom prst="rect">
            <a:avLst/>
          </a:prstGeom>
          <a:noFill/>
        </p:spPr>
        <p:txBody>
          <a:bodyPr wrap="none" rtlCol="0">
            <a:spAutoFit/>
          </a:bodyPr>
          <a:lstStyle/>
          <a:p>
            <a:r>
              <a:rPr lang="el-GR" dirty="0" smtClean="0"/>
              <a:t>τ</a:t>
            </a:r>
            <a:r>
              <a:rPr lang="en-US" baseline="-25000" dirty="0" smtClean="0"/>
              <a:t>1</a:t>
            </a:r>
            <a:r>
              <a:rPr lang="en-US" dirty="0" smtClean="0"/>
              <a:t> is a periodic task (WCET =2, Period = 10)</a:t>
            </a:r>
            <a:endParaRPr lang="en-US" dirty="0"/>
          </a:p>
        </p:txBody>
      </p:sp>
      <p:sp>
        <p:nvSpPr>
          <p:cNvPr id="12" name="Rectangle 11"/>
          <p:cNvSpPr/>
          <p:nvPr/>
        </p:nvSpPr>
        <p:spPr>
          <a:xfrm>
            <a:off x="5402639" y="1676400"/>
            <a:ext cx="1170552"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20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5DA0DC8-83C2-4844-BE1D-1A771E92E74E}" type="slidenum">
              <a:rPr lang="en-US" smtClean="0"/>
              <a:pPr/>
              <a:t>74</a:t>
            </a:fld>
            <a:endParaRPr lang="en-US"/>
          </a:p>
        </p:txBody>
      </p:sp>
    </p:spTree>
    <p:extLst>
      <p:ext uri="{BB962C8B-B14F-4D97-AF65-F5344CB8AC3E}">
        <p14:creationId xmlns:p14="http://schemas.microsoft.com/office/powerpoint/2010/main" val="958349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Adjusting the Interference</a:t>
            </a:r>
            <a:endParaRPr lang="en-US" dirty="0"/>
          </a:p>
        </p:txBody>
      </p:sp>
      <p:sp>
        <p:nvSpPr>
          <p:cNvPr id="5" name="Content Placeholder 4"/>
          <p:cNvSpPr>
            <a:spLocks noGrp="1"/>
          </p:cNvSpPr>
          <p:nvPr>
            <p:ph idx="1"/>
          </p:nvPr>
        </p:nvSpPr>
        <p:spPr>
          <a:xfrm>
            <a:off x="457200" y="1600200"/>
            <a:ext cx="5791200" cy="4525963"/>
          </a:xfrm>
        </p:spPr>
        <p:txBody>
          <a:bodyPr>
            <a:normAutofit/>
          </a:bodyPr>
          <a:lstStyle/>
          <a:p>
            <a:r>
              <a:rPr lang="en-US" dirty="0" smtClean="0"/>
              <a:t>May have missed worst-case</a:t>
            </a:r>
          </a:p>
          <a:p>
            <a:r>
              <a:rPr lang="en-US" dirty="0" smtClean="0"/>
              <a:t>CPU time consumed too high</a:t>
            </a:r>
          </a:p>
          <a:p>
            <a:r>
              <a:rPr lang="en-US" dirty="0" smtClean="0"/>
              <a:t>Aperiodic servers</a:t>
            </a:r>
          </a:p>
          <a:p>
            <a:pPr lvl="1"/>
            <a:r>
              <a:rPr lang="en-US" dirty="0" smtClean="0"/>
              <a:t>Force workload into a specific workload model</a:t>
            </a:r>
          </a:p>
          <a:p>
            <a:pPr lvl="1"/>
            <a:r>
              <a:rPr lang="en-US" dirty="0" smtClean="0"/>
              <a:t>Example: Sporadic server</a:t>
            </a:r>
          </a:p>
        </p:txBody>
      </p:sp>
      <p:sp>
        <p:nvSpPr>
          <p:cNvPr id="3" name="Slide Number Placeholder 2"/>
          <p:cNvSpPr>
            <a:spLocks noGrp="1"/>
          </p:cNvSpPr>
          <p:nvPr>
            <p:ph type="sldNum" sz="quarter" idx="12"/>
          </p:nvPr>
        </p:nvSpPr>
        <p:spPr/>
        <p:txBody>
          <a:bodyPr/>
          <a:lstStyle/>
          <a:p>
            <a:fld id="{95DA0DC8-83C2-4844-BE1D-1A771E92E74E}" type="slidenum">
              <a:rPr lang="en-US" smtClean="0"/>
              <a:pPr/>
              <a:t>75</a:t>
            </a:fld>
            <a:endParaRPr lang="en-US" dirty="0"/>
          </a:p>
        </p:txBody>
      </p:sp>
      <p:pic>
        <p:nvPicPr>
          <p:cNvPr id="6" name="Picture 3"/>
          <p:cNvPicPr/>
          <p:nvPr/>
        </p:nvPicPr>
        <p:blipFill>
          <a:blip r:embed="rId3"/>
          <a:stretch>
            <a:fillRect/>
          </a:stretch>
        </p:blipFill>
        <p:spPr>
          <a:xfrm>
            <a:off x="5051838" y="896719"/>
            <a:ext cx="3962280" cy="5656481"/>
          </a:xfrm>
          <a:prstGeom prst="rect">
            <a:avLst/>
          </a:prstGeom>
        </p:spPr>
      </p:pic>
    </p:spTree>
    <p:extLst>
      <p:ext uri="{BB962C8B-B14F-4D97-AF65-F5344CB8AC3E}">
        <p14:creationId xmlns:p14="http://schemas.microsoft.com/office/powerpoint/2010/main" val="37973772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Future Research</a:t>
            </a:r>
            <a:endParaRPr lang="en-US" dirty="0"/>
          </a:p>
        </p:txBody>
      </p:sp>
      <p:sp>
        <p:nvSpPr>
          <p:cNvPr id="5" name="Content Placeholder 4"/>
          <p:cNvSpPr>
            <a:spLocks noGrp="1"/>
          </p:cNvSpPr>
          <p:nvPr>
            <p:ph idx="1"/>
          </p:nvPr>
        </p:nvSpPr>
        <p:spPr/>
        <p:txBody>
          <a:bodyPr>
            <a:normAutofit/>
          </a:bodyPr>
          <a:lstStyle/>
          <a:p>
            <a:r>
              <a:rPr lang="en-US" dirty="0" smtClean="0"/>
              <a:t>Combine bounding and accounting</a:t>
            </a:r>
          </a:p>
          <a:p>
            <a:pPr lvl="1"/>
            <a:r>
              <a:rPr lang="en-US" dirty="0" smtClean="0"/>
              <a:t>Accounting</a:t>
            </a:r>
          </a:p>
          <a:p>
            <a:pPr lvl="2"/>
            <a:r>
              <a:rPr lang="en-US" dirty="0" smtClean="0"/>
              <a:t>Charge user of services</a:t>
            </a:r>
          </a:p>
          <a:p>
            <a:pPr lvl="2"/>
            <a:r>
              <a:rPr lang="en-US" dirty="0" smtClean="0"/>
              <a:t>Cannot always charge correct account</a:t>
            </a:r>
          </a:p>
          <a:p>
            <a:pPr lvl="1"/>
            <a:r>
              <a:rPr lang="en-US" dirty="0" smtClean="0"/>
              <a:t>Bound</a:t>
            </a:r>
          </a:p>
          <a:p>
            <a:pPr lvl="2"/>
            <a:r>
              <a:rPr lang="en-US" dirty="0" smtClean="0"/>
              <a:t>Set aside separate account</a:t>
            </a:r>
          </a:p>
          <a:p>
            <a:pPr lvl="2"/>
            <a:r>
              <a:rPr lang="en-US" dirty="0" smtClean="0"/>
              <a:t>If exhausted disable I/O until account is replenished</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95DA0DC8-83C2-4844-BE1D-1A771E92E74E}" type="slidenum">
              <a:rPr lang="en-US" smtClean="0"/>
              <a:pPr/>
              <a:t>76</a:t>
            </a:fld>
            <a:endParaRPr lang="en-US"/>
          </a:p>
        </p:txBody>
      </p:sp>
    </p:spTree>
    <p:extLst>
      <p:ext uri="{BB962C8B-B14F-4D97-AF65-F5344CB8AC3E}">
        <p14:creationId xmlns:p14="http://schemas.microsoft.com/office/powerpoint/2010/main" val="20760569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Research:</a:t>
            </a:r>
            <a:br>
              <a:rPr lang="en-US" dirty="0"/>
            </a:br>
            <a:r>
              <a:rPr lang="en-US" dirty="0" smtClean="0"/>
              <a:t>Practicality of Aperiodic Servers</a:t>
            </a:r>
            <a:endParaRPr lang="en-US" dirty="0"/>
          </a:p>
        </p:txBody>
      </p:sp>
      <p:sp>
        <p:nvSpPr>
          <p:cNvPr id="4" name="Content Placeholder 3"/>
          <p:cNvSpPr>
            <a:spLocks noGrp="1"/>
          </p:cNvSpPr>
          <p:nvPr>
            <p:ph idx="1"/>
          </p:nvPr>
        </p:nvSpPr>
        <p:spPr/>
        <p:txBody>
          <a:bodyPr/>
          <a:lstStyle/>
          <a:p>
            <a:r>
              <a:rPr lang="en-US" dirty="0" smtClean="0"/>
              <a:t>Practical considerations</a:t>
            </a:r>
          </a:p>
          <a:p>
            <a:pPr lvl="1"/>
            <a:r>
              <a:rPr lang="en-US" dirty="0" smtClean="0"/>
              <a:t>Is the implementation correct?</a:t>
            </a:r>
          </a:p>
          <a:p>
            <a:pPr lvl="1"/>
            <a:r>
              <a:rPr lang="en-US" dirty="0" smtClean="0"/>
              <a:t>Overhead</a:t>
            </a:r>
          </a:p>
          <a:p>
            <a:pPr lvl="2"/>
            <a:r>
              <a:rPr lang="en-US" dirty="0" smtClean="0"/>
              <a:t>Context switches</a:t>
            </a:r>
          </a:p>
          <a:p>
            <a:pPr lvl="2"/>
            <a:r>
              <a:rPr lang="en-US" dirty="0" smtClean="0"/>
              <a:t>Latency </a:t>
            </a:r>
            <a:r>
              <a:rPr lang="en-US" dirty="0" err="1" smtClean="0"/>
              <a:t>vs</a:t>
            </a:r>
            <a:r>
              <a:rPr lang="en-US" dirty="0" smtClean="0"/>
              <a:t> Throughput</a:t>
            </a:r>
          </a:p>
        </p:txBody>
      </p:sp>
      <p:sp>
        <p:nvSpPr>
          <p:cNvPr id="3" name="Slide Number Placeholder 2"/>
          <p:cNvSpPr>
            <a:spLocks noGrp="1"/>
          </p:cNvSpPr>
          <p:nvPr>
            <p:ph type="sldNum" sz="quarter" idx="12"/>
          </p:nvPr>
        </p:nvSpPr>
        <p:spPr/>
        <p:txBody>
          <a:bodyPr/>
          <a:lstStyle/>
          <a:p>
            <a:fld id="{95DA0DC8-83C2-4844-BE1D-1A771E92E74E}" type="slidenum">
              <a:rPr lang="en-US" smtClean="0"/>
              <a:pPr/>
              <a:t>77</a:t>
            </a:fld>
            <a:endParaRPr lang="en-US"/>
          </a:p>
        </p:txBody>
      </p:sp>
    </p:spTree>
    <p:extLst>
      <p:ext uri="{BB962C8B-B14F-4D97-AF65-F5344CB8AC3E}">
        <p14:creationId xmlns:p14="http://schemas.microsoft.com/office/powerpoint/2010/main" val="6030071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a:off x="2286000" y="4876800"/>
            <a:ext cx="4800600" cy="1600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048000" y="2209800"/>
            <a:ext cx="0" cy="2667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19800" y="2209800"/>
            <a:ext cx="0" cy="2667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81600" y="1524000"/>
            <a:ext cx="1828800" cy="584775"/>
          </a:xfrm>
          <a:prstGeom prst="rect">
            <a:avLst/>
          </a:prstGeom>
          <a:noFill/>
        </p:spPr>
        <p:txBody>
          <a:bodyPr wrap="square" rtlCol="0">
            <a:spAutoFit/>
          </a:bodyPr>
          <a:lstStyle/>
          <a:p>
            <a:r>
              <a:rPr lang="en-US" sz="3200" dirty="0"/>
              <a:t>Real time</a:t>
            </a:r>
          </a:p>
        </p:txBody>
      </p:sp>
      <p:sp>
        <p:nvSpPr>
          <p:cNvPr id="11" name="TextBox 10"/>
          <p:cNvSpPr txBox="1"/>
          <p:nvPr/>
        </p:nvSpPr>
        <p:spPr>
          <a:xfrm>
            <a:off x="1752600" y="1524000"/>
            <a:ext cx="2590800" cy="584775"/>
          </a:xfrm>
          <a:prstGeom prst="rect">
            <a:avLst/>
          </a:prstGeom>
          <a:noFill/>
        </p:spPr>
        <p:txBody>
          <a:bodyPr wrap="square" rtlCol="0">
            <a:spAutoFit/>
          </a:bodyPr>
          <a:lstStyle/>
          <a:p>
            <a:r>
              <a:rPr lang="en-US" sz="3200" dirty="0" smtClean="0"/>
              <a:t>Non-real time</a:t>
            </a:r>
            <a:endParaRPr lang="en-US" sz="3200" dirty="0"/>
          </a:p>
        </p:txBody>
      </p:sp>
      <p:pic>
        <p:nvPicPr>
          <p:cNvPr id="13" name="Picture 2" descr="C:\Documents and Settings\stanovich\Local Settings\Temporary Internet Files\Content.IE5\1EL0W9ZY\MC900198735[1].wmf"/>
          <p:cNvPicPr>
            <a:picLocks noChangeAspect="1" noChangeArrowheads="1"/>
          </p:cNvPicPr>
          <p:nvPr/>
        </p:nvPicPr>
        <p:blipFill>
          <a:blip r:embed="rId2" cstate="print"/>
          <a:srcRect/>
          <a:stretch>
            <a:fillRect/>
          </a:stretch>
        </p:blipFill>
        <p:spPr bwMode="auto">
          <a:xfrm>
            <a:off x="2362200" y="2590800"/>
            <a:ext cx="1447800" cy="1647638"/>
          </a:xfrm>
          <a:prstGeom prst="rect">
            <a:avLst/>
          </a:prstGeom>
          <a:noFill/>
        </p:spPr>
      </p:pic>
      <p:sp>
        <p:nvSpPr>
          <p:cNvPr id="14" name="TextBox 13"/>
          <p:cNvSpPr txBox="1"/>
          <p:nvPr/>
        </p:nvSpPr>
        <p:spPr>
          <a:xfrm>
            <a:off x="3581400" y="3200400"/>
            <a:ext cx="1412566" cy="369332"/>
          </a:xfrm>
          <a:prstGeom prst="rect">
            <a:avLst/>
          </a:prstGeom>
          <a:noFill/>
        </p:spPr>
        <p:txBody>
          <a:bodyPr wrap="none" rtlCol="0">
            <a:spAutoFit/>
          </a:bodyPr>
          <a:lstStyle/>
          <a:p>
            <a:r>
              <a:rPr lang="en-US" dirty="0" smtClean="0"/>
              <a:t>OS scheduler</a:t>
            </a:r>
            <a:endParaRPr lang="en-US" dirty="0"/>
          </a:p>
        </p:txBody>
      </p:sp>
      <p:sp>
        <p:nvSpPr>
          <p:cNvPr id="10" name="Title 9"/>
          <p:cNvSpPr>
            <a:spLocks noGrp="1"/>
          </p:cNvSpPr>
          <p:nvPr>
            <p:ph type="title"/>
          </p:nvPr>
        </p:nvSpPr>
        <p:spPr/>
        <p:txBody>
          <a:bodyPr>
            <a:normAutofit fontScale="90000"/>
          </a:bodyPr>
          <a:lstStyle/>
          <a:p>
            <a:r>
              <a:rPr lang="en-US" dirty="0" smtClean="0"/>
              <a:t>Past Research:</a:t>
            </a:r>
            <a:br>
              <a:rPr lang="en-US" dirty="0" smtClean="0"/>
            </a:br>
            <a:r>
              <a:rPr lang="en-US" dirty="0" smtClean="0"/>
              <a:t>Throttling</a:t>
            </a:r>
            <a:endParaRPr lang="en-US" dirty="0"/>
          </a:p>
        </p:txBody>
      </p:sp>
      <p:sp>
        <p:nvSpPr>
          <p:cNvPr id="12" name="Rectangle 11"/>
          <p:cNvSpPr/>
          <p:nvPr/>
        </p:nvSpPr>
        <p:spPr>
          <a:xfrm>
            <a:off x="2971800" y="5105400"/>
            <a:ext cx="304800" cy="4572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76600" y="5105400"/>
            <a:ext cx="304800" cy="4572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81400" y="5105400"/>
            <a:ext cx="304800" cy="4572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86200" y="5105400"/>
            <a:ext cx="304800" cy="4572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91000" y="5105400"/>
            <a:ext cx="304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95800" y="5105400"/>
            <a:ext cx="304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800600" y="5105400"/>
            <a:ext cx="304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105400" y="5105400"/>
            <a:ext cx="304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410200" y="5105400"/>
            <a:ext cx="304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15000" y="5105400"/>
            <a:ext cx="304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19800" y="5105400"/>
            <a:ext cx="304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324600" y="5105400"/>
            <a:ext cx="304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4" name="Picture 2" descr="C:\Documents and Settings\stanovich\Local Settings\Temporary Internet Files\Content.IE5\QXAFEH65\MP900401976[1].jpg"/>
          <p:cNvPicPr>
            <a:picLocks noChangeAspect="1" noChangeArrowheads="1"/>
          </p:cNvPicPr>
          <p:nvPr/>
        </p:nvPicPr>
        <p:blipFill>
          <a:blip r:embed="rId3" cstate="print"/>
          <a:srcRect/>
          <a:stretch>
            <a:fillRect/>
          </a:stretch>
        </p:blipFill>
        <p:spPr bwMode="auto">
          <a:xfrm>
            <a:off x="4267200" y="5638800"/>
            <a:ext cx="1104408" cy="735985"/>
          </a:xfrm>
          <a:prstGeom prst="rect">
            <a:avLst/>
          </a:prstGeom>
          <a:noFill/>
        </p:spPr>
      </p:pic>
    </p:spTree>
    <p:extLst>
      <p:ext uri="{BB962C8B-B14F-4D97-AF65-F5344CB8AC3E}">
        <p14:creationId xmlns:p14="http://schemas.microsoft.com/office/powerpoint/2010/main" val="23400237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Cost of I/O Operations</a:t>
            </a:r>
            <a:endParaRPr lang="en-US" dirty="0"/>
          </a:p>
        </p:txBody>
      </p:sp>
      <p:sp>
        <p:nvSpPr>
          <p:cNvPr id="3" name="Content Placeholder 2"/>
          <p:cNvSpPr>
            <a:spLocks noGrp="1"/>
          </p:cNvSpPr>
          <p:nvPr>
            <p:ph idx="1"/>
          </p:nvPr>
        </p:nvSpPr>
        <p:spPr>
          <a:xfrm>
            <a:off x="457200" y="1600200"/>
            <a:ext cx="5362852" cy="4525963"/>
          </a:xfrm>
        </p:spPr>
        <p:txBody>
          <a:bodyPr>
            <a:normAutofit/>
          </a:bodyPr>
          <a:lstStyle/>
          <a:p>
            <a:r>
              <a:rPr lang="en-US" dirty="0" smtClean="0"/>
              <a:t>WCST(</a:t>
            </a:r>
            <a:r>
              <a:rPr lang="en-US" i="1" dirty="0" smtClean="0"/>
              <a:t>n</a:t>
            </a:r>
            <a:r>
              <a:rPr lang="en-US" dirty="0" smtClean="0"/>
              <a:t>) </a:t>
            </a:r>
            <a:r>
              <a:rPr lang="en-US" b="1" dirty="0" smtClean="0"/>
              <a:t>&lt;&lt;</a:t>
            </a:r>
            <a:r>
              <a:rPr lang="en-US" dirty="0" smtClean="0"/>
              <a:t> n * WCST(1)</a:t>
            </a:r>
          </a:p>
          <a:p>
            <a:r>
              <a:rPr lang="en-US" dirty="0" smtClean="0"/>
              <a:t>Cost of some ops can be shared amongst requests</a:t>
            </a:r>
          </a:p>
          <a:p>
            <a:pPr lvl="1"/>
            <a:r>
              <a:rPr lang="en-US" dirty="0" smtClean="0"/>
              <a:t>Hard disk seek time</a:t>
            </a:r>
          </a:p>
          <a:p>
            <a:pPr lvl="1"/>
            <a:r>
              <a:rPr lang="en-US" dirty="0" smtClean="0"/>
              <a:t>Parallel access to flash packages</a:t>
            </a:r>
          </a:p>
          <a:p>
            <a:r>
              <a:rPr lang="en-US" dirty="0" smtClean="0"/>
              <a:t>Improved </a:t>
            </a:r>
            <a:r>
              <a:rPr lang="en-US" b="1" dirty="0" smtClean="0"/>
              <a:t>minimum </a:t>
            </a:r>
            <a:r>
              <a:rPr lang="en-US" dirty="0" smtClean="0"/>
              <a:t>available resource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0052" y="2286001"/>
            <a:ext cx="318583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5DA0DC8-83C2-4844-BE1D-1A771E92E74E}" type="slidenum">
              <a:rPr lang="en-US" smtClean="0"/>
              <a:pPr/>
              <a:t>79</a:t>
            </a:fld>
            <a:endParaRPr lang="en-US"/>
          </a:p>
        </p:txBody>
      </p:sp>
    </p:spTree>
    <p:extLst>
      <p:ext uri="{BB962C8B-B14F-4D97-AF65-F5344CB8AC3E}">
        <p14:creationId xmlns:p14="http://schemas.microsoft.com/office/powerpoint/2010/main" val="4089622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an 62"/>
          <p:cNvSpPr/>
          <p:nvPr/>
        </p:nvSpPr>
        <p:spPr>
          <a:xfrm>
            <a:off x="7620000" y="4419600"/>
            <a:ext cx="1295400" cy="1828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an 61"/>
          <p:cNvSpPr/>
          <p:nvPr/>
        </p:nvSpPr>
        <p:spPr>
          <a:xfrm>
            <a:off x="5943600" y="4419600"/>
            <a:ext cx="1295400" cy="1828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Observation #1:</a:t>
            </a:r>
            <a:br>
              <a:rPr lang="en-US" dirty="0" smtClean="0"/>
            </a:br>
            <a:r>
              <a:rPr lang="en-US" b="1" dirty="0" smtClean="0"/>
              <a:t>WCST(1) * N &gt; WCST(N)</a:t>
            </a:r>
            <a:endParaRPr lang="en-US" b="1" dirty="0"/>
          </a:p>
        </p:txBody>
      </p:sp>
      <p:sp>
        <p:nvSpPr>
          <p:cNvPr id="3" name="Content Placeholder 2"/>
          <p:cNvSpPr>
            <a:spLocks noGrp="1"/>
          </p:cNvSpPr>
          <p:nvPr>
            <p:ph idx="1"/>
          </p:nvPr>
        </p:nvSpPr>
        <p:spPr>
          <a:xfrm>
            <a:off x="457200" y="1600200"/>
            <a:ext cx="5181600" cy="4525963"/>
          </a:xfrm>
        </p:spPr>
        <p:txBody>
          <a:bodyPr>
            <a:normAutofit lnSpcReduction="10000"/>
          </a:bodyPr>
          <a:lstStyle/>
          <a:p>
            <a:r>
              <a:rPr lang="en-US" dirty="0" smtClean="0"/>
              <a:t>Sharing cost of I/O overheads</a:t>
            </a:r>
          </a:p>
          <a:p>
            <a:r>
              <a:rPr lang="en-US" dirty="0" smtClean="0"/>
              <a:t>I/O service overhead examples</a:t>
            </a:r>
          </a:p>
          <a:p>
            <a:pPr lvl="1"/>
            <a:r>
              <a:rPr lang="en-US" dirty="0" smtClean="0"/>
              <a:t>Positioning hard disk head</a:t>
            </a:r>
          </a:p>
          <a:p>
            <a:pPr lvl="1"/>
            <a:r>
              <a:rPr lang="en-US" dirty="0" smtClean="0"/>
              <a:t>Erasures required when writing to flash</a:t>
            </a:r>
          </a:p>
          <a:p>
            <a:r>
              <a:rPr lang="en-US" dirty="0" smtClean="0"/>
              <a:t>Less overhead higher throughput</a:t>
            </a:r>
          </a:p>
        </p:txBody>
      </p:sp>
      <p:sp>
        <p:nvSpPr>
          <p:cNvPr id="4" name="Slide Number Placeholder 3"/>
          <p:cNvSpPr>
            <a:spLocks noGrp="1"/>
          </p:cNvSpPr>
          <p:nvPr>
            <p:ph type="sldNum" sz="quarter" idx="12"/>
          </p:nvPr>
        </p:nvSpPr>
        <p:spPr/>
        <p:txBody>
          <a:bodyPr/>
          <a:lstStyle/>
          <a:p>
            <a:fld id="{95DA0DC8-83C2-4844-BE1D-1A771E92E74E}" type="slidenum">
              <a:rPr lang="en-US" smtClean="0"/>
              <a:pPr/>
              <a:t>8</a:t>
            </a:fld>
            <a:endParaRPr lang="en-US"/>
          </a:p>
        </p:txBody>
      </p:sp>
      <p:sp>
        <p:nvSpPr>
          <p:cNvPr id="47" name="Rectangle 44"/>
          <p:cNvSpPr>
            <a:spLocks noChangeArrowheads="1"/>
          </p:cNvSpPr>
          <p:nvPr/>
        </p:nvSpPr>
        <p:spPr bwMode="auto">
          <a:xfrm>
            <a:off x="6061869" y="5722937"/>
            <a:ext cx="1058863" cy="249238"/>
          </a:xfrm>
          <a:prstGeom prst="rect">
            <a:avLst/>
          </a:prstGeom>
          <a:solidFill>
            <a:schemeClr val="bg2">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46"/>
          <p:cNvSpPr>
            <a:spLocks noChangeArrowheads="1"/>
          </p:cNvSpPr>
          <p:nvPr/>
        </p:nvSpPr>
        <p:spPr bwMode="auto">
          <a:xfrm>
            <a:off x="6061869" y="5473699"/>
            <a:ext cx="1058863" cy="249238"/>
          </a:xfrm>
          <a:prstGeom prst="rect">
            <a:avLst/>
          </a:prstGeom>
          <a:solidFill>
            <a:schemeClr val="bg2">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48"/>
          <p:cNvSpPr>
            <a:spLocks noChangeArrowheads="1"/>
          </p:cNvSpPr>
          <p:nvPr/>
        </p:nvSpPr>
        <p:spPr bwMode="auto">
          <a:xfrm>
            <a:off x="6061869" y="5224462"/>
            <a:ext cx="1058863" cy="249238"/>
          </a:xfrm>
          <a:prstGeom prst="rect">
            <a:avLst/>
          </a:prstGeom>
          <a:solidFill>
            <a:schemeClr val="bg2">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53"/>
          <p:cNvSpPr>
            <a:spLocks noChangeArrowheads="1"/>
          </p:cNvSpPr>
          <p:nvPr/>
        </p:nvSpPr>
        <p:spPr bwMode="auto">
          <a:xfrm>
            <a:off x="7738269" y="5699124"/>
            <a:ext cx="1058863" cy="249238"/>
          </a:xfrm>
          <a:prstGeom prst="rect">
            <a:avLst/>
          </a:prstGeom>
          <a:solidFill>
            <a:schemeClr val="bg2">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55"/>
          <p:cNvSpPr>
            <a:spLocks noChangeArrowheads="1"/>
          </p:cNvSpPr>
          <p:nvPr/>
        </p:nvSpPr>
        <p:spPr bwMode="auto">
          <a:xfrm>
            <a:off x="7738269" y="5449887"/>
            <a:ext cx="1058863" cy="2492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7"/>
          <p:cNvSpPr>
            <a:spLocks noChangeArrowheads="1"/>
          </p:cNvSpPr>
          <p:nvPr/>
        </p:nvSpPr>
        <p:spPr bwMode="auto">
          <a:xfrm>
            <a:off x="7738269" y="5200649"/>
            <a:ext cx="1058863" cy="2492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57"/>
          <p:cNvSpPr>
            <a:spLocks noChangeArrowheads="1"/>
          </p:cNvSpPr>
          <p:nvPr/>
        </p:nvSpPr>
        <p:spPr bwMode="auto">
          <a:xfrm>
            <a:off x="7738269" y="4953000"/>
            <a:ext cx="1058863" cy="2492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57"/>
          <p:cNvSpPr>
            <a:spLocks noChangeArrowheads="1"/>
          </p:cNvSpPr>
          <p:nvPr/>
        </p:nvSpPr>
        <p:spPr bwMode="auto">
          <a:xfrm>
            <a:off x="6061869" y="4981575"/>
            <a:ext cx="1058863" cy="2492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67" name="Straight Arrow Connector 66"/>
          <p:cNvCxnSpPr/>
          <p:nvPr/>
        </p:nvCxnSpPr>
        <p:spPr>
          <a:xfrm>
            <a:off x="6591300" y="3733800"/>
            <a:ext cx="0" cy="5334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8267700" y="3733800"/>
            <a:ext cx="0" cy="5334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44"/>
          <p:cNvSpPr>
            <a:spLocks noChangeArrowheads="1"/>
          </p:cNvSpPr>
          <p:nvPr/>
        </p:nvSpPr>
        <p:spPr bwMode="auto">
          <a:xfrm>
            <a:off x="6061869" y="3284537"/>
            <a:ext cx="1058863" cy="249238"/>
          </a:xfrm>
          <a:prstGeom prst="rect">
            <a:avLst/>
          </a:prstGeom>
          <a:solidFill>
            <a:schemeClr val="bg2">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46"/>
          <p:cNvSpPr>
            <a:spLocks noChangeArrowheads="1"/>
          </p:cNvSpPr>
          <p:nvPr/>
        </p:nvSpPr>
        <p:spPr bwMode="auto">
          <a:xfrm>
            <a:off x="6061869" y="3035299"/>
            <a:ext cx="1058863" cy="249238"/>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48"/>
          <p:cNvSpPr>
            <a:spLocks noChangeArrowheads="1"/>
          </p:cNvSpPr>
          <p:nvPr/>
        </p:nvSpPr>
        <p:spPr bwMode="auto">
          <a:xfrm>
            <a:off x="6061869" y="2786062"/>
            <a:ext cx="1058863" cy="249238"/>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53"/>
          <p:cNvSpPr>
            <a:spLocks noChangeArrowheads="1"/>
          </p:cNvSpPr>
          <p:nvPr/>
        </p:nvSpPr>
        <p:spPr bwMode="auto">
          <a:xfrm>
            <a:off x="7738269" y="3260724"/>
            <a:ext cx="1058863" cy="249238"/>
          </a:xfrm>
          <a:prstGeom prst="rect">
            <a:avLst/>
          </a:prstGeom>
          <a:solidFill>
            <a:schemeClr val="bg2">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55"/>
          <p:cNvSpPr>
            <a:spLocks noChangeArrowheads="1"/>
          </p:cNvSpPr>
          <p:nvPr/>
        </p:nvSpPr>
        <p:spPr bwMode="auto">
          <a:xfrm>
            <a:off x="7738269" y="3011487"/>
            <a:ext cx="1058863" cy="249238"/>
          </a:xfrm>
          <a:prstGeom prst="rect">
            <a:avLst/>
          </a:prstGeom>
          <a:solidFill>
            <a:schemeClr val="bg2">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57"/>
          <p:cNvSpPr>
            <a:spLocks noChangeArrowheads="1"/>
          </p:cNvSpPr>
          <p:nvPr/>
        </p:nvSpPr>
        <p:spPr bwMode="auto">
          <a:xfrm>
            <a:off x="7738269" y="2762249"/>
            <a:ext cx="1058863" cy="249238"/>
          </a:xfrm>
          <a:prstGeom prst="rect">
            <a:avLst/>
          </a:prstGeom>
          <a:solidFill>
            <a:schemeClr val="bg2">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57"/>
          <p:cNvSpPr>
            <a:spLocks noChangeArrowheads="1"/>
          </p:cNvSpPr>
          <p:nvPr/>
        </p:nvSpPr>
        <p:spPr bwMode="auto">
          <a:xfrm>
            <a:off x="7738269" y="2514600"/>
            <a:ext cx="1058863" cy="2492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57"/>
          <p:cNvSpPr>
            <a:spLocks noChangeArrowheads="1"/>
          </p:cNvSpPr>
          <p:nvPr/>
        </p:nvSpPr>
        <p:spPr bwMode="auto">
          <a:xfrm>
            <a:off x="6061869" y="2543175"/>
            <a:ext cx="1058863" cy="2492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936033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 Time Amortization</a:t>
            </a:r>
            <a:endParaRPr lang="en-US" dirty="0"/>
          </a:p>
        </p:txBody>
      </p:sp>
      <p:sp>
        <p:nvSpPr>
          <p:cNvPr id="36" name="Freeform 35"/>
          <p:cNvSpPr/>
          <p:nvPr/>
        </p:nvSpPr>
        <p:spPr>
          <a:xfrm>
            <a:off x="2946627" y="2405559"/>
            <a:ext cx="2996760" cy="299707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66CC"/>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37" name="Freeform 36"/>
          <p:cNvSpPr/>
          <p:nvPr/>
        </p:nvSpPr>
        <p:spPr>
          <a:xfrm>
            <a:off x="3134067" y="2593020"/>
            <a:ext cx="2622206" cy="262248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38" name="Freeform 37"/>
          <p:cNvSpPr/>
          <p:nvPr/>
        </p:nvSpPr>
        <p:spPr>
          <a:xfrm>
            <a:off x="3334243" y="2793216"/>
            <a:ext cx="2226098" cy="222633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39" name="Freeform 38"/>
          <p:cNvSpPr/>
          <p:nvPr/>
        </p:nvSpPr>
        <p:spPr>
          <a:xfrm>
            <a:off x="3541603" y="3000598"/>
            <a:ext cx="1807134" cy="180732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0" name="Freeform 39"/>
          <p:cNvSpPr/>
          <p:nvPr/>
        </p:nvSpPr>
        <p:spPr>
          <a:xfrm>
            <a:off x="3793374" y="3252396"/>
            <a:ext cx="1300327" cy="130046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1" name="Freeform 40"/>
          <p:cNvSpPr/>
          <p:nvPr/>
        </p:nvSpPr>
        <p:spPr>
          <a:xfrm>
            <a:off x="4049716" y="3511705"/>
            <a:ext cx="789273" cy="78935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2" name="Straight Connector 41"/>
          <p:cNvSpPr/>
          <p:nvPr/>
        </p:nvSpPr>
        <p:spPr>
          <a:xfrm>
            <a:off x="4442884" y="2405559"/>
            <a:ext cx="7184" cy="2995769"/>
          </a:xfrm>
          <a:prstGeom prst="line">
            <a:avLst/>
          </a:prstGeom>
          <a:noFill/>
          <a:ln w="9360">
            <a:solidFill>
              <a:srgbClr val="000000"/>
            </a:solidFill>
            <a:prstDash val="solid"/>
            <a:miter/>
          </a:ln>
        </p:spPr>
        <p:txBody>
          <a:bodyPr vert="horz" wrap="square" lIns="81639" tIns="42452" rIns="81639" bIns="42452" anchor="t"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3" name="Straight Connector 42"/>
          <p:cNvSpPr/>
          <p:nvPr/>
        </p:nvSpPr>
        <p:spPr>
          <a:xfrm>
            <a:off x="2948259" y="3900667"/>
            <a:ext cx="2993821" cy="7186"/>
          </a:xfrm>
          <a:prstGeom prst="line">
            <a:avLst/>
          </a:prstGeom>
          <a:noFill/>
          <a:ln w="9360">
            <a:solidFill>
              <a:srgbClr val="000000"/>
            </a:solidFill>
            <a:prstDash val="solid"/>
            <a:miter/>
          </a:ln>
        </p:spPr>
        <p:txBody>
          <a:bodyPr vert="horz" wrap="square" lIns="81639" tIns="42452" rIns="81639" bIns="42452" anchor="t"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4" name="Straight Connector 43"/>
          <p:cNvSpPr/>
          <p:nvPr/>
        </p:nvSpPr>
        <p:spPr>
          <a:xfrm>
            <a:off x="3354163" y="2881068"/>
            <a:ext cx="2178749" cy="2051937"/>
          </a:xfrm>
          <a:prstGeom prst="line">
            <a:avLst/>
          </a:prstGeom>
          <a:noFill/>
          <a:ln w="9360">
            <a:solidFill>
              <a:srgbClr val="000000"/>
            </a:solidFill>
            <a:prstDash val="solid"/>
            <a:miter/>
          </a:ln>
        </p:spPr>
        <p:txBody>
          <a:bodyPr vert="horz" wrap="square" lIns="81639" tIns="42452" rIns="81639" bIns="42452" anchor="t"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5" name="Straight Connector 44"/>
          <p:cNvSpPr/>
          <p:nvPr/>
        </p:nvSpPr>
        <p:spPr>
          <a:xfrm flipV="1">
            <a:off x="3394655" y="2801381"/>
            <a:ext cx="2083723" cy="2190409"/>
          </a:xfrm>
          <a:prstGeom prst="line">
            <a:avLst/>
          </a:prstGeom>
          <a:noFill/>
          <a:ln w="9360">
            <a:solidFill>
              <a:srgbClr val="000000"/>
            </a:solidFill>
            <a:prstDash val="solid"/>
            <a:miter/>
          </a:ln>
        </p:spPr>
        <p:txBody>
          <a:bodyPr vert="horz" wrap="square" lIns="81639" tIns="42452" rIns="81639" bIns="42452" anchor="t"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6" name="Freeform 45"/>
          <p:cNvSpPr/>
          <p:nvPr/>
        </p:nvSpPr>
        <p:spPr>
          <a:xfrm>
            <a:off x="4267200" y="3726270"/>
            <a:ext cx="352675" cy="35140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33" name="Oval 105"/>
          <p:cNvSpPr/>
          <p:nvPr/>
        </p:nvSpPr>
        <p:spPr>
          <a:xfrm rot="1504742">
            <a:off x="3338899" y="3616917"/>
            <a:ext cx="280063" cy="3579036"/>
          </a:xfrm>
          <a:custGeom>
            <a:avLst/>
            <a:gdLst/>
            <a:ahLst/>
            <a:cxnLst/>
            <a:rect l="l" t="t" r="r" b="b"/>
            <a:pathLst>
              <a:path w="308750" h="3945224">
                <a:moveTo>
                  <a:pt x="157133" y="3939412"/>
                </a:moveTo>
                <a:lnTo>
                  <a:pt x="157650" y="3939412"/>
                </a:lnTo>
                <a:lnTo>
                  <a:pt x="157391" y="3945224"/>
                </a:lnTo>
                <a:close/>
                <a:moveTo>
                  <a:pt x="132077" y="2123809"/>
                </a:moveTo>
                <a:lnTo>
                  <a:pt x="156741" y="2127786"/>
                </a:lnTo>
                <a:cubicBezTo>
                  <a:pt x="155887" y="2128305"/>
                  <a:pt x="155024" y="2128312"/>
                  <a:pt x="154159" y="2128312"/>
                </a:cubicBezTo>
                <a:close/>
                <a:moveTo>
                  <a:pt x="112675" y="2119853"/>
                </a:moveTo>
                <a:lnTo>
                  <a:pt x="132077" y="2123809"/>
                </a:lnTo>
                <a:cubicBezTo>
                  <a:pt x="125208" y="2124078"/>
                  <a:pt x="118786" y="2122361"/>
                  <a:pt x="112675" y="2119853"/>
                </a:cubicBezTo>
                <a:close/>
                <a:moveTo>
                  <a:pt x="283932" y="2051600"/>
                </a:moveTo>
                <a:cubicBezTo>
                  <a:pt x="260255" y="2098087"/>
                  <a:pt x="213097" y="2128312"/>
                  <a:pt x="159222" y="2128312"/>
                </a:cubicBezTo>
                <a:lnTo>
                  <a:pt x="156741" y="2127786"/>
                </a:lnTo>
                <a:cubicBezTo>
                  <a:pt x="211697" y="2127376"/>
                  <a:pt x="259652" y="2097426"/>
                  <a:pt x="283932" y="2051600"/>
                </a:cubicBezTo>
                <a:close/>
                <a:moveTo>
                  <a:pt x="307036" y="1966200"/>
                </a:moveTo>
                <a:cubicBezTo>
                  <a:pt x="308274" y="1968295"/>
                  <a:pt x="308318" y="1970449"/>
                  <a:pt x="308318" y="1972612"/>
                </a:cubicBezTo>
                <a:cubicBezTo>
                  <a:pt x="308318" y="2002014"/>
                  <a:pt x="300249" y="2029512"/>
                  <a:pt x="283932" y="2051600"/>
                </a:cubicBezTo>
                <a:cubicBezTo>
                  <a:pt x="299630" y="2029449"/>
                  <a:pt x="307366" y="2001980"/>
                  <a:pt x="307366" y="1972612"/>
                </a:cubicBezTo>
                <a:cubicBezTo>
                  <a:pt x="307366" y="1971168"/>
                  <a:pt x="307348" y="1969729"/>
                  <a:pt x="306541" y="1968314"/>
                </a:cubicBezTo>
                <a:cubicBezTo>
                  <a:pt x="306980" y="1967624"/>
                  <a:pt x="307010" y="1966913"/>
                  <a:pt x="307036" y="1966200"/>
                </a:cubicBezTo>
                <a:close/>
                <a:moveTo>
                  <a:pt x="1715" y="1964036"/>
                </a:moveTo>
                <a:cubicBezTo>
                  <a:pt x="2460" y="1992140"/>
                  <a:pt x="10704" y="2018320"/>
                  <a:pt x="26645" y="2039336"/>
                </a:cubicBezTo>
                <a:cubicBezTo>
                  <a:pt x="43108" y="2077544"/>
                  <a:pt x="74277" y="2107016"/>
                  <a:pt x="112675" y="2119853"/>
                </a:cubicBezTo>
                <a:cubicBezTo>
                  <a:pt x="47327" y="2103861"/>
                  <a:pt x="0" y="2043819"/>
                  <a:pt x="0" y="1972612"/>
                </a:cubicBezTo>
                <a:close/>
                <a:moveTo>
                  <a:pt x="157391" y="0"/>
                </a:moveTo>
                <a:lnTo>
                  <a:pt x="238802" y="1830642"/>
                </a:lnTo>
                <a:cubicBezTo>
                  <a:pt x="281619" y="1856195"/>
                  <a:pt x="308750" y="1903709"/>
                  <a:pt x="308750" y="1957624"/>
                </a:cubicBezTo>
                <a:lnTo>
                  <a:pt x="307036" y="1966200"/>
                </a:lnTo>
                <a:lnTo>
                  <a:pt x="300908" y="1938989"/>
                </a:lnTo>
                <a:lnTo>
                  <a:pt x="306541" y="1968314"/>
                </a:lnTo>
                <a:cubicBezTo>
                  <a:pt x="302899" y="2049372"/>
                  <a:pt x="236141" y="2113324"/>
                  <a:pt x="154592" y="2113324"/>
                </a:cubicBezTo>
                <a:cubicBezTo>
                  <a:pt x="99683" y="2113324"/>
                  <a:pt x="51479" y="2084330"/>
                  <a:pt x="26645" y="2039336"/>
                </a:cubicBezTo>
                <a:cubicBezTo>
                  <a:pt x="16277" y="2019483"/>
                  <a:pt x="11078" y="1996686"/>
                  <a:pt x="11078" y="1972612"/>
                </a:cubicBezTo>
                <a:cubicBezTo>
                  <a:pt x="11078" y="1887484"/>
                  <a:pt x="76080" y="1818313"/>
                  <a:pt x="156773" y="1817432"/>
                </a:cubicBezTo>
                <a:cubicBezTo>
                  <a:pt x="211238" y="1817852"/>
                  <a:pt x="258816" y="1847287"/>
                  <a:pt x="283115" y="1892351"/>
                </a:cubicBezTo>
                <a:cubicBezTo>
                  <a:pt x="259326" y="1846545"/>
                  <a:pt x="212567" y="1816912"/>
                  <a:pt x="159222" y="1816912"/>
                </a:cubicBezTo>
                <a:cubicBezTo>
                  <a:pt x="158401" y="1816912"/>
                  <a:pt x="157582" y="1816919"/>
                  <a:pt x="156773" y="1817432"/>
                </a:cubicBezTo>
                <a:cubicBezTo>
                  <a:pt x="155909" y="1816920"/>
                  <a:pt x="155035" y="1816912"/>
                  <a:pt x="154159" y="1816912"/>
                </a:cubicBezTo>
                <a:cubicBezTo>
                  <a:pt x="71896" y="1816912"/>
                  <a:pt x="4682" y="1881990"/>
                  <a:pt x="1715" y="1964036"/>
                </a:cubicBezTo>
                <a:cubicBezTo>
                  <a:pt x="476" y="1961941"/>
                  <a:pt x="432" y="1959788"/>
                  <a:pt x="432" y="1957624"/>
                </a:cubicBezTo>
                <a:cubicBezTo>
                  <a:pt x="432" y="1901146"/>
                  <a:pt x="30205" y="1851692"/>
                  <a:pt x="76154" y="182671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spcCol="0" rtlCol="0" anchor="ctr"/>
          <a:lstStyle/>
          <a:p>
            <a:pPr algn="ctr"/>
            <a:endParaRPr lang="en-US">
              <a:solidFill>
                <a:prstClr val="white"/>
              </a:solidFill>
            </a:endParaRPr>
          </a:p>
        </p:txBody>
      </p:sp>
    </p:spTree>
    <p:extLst>
      <p:ext uri="{BB962C8B-B14F-4D97-AF65-F5344CB8AC3E}">
        <p14:creationId xmlns:p14="http://schemas.microsoft.com/office/powerpoint/2010/main" val="14020686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 Time Amortization</a:t>
            </a:r>
          </a:p>
        </p:txBody>
      </p:sp>
      <p:sp>
        <p:nvSpPr>
          <p:cNvPr id="36" name="Freeform 35"/>
          <p:cNvSpPr/>
          <p:nvPr/>
        </p:nvSpPr>
        <p:spPr>
          <a:xfrm>
            <a:off x="2946627" y="2405559"/>
            <a:ext cx="2996760" cy="299707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66CC"/>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37" name="Freeform 36"/>
          <p:cNvSpPr/>
          <p:nvPr/>
        </p:nvSpPr>
        <p:spPr>
          <a:xfrm>
            <a:off x="3134067" y="2593020"/>
            <a:ext cx="2622206" cy="262248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38" name="Freeform 37"/>
          <p:cNvSpPr/>
          <p:nvPr/>
        </p:nvSpPr>
        <p:spPr>
          <a:xfrm>
            <a:off x="3334243" y="2793216"/>
            <a:ext cx="2226098" cy="222633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39" name="Freeform 38"/>
          <p:cNvSpPr/>
          <p:nvPr/>
        </p:nvSpPr>
        <p:spPr>
          <a:xfrm>
            <a:off x="3541603" y="3000598"/>
            <a:ext cx="1807134" cy="180732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0" name="Freeform 39"/>
          <p:cNvSpPr/>
          <p:nvPr/>
        </p:nvSpPr>
        <p:spPr>
          <a:xfrm>
            <a:off x="3793374" y="3252396"/>
            <a:ext cx="1300327" cy="130046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1" name="Freeform 40"/>
          <p:cNvSpPr/>
          <p:nvPr/>
        </p:nvSpPr>
        <p:spPr>
          <a:xfrm>
            <a:off x="4049716" y="3511705"/>
            <a:ext cx="789273" cy="78935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5">
              <a:lumMod val="60000"/>
              <a:lumOff val="40000"/>
            </a:schemeClr>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2" name="Straight Connector 41"/>
          <p:cNvSpPr/>
          <p:nvPr/>
        </p:nvSpPr>
        <p:spPr>
          <a:xfrm>
            <a:off x="4442884" y="2405559"/>
            <a:ext cx="7184" cy="2995769"/>
          </a:xfrm>
          <a:prstGeom prst="line">
            <a:avLst/>
          </a:prstGeom>
          <a:noFill/>
          <a:ln w="9360">
            <a:solidFill>
              <a:srgbClr val="000000"/>
            </a:solidFill>
            <a:prstDash val="solid"/>
            <a:miter/>
          </a:ln>
        </p:spPr>
        <p:txBody>
          <a:bodyPr vert="horz" wrap="square" lIns="81639" tIns="42452" rIns="81639" bIns="42452" anchor="t"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3" name="Straight Connector 42"/>
          <p:cNvSpPr/>
          <p:nvPr/>
        </p:nvSpPr>
        <p:spPr>
          <a:xfrm>
            <a:off x="2948259" y="3900667"/>
            <a:ext cx="2993821" cy="7186"/>
          </a:xfrm>
          <a:prstGeom prst="line">
            <a:avLst/>
          </a:prstGeom>
          <a:noFill/>
          <a:ln w="9360">
            <a:solidFill>
              <a:srgbClr val="000000"/>
            </a:solidFill>
            <a:prstDash val="solid"/>
            <a:miter/>
          </a:ln>
        </p:spPr>
        <p:txBody>
          <a:bodyPr vert="horz" wrap="square" lIns="81639" tIns="42452" rIns="81639" bIns="42452" anchor="t"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4" name="Straight Connector 43"/>
          <p:cNvSpPr/>
          <p:nvPr/>
        </p:nvSpPr>
        <p:spPr>
          <a:xfrm>
            <a:off x="3354163" y="2881068"/>
            <a:ext cx="2178749" cy="2051937"/>
          </a:xfrm>
          <a:prstGeom prst="line">
            <a:avLst/>
          </a:prstGeom>
          <a:noFill/>
          <a:ln w="9360">
            <a:solidFill>
              <a:srgbClr val="000000"/>
            </a:solidFill>
            <a:prstDash val="solid"/>
            <a:miter/>
          </a:ln>
        </p:spPr>
        <p:txBody>
          <a:bodyPr vert="horz" wrap="square" lIns="81639" tIns="42452" rIns="81639" bIns="42452" anchor="t"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5" name="Straight Connector 44"/>
          <p:cNvSpPr/>
          <p:nvPr/>
        </p:nvSpPr>
        <p:spPr>
          <a:xfrm flipV="1">
            <a:off x="3394655" y="2801381"/>
            <a:ext cx="2083723" cy="2190409"/>
          </a:xfrm>
          <a:prstGeom prst="line">
            <a:avLst/>
          </a:prstGeom>
          <a:noFill/>
          <a:ln w="9360">
            <a:solidFill>
              <a:srgbClr val="000000"/>
            </a:solidFill>
            <a:prstDash val="solid"/>
            <a:miter/>
          </a:ln>
        </p:spPr>
        <p:txBody>
          <a:bodyPr vert="horz" wrap="square" lIns="81639" tIns="42452" rIns="81639" bIns="42452" anchor="t"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6" name="Freeform 45"/>
          <p:cNvSpPr/>
          <p:nvPr/>
        </p:nvSpPr>
        <p:spPr>
          <a:xfrm>
            <a:off x="4267200" y="3726270"/>
            <a:ext cx="352675" cy="35140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33" name="Oval 105"/>
          <p:cNvSpPr/>
          <p:nvPr/>
        </p:nvSpPr>
        <p:spPr>
          <a:xfrm rot="201352">
            <a:off x="3338899" y="3616917"/>
            <a:ext cx="280063" cy="3579036"/>
          </a:xfrm>
          <a:custGeom>
            <a:avLst/>
            <a:gdLst/>
            <a:ahLst/>
            <a:cxnLst/>
            <a:rect l="l" t="t" r="r" b="b"/>
            <a:pathLst>
              <a:path w="308750" h="3945224">
                <a:moveTo>
                  <a:pt x="157133" y="3939412"/>
                </a:moveTo>
                <a:lnTo>
                  <a:pt x="157650" y="3939412"/>
                </a:lnTo>
                <a:lnTo>
                  <a:pt x="157391" y="3945224"/>
                </a:lnTo>
                <a:close/>
                <a:moveTo>
                  <a:pt x="132077" y="2123809"/>
                </a:moveTo>
                <a:lnTo>
                  <a:pt x="156741" y="2127786"/>
                </a:lnTo>
                <a:cubicBezTo>
                  <a:pt x="155887" y="2128305"/>
                  <a:pt x="155024" y="2128312"/>
                  <a:pt x="154159" y="2128312"/>
                </a:cubicBezTo>
                <a:close/>
                <a:moveTo>
                  <a:pt x="112675" y="2119853"/>
                </a:moveTo>
                <a:lnTo>
                  <a:pt x="132077" y="2123809"/>
                </a:lnTo>
                <a:cubicBezTo>
                  <a:pt x="125208" y="2124078"/>
                  <a:pt x="118786" y="2122361"/>
                  <a:pt x="112675" y="2119853"/>
                </a:cubicBezTo>
                <a:close/>
                <a:moveTo>
                  <a:pt x="283932" y="2051600"/>
                </a:moveTo>
                <a:cubicBezTo>
                  <a:pt x="260255" y="2098087"/>
                  <a:pt x="213097" y="2128312"/>
                  <a:pt x="159222" y="2128312"/>
                </a:cubicBezTo>
                <a:lnTo>
                  <a:pt x="156741" y="2127786"/>
                </a:lnTo>
                <a:cubicBezTo>
                  <a:pt x="211697" y="2127376"/>
                  <a:pt x="259652" y="2097426"/>
                  <a:pt x="283932" y="2051600"/>
                </a:cubicBezTo>
                <a:close/>
                <a:moveTo>
                  <a:pt x="307036" y="1966200"/>
                </a:moveTo>
                <a:cubicBezTo>
                  <a:pt x="308274" y="1968295"/>
                  <a:pt x="308318" y="1970449"/>
                  <a:pt x="308318" y="1972612"/>
                </a:cubicBezTo>
                <a:cubicBezTo>
                  <a:pt x="308318" y="2002014"/>
                  <a:pt x="300249" y="2029512"/>
                  <a:pt x="283932" y="2051600"/>
                </a:cubicBezTo>
                <a:cubicBezTo>
                  <a:pt x="299630" y="2029449"/>
                  <a:pt x="307366" y="2001980"/>
                  <a:pt x="307366" y="1972612"/>
                </a:cubicBezTo>
                <a:cubicBezTo>
                  <a:pt x="307366" y="1971168"/>
                  <a:pt x="307348" y="1969729"/>
                  <a:pt x="306541" y="1968314"/>
                </a:cubicBezTo>
                <a:cubicBezTo>
                  <a:pt x="306980" y="1967624"/>
                  <a:pt x="307010" y="1966913"/>
                  <a:pt x="307036" y="1966200"/>
                </a:cubicBezTo>
                <a:close/>
                <a:moveTo>
                  <a:pt x="1715" y="1964036"/>
                </a:moveTo>
                <a:cubicBezTo>
                  <a:pt x="2460" y="1992140"/>
                  <a:pt x="10704" y="2018320"/>
                  <a:pt x="26645" y="2039336"/>
                </a:cubicBezTo>
                <a:cubicBezTo>
                  <a:pt x="43108" y="2077544"/>
                  <a:pt x="74277" y="2107016"/>
                  <a:pt x="112675" y="2119853"/>
                </a:cubicBezTo>
                <a:cubicBezTo>
                  <a:pt x="47327" y="2103861"/>
                  <a:pt x="0" y="2043819"/>
                  <a:pt x="0" y="1972612"/>
                </a:cubicBezTo>
                <a:close/>
                <a:moveTo>
                  <a:pt x="157391" y="0"/>
                </a:moveTo>
                <a:lnTo>
                  <a:pt x="238802" y="1830642"/>
                </a:lnTo>
                <a:cubicBezTo>
                  <a:pt x="281619" y="1856195"/>
                  <a:pt x="308750" y="1903709"/>
                  <a:pt x="308750" y="1957624"/>
                </a:cubicBezTo>
                <a:lnTo>
                  <a:pt x="307036" y="1966200"/>
                </a:lnTo>
                <a:lnTo>
                  <a:pt x="300908" y="1938989"/>
                </a:lnTo>
                <a:lnTo>
                  <a:pt x="306541" y="1968314"/>
                </a:lnTo>
                <a:cubicBezTo>
                  <a:pt x="302899" y="2049372"/>
                  <a:pt x="236141" y="2113324"/>
                  <a:pt x="154592" y="2113324"/>
                </a:cubicBezTo>
                <a:cubicBezTo>
                  <a:pt x="99683" y="2113324"/>
                  <a:pt x="51479" y="2084330"/>
                  <a:pt x="26645" y="2039336"/>
                </a:cubicBezTo>
                <a:cubicBezTo>
                  <a:pt x="16277" y="2019483"/>
                  <a:pt x="11078" y="1996686"/>
                  <a:pt x="11078" y="1972612"/>
                </a:cubicBezTo>
                <a:cubicBezTo>
                  <a:pt x="11078" y="1887484"/>
                  <a:pt x="76080" y="1818313"/>
                  <a:pt x="156773" y="1817432"/>
                </a:cubicBezTo>
                <a:cubicBezTo>
                  <a:pt x="211238" y="1817852"/>
                  <a:pt x="258816" y="1847287"/>
                  <a:pt x="283115" y="1892351"/>
                </a:cubicBezTo>
                <a:cubicBezTo>
                  <a:pt x="259326" y="1846545"/>
                  <a:pt x="212567" y="1816912"/>
                  <a:pt x="159222" y="1816912"/>
                </a:cubicBezTo>
                <a:cubicBezTo>
                  <a:pt x="158401" y="1816912"/>
                  <a:pt x="157582" y="1816919"/>
                  <a:pt x="156773" y="1817432"/>
                </a:cubicBezTo>
                <a:cubicBezTo>
                  <a:pt x="155909" y="1816920"/>
                  <a:pt x="155035" y="1816912"/>
                  <a:pt x="154159" y="1816912"/>
                </a:cubicBezTo>
                <a:cubicBezTo>
                  <a:pt x="71896" y="1816912"/>
                  <a:pt x="4682" y="1881990"/>
                  <a:pt x="1715" y="1964036"/>
                </a:cubicBezTo>
                <a:cubicBezTo>
                  <a:pt x="476" y="1961941"/>
                  <a:pt x="432" y="1959788"/>
                  <a:pt x="432" y="1957624"/>
                </a:cubicBezTo>
                <a:cubicBezTo>
                  <a:pt x="432" y="1901146"/>
                  <a:pt x="30205" y="1851692"/>
                  <a:pt x="76154" y="182671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spcCol="0" rtlCol="0" anchor="ctr"/>
          <a:lstStyle/>
          <a:p>
            <a:pPr algn="ctr"/>
            <a:endParaRPr lang="en-US">
              <a:solidFill>
                <a:prstClr val="white"/>
              </a:solidFill>
            </a:endParaRPr>
          </a:p>
        </p:txBody>
      </p:sp>
    </p:spTree>
    <p:extLst>
      <p:ext uri="{BB962C8B-B14F-4D97-AF65-F5344CB8AC3E}">
        <p14:creationId xmlns:p14="http://schemas.microsoft.com/office/powerpoint/2010/main" val="13714858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 Time Amortization</a:t>
            </a:r>
          </a:p>
        </p:txBody>
      </p:sp>
      <p:sp>
        <p:nvSpPr>
          <p:cNvPr id="36" name="Freeform 35"/>
          <p:cNvSpPr/>
          <p:nvPr/>
        </p:nvSpPr>
        <p:spPr>
          <a:xfrm>
            <a:off x="2946627" y="2405559"/>
            <a:ext cx="2996760" cy="299707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66CC"/>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37" name="Freeform 36"/>
          <p:cNvSpPr/>
          <p:nvPr/>
        </p:nvSpPr>
        <p:spPr>
          <a:xfrm>
            <a:off x="3134067" y="2593020"/>
            <a:ext cx="2622206" cy="262248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38" name="Freeform 37"/>
          <p:cNvSpPr/>
          <p:nvPr/>
        </p:nvSpPr>
        <p:spPr>
          <a:xfrm>
            <a:off x="3334243" y="2793216"/>
            <a:ext cx="2226098" cy="222633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39" name="Freeform 38"/>
          <p:cNvSpPr/>
          <p:nvPr/>
        </p:nvSpPr>
        <p:spPr>
          <a:xfrm>
            <a:off x="3541603" y="3000598"/>
            <a:ext cx="1807134" cy="180732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6">
              <a:lumMod val="75000"/>
            </a:schemeClr>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0" name="Freeform 39"/>
          <p:cNvSpPr/>
          <p:nvPr/>
        </p:nvSpPr>
        <p:spPr>
          <a:xfrm>
            <a:off x="3793374" y="3252396"/>
            <a:ext cx="1300327" cy="130046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1" name="Freeform 40"/>
          <p:cNvSpPr/>
          <p:nvPr/>
        </p:nvSpPr>
        <p:spPr>
          <a:xfrm>
            <a:off x="4049716" y="3511705"/>
            <a:ext cx="789273" cy="78935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5">
              <a:lumMod val="60000"/>
              <a:lumOff val="40000"/>
            </a:schemeClr>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2" name="Straight Connector 41"/>
          <p:cNvSpPr/>
          <p:nvPr/>
        </p:nvSpPr>
        <p:spPr>
          <a:xfrm>
            <a:off x="4442884" y="2405559"/>
            <a:ext cx="7184" cy="2995769"/>
          </a:xfrm>
          <a:prstGeom prst="line">
            <a:avLst/>
          </a:prstGeom>
          <a:noFill/>
          <a:ln w="9360">
            <a:solidFill>
              <a:srgbClr val="000000"/>
            </a:solidFill>
            <a:prstDash val="solid"/>
            <a:miter/>
          </a:ln>
        </p:spPr>
        <p:txBody>
          <a:bodyPr vert="horz" wrap="square" lIns="81639" tIns="42452" rIns="81639" bIns="42452" anchor="t"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3" name="Straight Connector 42"/>
          <p:cNvSpPr/>
          <p:nvPr/>
        </p:nvSpPr>
        <p:spPr>
          <a:xfrm>
            <a:off x="2948259" y="3900667"/>
            <a:ext cx="2993821" cy="7186"/>
          </a:xfrm>
          <a:prstGeom prst="line">
            <a:avLst/>
          </a:prstGeom>
          <a:noFill/>
          <a:ln w="9360">
            <a:solidFill>
              <a:srgbClr val="000000"/>
            </a:solidFill>
            <a:prstDash val="solid"/>
            <a:miter/>
          </a:ln>
        </p:spPr>
        <p:txBody>
          <a:bodyPr vert="horz" wrap="square" lIns="81639" tIns="42452" rIns="81639" bIns="42452" anchor="t"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4" name="Straight Connector 43"/>
          <p:cNvSpPr/>
          <p:nvPr/>
        </p:nvSpPr>
        <p:spPr>
          <a:xfrm>
            <a:off x="3354163" y="2881068"/>
            <a:ext cx="2178749" cy="2051937"/>
          </a:xfrm>
          <a:prstGeom prst="line">
            <a:avLst/>
          </a:prstGeom>
          <a:noFill/>
          <a:ln w="9360">
            <a:solidFill>
              <a:srgbClr val="000000"/>
            </a:solidFill>
            <a:prstDash val="solid"/>
            <a:miter/>
          </a:ln>
        </p:spPr>
        <p:txBody>
          <a:bodyPr vert="horz" wrap="square" lIns="81639" tIns="42452" rIns="81639" bIns="42452" anchor="t"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5" name="Straight Connector 44"/>
          <p:cNvSpPr/>
          <p:nvPr/>
        </p:nvSpPr>
        <p:spPr>
          <a:xfrm flipV="1">
            <a:off x="3394655" y="2801381"/>
            <a:ext cx="2083723" cy="2190409"/>
          </a:xfrm>
          <a:prstGeom prst="line">
            <a:avLst/>
          </a:prstGeom>
          <a:noFill/>
          <a:ln w="9360">
            <a:solidFill>
              <a:srgbClr val="000000"/>
            </a:solidFill>
            <a:prstDash val="solid"/>
            <a:miter/>
          </a:ln>
        </p:spPr>
        <p:txBody>
          <a:bodyPr vert="horz" wrap="square" lIns="81639" tIns="42452" rIns="81639" bIns="42452" anchor="t"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46" name="Freeform 45"/>
          <p:cNvSpPr/>
          <p:nvPr/>
        </p:nvSpPr>
        <p:spPr>
          <a:xfrm>
            <a:off x="4267200" y="3726270"/>
            <a:ext cx="352675" cy="35140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000000"/>
            </a:solidFill>
            <a:prstDash val="solid"/>
            <a:miter/>
          </a:ln>
        </p:spPr>
        <p:txBody>
          <a:bodyPr vert="horz" wrap="none" lIns="81639" tIns="42452" rIns="81639" bIns="42452" anchor="ctr" anchorCtr="0" compatLnSpc="0"/>
          <a:lstStyle/>
          <a:p>
            <a:pPr hangingPunct="0"/>
            <a:endParaRPr lang="en-US">
              <a:solidFill>
                <a:prstClr val="black"/>
              </a:solidFill>
              <a:latin typeface="Liberation Sans" pitchFamily="18"/>
              <a:ea typeface="Luxi Sans" pitchFamily="2"/>
              <a:cs typeface="Luxi Sans" pitchFamily="2"/>
            </a:endParaRPr>
          </a:p>
        </p:txBody>
      </p:sp>
      <p:sp>
        <p:nvSpPr>
          <p:cNvPr id="33" name="Oval 105"/>
          <p:cNvSpPr/>
          <p:nvPr/>
        </p:nvSpPr>
        <p:spPr>
          <a:xfrm>
            <a:off x="3338959" y="3614867"/>
            <a:ext cx="280063" cy="3581088"/>
          </a:xfrm>
          <a:custGeom>
            <a:avLst/>
            <a:gdLst/>
            <a:ahLst/>
            <a:cxnLst/>
            <a:rect l="l" t="t" r="r" b="b"/>
            <a:pathLst>
              <a:path w="308750" h="3945224">
                <a:moveTo>
                  <a:pt x="157133" y="3939412"/>
                </a:moveTo>
                <a:lnTo>
                  <a:pt x="157650" y="3939412"/>
                </a:lnTo>
                <a:lnTo>
                  <a:pt x="157391" y="3945224"/>
                </a:lnTo>
                <a:close/>
                <a:moveTo>
                  <a:pt x="132077" y="2123809"/>
                </a:moveTo>
                <a:lnTo>
                  <a:pt x="156741" y="2127786"/>
                </a:lnTo>
                <a:cubicBezTo>
                  <a:pt x="155887" y="2128305"/>
                  <a:pt x="155024" y="2128312"/>
                  <a:pt x="154159" y="2128312"/>
                </a:cubicBezTo>
                <a:close/>
                <a:moveTo>
                  <a:pt x="112675" y="2119853"/>
                </a:moveTo>
                <a:lnTo>
                  <a:pt x="132077" y="2123809"/>
                </a:lnTo>
                <a:cubicBezTo>
                  <a:pt x="125208" y="2124078"/>
                  <a:pt x="118786" y="2122361"/>
                  <a:pt x="112675" y="2119853"/>
                </a:cubicBezTo>
                <a:close/>
                <a:moveTo>
                  <a:pt x="283932" y="2051600"/>
                </a:moveTo>
                <a:cubicBezTo>
                  <a:pt x="260255" y="2098087"/>
                  <a:pt x="213097" y="2128312"/>
                  <a:pt x="159222" y="2128312"/>
                </a:cubicBezTo>
                <a:lnTo>
                  <a:pt x="156741" y="2127786"/>
                </a:lnTo>
                <a:cubicBezTo>
                  <a:pt x="211697" y="2127376"/>
                  <a:pt x="259652" y="2097426"/>
                  <a:pt x="283932" y="2051600"/>
                </a:cubicBezTo>
                <a:close/>
                <a:moveTo>
                  <a:pt x="307036" y="1966200"/>
                </a:moveTo>
                <a:cubicBezTo>
                  <a:pt x="308274" y="1968295"/>
                  <a:pt x="308318" y="1970449"/>
                  <a:pt x="308318" y="1972612"/>
                </a:cubicBezTo>
                <a:cubicBezTo>
                  <a:pt x="308318" y="2002014"/>
                  <a:pt x="300249" y="2029512"/>
                  <a:pt x="283932" y="2051600"/>
                </a:cubicBezTo>
                <a:cubicBezTo>
                  <a:pt x="299630" y="2029449"/>
                  <a:pt x="307366" y="2001980"/>
                  <a:pt x="307366" y="1972612"/>
                </a:cubicBezTo>
                <a:cubicBezTo>
                  <a:pt x="307366" y="1971168"/>
                  <a:pt x="307348" y="1969729"/>
                  <a:pt x="306541" y="1968314"/>
                </a:cubicBezTo>
                <a:cubicBezTo>
                  <a:pt x="306980" y="1967624"/>
                  <a:pt x="307010" y="1966913"/>
                  <a:pt x="307036" y="1966200"/>
                </a:cubicBezTo>
                <a:close/>
                <a:moveTo>
                  <a:pt x="1715" y="1964036"/>
                </a:moveTo>
                <a:cubicBezTo>
                  <a:pt x="2460" y="1992140"/>
                  <a:pt x="10704" y="2018320"/>
                  <a:pt x="26645" y="2039336"/>
                </a:cubicBezTo>
                <a:cubicBezTo>
                  <a:pt x="43108" y="2077544"/>
                  <a:pt x="74277" y="2107016"/>
                  <a:pt x="112675" y="2119853"/>
                </a:cubicBezTo>
                <a:cubicBezTo>
                  <a:pt x="47327" y="2103861"/>
                  <a:pt x="0" y="2043819"/>
                  <a:pt x="0" y="1972612"/>
                </a:cubicBezTo>
                <a:close/>
                <a:moveTo>
                  <a:pt x="157391" y="0"/>
                </a:moveTo>
                <a:lnTo>
                  <a:pt x="238802" y="1830642"/>
                </a:lnTo>
                <a:cubicBezTo>
                  <a:pt x="281619" y="1856195"/>
                  <a:pt x="308750" y="1903709"/>
                  <a:pt x="308750" y="1957624"/>
                </a:cubicBezTo>
                <a:lnTo>
                  <a:pt x="307036" y="1966200"/>
                </a:lnTo>
                <a:lnTo>
                  <a:pt x="300908" y="1938989"/>
                </a:lnTo>
                <a:lnTo>
                  <a:pt x="306541" y="1968314"/>
                </a:lnTo>
                <a:cubicBezTo>
                  <a:pt x="302899" y="2049372"/>
                  <a:pt x="236141" y="2113324"/>
                  <a:pt x="154592" y="2113324"/>
                </a:cubicBezTo>
                <a:cubicBezTo>
                  <a:pt x="99683" y="2113324"/>
                  <a:pt x="51479" y="2084330"/>
                  <a:pt x="26645" y="2039336"/>
                </a:cubicBezTo>
                <a:cubicBezTo>
                  <a:pt x="16277" y="2019483"/>
                  <a:pt x="11078" y="1996686"/>
                  <a:pt x="11078" y="1972612"/>
                </a:cubicBezTo>
                <a:cubicBezTo>
                  <a:pt x="11078" y="1887484"/>
                  <a:pt x="76080" y="1818313"/>
                  <a:pt x="156773" y="1817432"/>
                </a:cubicBezTo>
                <a:cubicBezTo>
                  <a:pt x="211238" y="1817852"/>
                  <a:pt x="258816" y="1847287"/>
                  <a:pt x="283115" y="1892351"/>
                </a:cubicBezTo>
                <a:cubicBezTo>
                  <a:pt x="259326" y="1846545"/>
                  <a:pt x="212567" y="1816912"/>
                  <a:pt x="159222" y="1816912"/>
                </a:cubicBezTo>
                <a:cubicBezTo>
                  <a:pt x="158401" y="1816912"/>
                  <a:pt x="157582" y="1816919"/>
                  <a:pt x="156773" y="1817432"/>
                </a:cubicBezTo>
                <a:cubicBezTo>
                  <a:pt x="155909" y="1816920"/>
                  <a:pt x="155035" y="1816912"/>
                  <a:pt x="154159" y="1816912"/>
                </a:cubicBezTo>
                <a:cubicBezTo>
                  <a:pt x="71896" y="1816912"/>
                  <a:pt x="4682" y="1881990"/>
                  <a:pt x="1715" y="1964036"/>
                </a:cubicBezTo>
                <a:cubicBezTo>
                  <a:pt x="476" y="1961941"/>
                  <a:pt x="432" y="1959788"/>
                  <a:pt x="432" y="1957624"/>
                </a:cubicBezTo>
                <a:cubicBezTo>
                  <a:pt x="432" y="1901146"/>
                  <a:pt x="30205" y="1851692"/>
                  <a:pt x="76154" y="182671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spcCol="0" rtlCol="0" anchor="ctr"/>
          <a:lstStyle/>
          <a:p>
            <a:pPr algn="ctr"/>
            <a:endParaRPr lang="en-US">
              <a:solidFill>
                <a:prstClr val="white"/>
              </a:solidFill>
            </a:endParaRPr>
          </a:p>
        </p:txBody>
      </p:sp>
    </p:spTree>
    <p:extLst>
      <p:ext uri="{BB962C8B-B14F-4D97-AF65-F5344CB8AC3E}">
        <p14:creationId xmlns:p14="http://schemas.microsoft.com/office/powerpoint/2010/main" val="42255998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 t="625" r="1491" b="1875"/>
          <a:stretch/>
        </p:blipFill>
        <p:spPr bwMode="auto">
          <a:xfrm>
            <a:off x="548640" y="1554480"/>
            <a:ext cx="7955280" cy="47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t>50 Kbyte Requests</a:t>
            </a:r>
            <a:endParaRPr lang="en-US" dirty="0"/>
          </a:p>
        </p:txBody>
      </p:sp>
      <p:sp>
        <p:nvSpPr>
          <p:cNvPr id="2" name="Slide Number Placeholder 1"/>
          <p:cNvSpPr>
            <a:spLocks noGrp="1"/>
          </p:cNvSpPr>
          <p:nvPr>
            <p:ph type="sldNum" sz="quarter" idx="12"/>
          </p:nvPr>
        </p:nvSpPr>
        <p:spPr/>
        <p:txBody>
          <a:bodyPr/>
          <a:lstStyle/>
          <a:p>
            <a:fld id="{95DA0DC8-83C2-4844-BE1D-1A771E92E74E}" type="slidenum">
              <a:rPr lang="en-US" smtClean="0"/>
              <a:pPr/>
              <a:t>83</a:t>
            </a:fld>
            <a:endParaRPr lang="en-US"/>
          </a:p>
        </p:txBody>
      </p:sp>
    </p:spTree>
    <p:extLst>
      <p:ext uri="{BB962C8B-B14F-4D97-AF65-F5344CB8AC3E}">
        <p14:creationId xmlns:p14="http://schemas.microsoft.com/office/powerpoint/2010/main" val="29698329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System</a:t>
            </a:r>
            <a:endParaRPr lang="en-US" dirty="0"/>
          </a:p>
        </p:txBody>
      </p:sp>
      <p:sp>
        <p:nvSpPr>
          <p:cNvPr id="12" name="Content Placeholder 11"/>
          <p:cNvSpPr>
            <a:spLocks noGrp="1"/>
          </p:cNvSpPr>
          <p:nvPr>
            <p:ph idx="1"/>
          </p:nvPr>
        </p:nvSpPr>
        <p:spPr>
          <a:xfrm>
            <a:off x="990600" y="1600200"/>
            <a:ext cx="3810000" cy="4525963"/>
          </a:xfrm>
        </p:spPr>
        <p:txBody>
          <a:bodyPr/>
          <a:lstStyle/>
          <a:p>
            <a:r>
              <a:rPr lang="en-US" dirty="0"/>
              <a:t>Web </a:t>
            </a:r>
            <a:r>
              <a:rPr lang="en-US" dirty="0" smtClean="0"/>
              <a:t>services</a:t>
            </a:r>
            <a:endParaRPr lang="en-US" dirty="0"/>
          </a:p>
          <a:p>
            <a:pPr lvl="1"/>
            <a:r>
              <a:rPr lang="en-US" dirty="0"/>
              <a:t>Multimedia</a:t>
            </a:r>
          </a:p>
          <a:p>
            <a:pPr lvl="1"/>
            <a:r>
              <a:rPr lang="en-US" dirty="0" smtClean="0"/>
              <a:t>Website</a:t>
            </a:r>
          </a:p>
          <a:p>
            <a:r>
              <a:rPr lang="en-US" dirty="0" smtClean="0"/>
              <a:t>Video surveillance</a:t>
            </a:r>
          </a:p>
          <a:p>
            <a:pPr lvl="1"/>
            <a:r>
              <a:rPr lang="en-US" dirty="0"/>
              <a:t>Receive video</a:t>
            </a:r>
          </a:p>
          <a:p>
            <a:pPr lvl="1"/>
            <a:r>
              <a:rPr lang="en-US" dirty="0" smtClean="0"/>
              <a:t>Intrusion detection</a:t>
            </a:r>
          </a:p>
          <a:p>
            <a:pPr lvl="1"/>
            <a:r>
              <a:rPr lang="en-US" dirty="0" smtClean="0"/>
              <a:t>Recording</a:t>
            </a:r>
          </a:p>
          <a:p>
            <a:pPr lvl="1"/>
            <a:r>
              <a:rPr lang="en-US" dirty="0" smtClean="0"/>
              <a:t>Playback</a:t>
            </a:r>
          </a:p>
          <a:p>
            <a:pPr lvl="1"/>
            <a:endParaRPr lang="en-US" dirty="0" smtClean="0"/>
          </a:p>
        </p:txBody>
      </p:sp>
      <p:pic>
        <p:nvPicPr>
          <p:cNvPr id="1029" name="Picture 5"/>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269748" y="838200"/>
            <a:ext cx="718051" cy="69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1095" y="5245513"/>
            <a:ext cx="988594" cy="10092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3089" t="10132" r="25709" b="16266"/>
          <a:stretch/>
        </p:blipFill>
        <p:spPr bwMode="auto">
          <a:xfrm>
            <a:off x="6913574" y="2409611"/>
            <a:ext cx="778565" cy="11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1029" idx="2"/>
          </p:cNvCxnSpPr>
          <p:nvPr/>
        </p:nvCxnSpPr>
        <p:spPr>
          <a:xfrm flipH="1">
            <a:off x="7252923" y="1529834"/>
            <a:ext cx="375851" cy="8451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7761518">
            <a:off x="6992558" y="1796442"/>
            <a:ext cx="1206484" cy="307777"/>
          </a:xfrm>
          <a:prstGeom prst="rect">
            <a:avLst/>
          </a:prstGeom>
          <a:noFill/>
        </p:spPr>
        <p:txBody>
          <a:bodyPr wrap="none" rtlCol="0">
            <a:spAutoFit/>
          </a:bodyPr>
          <a:lstStyle/>
          <a:p>
            <a:r>
              <a:rPr lang="en-US" sz="1400" dirty="0" smtClean="0"/>
              <a:t>Local network</a:t>
            </a:r>
            <a:endParaRPr lang="en-US" sz="1400" dirty="0"/>
          </a:p>
        </p:txBody>
      </p:sp>
      <p:cxnSp>
        <p:nvCxnSpPr>
          <p:cNvPr id="13" name="Straight Arrow Connector 12"/>
          <p:cNvCxnSpPr/>
          <p:nvPr/>
        </p:nvCxnSpPr>
        <p:spPr>
          <a:xfrm flipH="1">
            <a:off x="7273044" y="3550535"/>
            <a:ext cx="1" cy="16002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620000" y="3550535"/>
            <a:ext cx="944432" cy="16002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5" name="Cloud 4"/>
          <p:cNvSpPr/>
          <p:nvPr/>
        </p:nvSpPr>
        <p:spPr>
          <a:xfrm>
            <a:off x="6172200" y="3779135"/>
            <a:ext cx="2895600" cy="1175448"/>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Internet</a:t>
            </a:r>
            <a:endParaRPr lang="en-US" dirty="0"/>
          </a:p>
        </p:txBody>
      </p:sp>
      <p:pic>
        <p:nvPicPr>
          <p:cNvPr id="17" name="Picture 6"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3600" y="5261579"/>
            <a:ext cx="988594" cy="10092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5DA0DC8-83C2-4844-BE1D-1A771E92E74E}" type="slidenum">
              <a:rPr lang="en-US" smtClean="0"/>
              <a:pPr/>
              <a:t>84</a:t>
            </a:fld>
            <a:endParaRPr lang="en-US"/>
          </a:p>
        </p:txBody>
      </p:sp>
      <p:cxnSp>
        <p:nvCxnSpPr>
          <p:cNvPr id="26" name="Straight Arrow Connector 25"/>
          <p:cNvCxnSpPr/>
          <p:nvPr/>
        </p:nvCxnSpPr>
        <p:spPr>
          <a:xfrm>
            <a:off x="-88630" y="-1015108"/>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16170" y="-1015108"/>
            <a:ext cx="0" cy="53340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854884" y="5580131"/>
            <a:ext cx="910210" cy="910210"/>
            <a:chOff x="5147690" y="2920108"/>
            <a:chExt cx="910210" cy="910210"/>
          </a:xfrm>
        </p:grpSpPr>
        <p:pic>
          <p:nvPicPr>
            <p:cNvPr id="3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7690" y="2920108"/>
              <a:ext cx="910210" cy="910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5315697" y="3190547"/>
              <a:ext cx="574196" cy="369332"/>
            </a:xfrm>
            <a:prstGeom prst="rect">
              <a:avLst/>
            </a:prstGeom>
            <a:noFill/>
          </p:spPr>
          <p:txBody>
            <a:bodyPr wrap="none" rtlCol="0">
              <a:spAutoFit/>
            </a:bodyPr>
            <a:lstStyle/>
            <a:p>
              <a:r>
                <a:rPr lang="en-US" dirty="0" smtClean="0"/>
                <a:t>CPU</a:t>
              </a:r>
              <a:endParaRPr lang="en-US" dirty="0"/>
            </a:p>
          </p:txBody>
        </p:sp>
      </p:grpSp>
      <p:grpSp>
        <p:nvGrpSpPr>
          <p:cNvPr id="11" name="Group 10"/>
          <p:cNvGrpSpPr/>
          <p:nvPr/>
        </p:nvGrpSpPr>
        <p:grpSpPr>
          <a:xfrm>
            <a:off x="4309989" y="2464918"/>
            <a:ext cx="994790" cy="950357"/>
            <a:chOff x="4152900" y="5398109"/>
            <a:chExt cx="994790" cy="950357"/>
          </a:xfrm>
        </p:grpSpPr>
        <p:pic>
          <p:nvPicPr>
            <p:cNvPr id="30" name="Picture 35"/>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152900" y="5398109"/>
              <a:ext cx="95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Box 5"/>
            <p:cNvSpPr txBox="1"/>
            <p:nvPr/>
          </p:nvSpPr>
          <p:spPr>
            <a:xfrm>
              <a:off x="4153635" y="5979134"/>
              <a:ext cx="994055" cy="369332"/>
            </a:xfrm>
            <a:prstGeom prst="rect">
              <a:avLst/>
            </a:prstGeom>
            <a:noFill/>
          </p:spPr>
          <p:txBody>
            <a:bodyPr wrap="none" rtlCol="0">
              <a:spAutoFit/>
            </a:bodyPr>
            <a:lstStyle/>
            <a:p>
              <a:r>
                <a:rPr lang="en-US" dirty="0" smtClean="0"/>
                <a:t>Network</a:t>
              </a:r>
              <a:endParaRPr lang="en-US" dirty="0"/>
            </a:p>
          </p:txBody>
        </p:sp>
      </p:grpSp>
      <p:pic>
        <p:nvPicPr>
          <p:cNvPr id="33" name="Picture 1" descr="C:\Documents and Settings\stanovich\Local Settings\Temporary Internet Files\Content.IE5\QXAFEH65\MC900230313[1].wmf"/>
          <p:cNvPicPr>
            <a:picLocks noChangeAspect="1" noChangeArrowheads="1"/>
          </p:cNvPicPr>
          <p:nvPr/>
        </p:nvPicPr>
        <p:blipFill>
          <a:blip r:embed="rId9" cstate="print"/>
          <a:srcRect/>
          <a:stretch>
            <a:fillRect/>
          </a:stretch>
        </p:blipFill>
        <p:spPr bwMode="auto">
          <a:xfrm>
            <a:off x="50345" y="4055791"/>
            <a:ext cx="1090589" cy="1122321"/>
          </a:xfrm>
          <a:prstGeom prst="rect">
            <a:avLst/>
          </a:prstGeom>
          <a:noFill/>
        </p:spPr>
      </p:pic>
      <p:cxnSp>
        <p:nvCxnSpPr>
          <p:cNvPr id="34" name="Straight Arrow Connector 33"/>
          <p:cNvCxnSpPr/>
          <p:nvPr/>
        </p:nvCxnSpPr>
        <p:spPr>
          <a:xfrm flipH="1">
            <a:off x="838200" y="3000070"/>
            <a:ext cx="602444" cy="11402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35734" y="2440476"/>
            <a:ext cx="1004910" cy="15076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919519" y="2773950"/>
            <a:ext cx="1098378" cy="646331"/>
          </a:xfrm>
          <a:prstGeom prst="rect">
            <a:avLst/>
          </a:prstGeom>
          <a:noFill/>
        </p:spPr>
        <p:txBody>
          <a:bodyPr wrap="none" rtlCol="0">
            <a:spAutoFit/>
          </a:bodyPr>
          <a:lstStyle/>
          <a:p>
            <a:pPr algn="ctr"/>
            <a:r>
              <a:rPr lang="en-US" dirty="0" smtClean="0"/>
              <a:t>All-in-one</a:t>
            </a:r>
          </a:p>
          <a:p>
            <a:pPr algn="ctr"/>
            <a:r>
              <a:rPr lang="en-US" dirty="0" smtClean="0"/>
              <a:t>server</a:t>
            </a:r>
            <a:endParaRPr lang="en-US" dirty="0"/>
          </a:p>
        </p:txBody>
      </p:sp>
      <p:cxnSp>
        <p:nvCxnSpPr>
          <p:cNvPr id="41" name="Straight Arrow Connector 40"/>
          <p:cNvCxnSpPr/>
          <p:nvPr/>
        </p:nvCxnSpPr>
        <p:spPr>
          <a:xfrm>
            <a:off x="3603280" y="2559926"/>
            <a:ext cx="706709" cy="1070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124200" y="2895600"/>
            <a:ext cx="1185789" cy="1044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483267" y="3097115"/>
            <a:ext cx="826722" cy="8271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38800" y="1676400"/>
            <a:ext cx="0" cy="454350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1132060" y="4616952"/>
            <a:ext cx="468140" cy="1846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www.clker.com/cliparts/4/1/e/6/11949838211786721468lcd_monitor_the_structor_.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38782" y="2374975"/>
            <a:ext cx="895927" cy="9144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www.clker.com/cliparts/T/K/l/e/n/C/clock-icon-hi.png"/>
          <p:cNvPicPr>
            <a:picLocks noChangeAspect="1" noChangeArrowheads="1"/>
          </p:cNvPicPr>
          <p:nvPr/>
        </p:nvPicPr>
        <p:blipFill>
          <a:blip r:embed="rId11" cstate="print"/>
          <a:srcRect/>
          <a:stretch>
            <a:fillRect/>
          </a:stretch>
        </p:blipFill>
        <p:spPr bwMode="auto">
          <a:xfrm>
            <a:off x="1533721" y="2293182"/>
            <a:ext cx="234804" cy="266744"/>
          </a:xfrm>
          <a:prstGeom prst="rect">
            <a:avLst/>
          </a:prstGeom>
          <a:solidFill>
            <a:schemeClr val="bg1"/>
          </a:solidFill>
        </p:spPr>
      </p:pic>
      <p:pic>
        <p:nvPicPr>
          <p:cNvPr id="39" name="Picture 2" descr="http://www.clker.com/cliparts/T/K/l/e/n/C/clock-icon-hi.png"/>
          <p:cNvPicPr>
            <a:picLocks noChangeAspect="1" noChangeArrowheads="1"/>
          </p:cNvPicPr>
          <p:nvPr/>
        </p:nvPicPr>
        <p:blipFill>
          <a:blip r:embed="rId11" cstate="print"/>
          <a:srcRect/>
          <a:stretch>
            <a:fillRect/>
          </a:stretch>
        </p:blipFill>
        <p:spPr bwMode="auto">
          <a:xfrm>
            <a:off x="1524000" y="3924256"/>
            <a:ext cx="234804" cy="266744"/>
          </a:xfrm>
          <a:prstGeom prst="rect">
            <a:avLst/>
          </a:prstGeom>
          <a:solidFill>
            <a:schemeClr val="bg1"/>
          </a:solidFill>
        </p:spPr>
      </p:pic>
      <p:pic>
        <p:nvPicPr>
          <p:cNvPr id="40" name="Picture 2" descr="http://www.clker.com/cliparts/T/K/l/e/n/C/clock-icon-hi.png"/>
          <p:cNvPicPr>
            <a:picLocks noChangeAspect="1" noChangeArrowheads="1"/>
          </p:cNvPicPr>
          <p:nvPr/>
        </p:nvPicPr>
        <p:blipFill>
          <a:blip r:embed="rId11" cstate="print"/>
          <a:srcRect/>
          <a:stretch>
            <a:fillRect/>
          </a:stretch>
        </p:blipFill>
        <p:spPr bwMode="auto">
          <a:xfrm>
            <a:off x="1517796" y="4409016"/>
            <a:ext cx="234804" cy="266744"/>
          </a:xfrm>
          <a:prstGeom prst="rect">
            <a:avLst/>
          </a:prstGeom>
          <a:solidFill>
            <a:schemeClr val="bg1"/>
          </a:solidFill>
        </p:spPr>
      </p:pic>
      <p:pic>
        <p:nvPicPr>
          <p:cNvPr id="42" name="Picture 2" descr="http://www.clker.com/cliparts/T/K/l/e/n/C/clock-icon-hi.png"/>
          <p:cNvPicPr>
            <a:picLocks noChangeAspect="1" noChangeArrowheads="1"/>
          </p:cNvPicPr>
          <p:nvPr/>
        </p:nvPicPr>
        <p:blipFill>
          <a:blip r:embed="rId11" cstate="print"/>
          <a:srcRect/>
          <a:stretch>
            <a:fillRect/>
          </a:stretch>
        </p:blipFill>
        <p:spPr bwMode="auto">
          <a:xfrm>
            <a:off x="1533721" y="4940956"/>
            <a:ext cx="234804" cy="266744"/>
          </a:xfrm>
          <a:prstGeom prst="rect">
            <a:avLst/>
          </a:prstGeom>
          <a:solidFill>
            <a:schemeClr val="bg1"/>
          </a:solidFill>
        </p:spPr>
      </p:pic>
      <p:sp>
        <p:nvSpPr>
          <p:cNvPr id="8" name="Explosion 1 7"/>
          <p:cNvSpPr/>
          <p:nvPr/>
        </p:nvSpPr>
        <p:spPr>
          <a:xfrm>
            <a:off x="633030" y="1305906"/>
            <a:ext cx="4060066" cy="3582418"/>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How do we make the system work?</a:t>
            </a:r>
            <a:endParaRPr lang="en-US" sz="2400" b="1" dirty="0"/>
          </a:p>
        </p:txBody>
      </p:sp>
      <p:pic>
        <p:nvPicPr>
          <p:cNvPr id="46" name="Picture 2" descr="http://www.clker.com/cliparts/T/K/l/e/n/C/clock-icon-hi.png"/>
          <p:cNvPicPr>
            <a:picLocks noChangeAspect="1" noChangeArrowheads="1"/>
          </p:cNvPicPr>
          <p:nvPr/>
        </p:nvPicPr>
        <p:blipFill>
          <a:blip r:embed="rId11" cstate="print"/>
          <a:srcRect/>
          <a:stretch>
            <a:fillRect/>
          </a:stretch>
        </p:blipFill>
        <p:spPr bwMode="auto">
          <a:xfrm>
            <a:off x="1517796" y="5446759"/>
            <a:ext cx="234804" cy="266744"/>
          </a:xfrm>
          <a:prstGeom prst="rect">
            <a:avLst/>
          </a:prstGeom>
          <a:solidFill>
            <a:schemeClr val="bg1"/>
          </a:solidFill>
        </p:spPr>
      </p:pic>
      <p:cxnSp>
        <p:nvCxnSpPr>
          <p:cNvPr id="47" name="Straight Arrow Connector 46"/>
          <p:cNvCxnSpPr/>
          <p:nvPr/>
        </p:nvCxnSpPr>
        <p:spPr>
          <a:xfrm>
            <a:off x="2819400" y="4709285"/>
            <a:ext cx="1099134" cy="8708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514600" y="5713503"/>
            <a:ext cx="1088680" cy="3217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27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Device Service Profile Too Pessimistic</a:t>
            </a:r>
            <a:endParaRPr lang="en-US" dirty="0"/>
          </a:p>
        </p:txBody>
      </p:sp>
      <p:sp>
        <p:nvSpPr>
          <p:cNvPr id="3" name="Content Placeholder 2"/>
          <p:cNvSpPr>
            <a:spLocks noGrp="1"/>
          </p:cNvSpPr>
          <p:nvPr>
            <p:ph idx="1"/>
          </p:nvPr>
        </p:nvSpPr>
        <p:spPr>
          <a:xfrm>
            <a:off x="457200" y="1600200"/>
            <a:ext cx="5638800" cy="4525963"/>
          </a:xfrm>
        </p:spPr>
        <p:txBody>
          <a:bodyPr>
            <a:normAutofit/>
          </a:bodyPr>
          <a:lstStyle/>
          <a:p>
            <a:r>
              <a:rPr lang="en-US" dirty="0" smtClean="0"/>
              <a:t>Service rate workload dependent</a:t>
            </a:r>
          </a:p>
          <a:p>
            <a:pPr lvl="1"/>
            <a:r>
              <a:rPr lang="en-US" dirty="0" smtClean="0"/>
              <a:t>Sequential vs. random</a:t>
            </a:r>
          </a:p>
          <a:p>
            <a:pPr lvl="1"/>
            <a:r>
              <a:rPr lang="en-US" dirty="0" smtClean="0"/>
              <a:t>Fragmented vs. bulk</a:t>
            </a:r>
          </a:p>
          <a:p>
            <a:r>
              <a:rPr lang="en-US" dirty="0"/>
              <a:t>Variable </a:t>
            </a:r>
            <a:r>
              <a:rPr lang="en-US" dirty="0" smtClean="0"/>
              <a:t>levels of achievable service by issuing multiple requests</a:t>
            </a:r>
            <a:endParaRPr lang="en-US" dirty="0"/>
          </a:p>
          <a:p>
            <a:endParaRPr lang="en-US" dirty="0" smtClean="0"/>
          </a:p>
        </p:txBody>
      </p:sp>
      <p:grpSp>
        <p:nvGrpSpPr>
          <p:cNvPr id="4" name="Group 3"/>
          <p:cNvGrpSpPr/>
          <p:nvPr/>
        </p:nvGrpSpPr>
        <p:grpSpPr>
          <a:xfrm>
            <a:off x="6247604" y="1752600"/>
            <a:ext cx="2591596" cy="2667000"/>
            <a:chOff x="5791200" y="1676400"/>
            <a:chExt cx="2591596" cy="2667000"/>
          </a:xfrm>
        </p:grpSpPr>
        <p:pic>
          <p:nvPicPr>
            <p:cNvPr id="5" name="Picture 1" descr="C:\Documents and Settings\stanovich\Local Settings\Temporary Internet Files\Content.IE5\QXAFEH65\MC900230313[1].wmf"/>
            <p:cNvPicPr>
              <a:picLocks noChangeAspect="1" noChangeArrowheads="1"/>
            </p:cNvPicPr>
            <p:nvPr/>
          </p:nvPicPr>
          <p:blipFill>
            <a:blip r:embed="rId3" cstate="print"/>
            <a:srcRect/>
            <a:stretch>
              <a:fillRect/>
            </a:stretch>
          </p:blipFill>
          <p:spPr bwMode="auto">
            <a:xfrm>
              <a:off x="5791200" y="1676400"/>
              <a:ext cx="2591596" cy="2667000"/>
            </a:xfrm>
            <a:prstGeom prst="rect">
              <a:avLst/>
            </a:prstGeom>
            <a:noFill/>
          </p:spPr>
        </p:pic>
        <p:pic>
          <p:nvPicPr>
            <p:cNvPr id="6" name="Picture 3" descr="http://www.petermaas.nl/extinct/images/UnknownCopyrightLicence.png"/>
            <p:cNvPicPr>
              <a:picLocks noChangeAspect="1" noChangeArrowheads="1"/>
            </p:cNvPicPr>
            <p:nvPr/>
          </p:nvPicPr>
          <p:blipFill>
            <a:blip r:embed="rId4" cstate="print"/>
            <a:srcRect/>
            <a:stretch>
              <a:fillRect/>
            </a:stretch>
          </p:blipFill>
          <p:spPr bwMode="auto">
            <a:xfrm>
              <a:off x="7543800" y="2971800"/>
              <a:ext cx="838200" cy="846582"/>
            </a:xfrm>
            <a:prstGeom prst="rect">
              <a:avLst/>
            </a:prstGeom>
            <a:noFill/>
          </p:spPr>
        </p:pic>
      </p:grpSp>
      <p:sp>
        <p:nvSpPr>
          <p:cNvPr id="7" name="Slide Number Placeholder 6"/>
          <p:cNvSpPr>
            <a:spLocks noGrp="1"/>
          </p:cNvSpPr>
          <p:nvPr>
            <p:ph type="sldNum" sz="quarter" idx="12"/>
          </p:nvPr>
        </p:nvSpPr>
        <p:spPr/>
        <p:txBody>
          <a:bodyPr/>
          <a:lstStyle/>
          <a:p>
            <a:fld id="{95DA0DC8-83C2-4844-BE1D-1A771E92E74E}" type="slidenum">
              <a:rPr lang="en-US" smtClean="0"/>
              <a:pPr/>
              <a:t>9</a:t>
            </a:fld>
            <a:endParaRPr lang="en-US" dirty="0"/>
          </a:p>
        </p:txBody>
      </p:sp>
      <p:cxnSp>
        <p:nvCxnSpPr>
          <p:cNvPr id="11" name="Straight Arrow Connector 10"/>
          <p:cNvCxnSpPr/>
          <p:nvPr/>
        </p:nvCxnSpPr>
        <p:spPr>
          <a:xfrm>
            <a:off x="6096000" y="4114800"/>
            <a:ext cx="381000" cy="6000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26443" y="3760028"/>
            <a:ext cx="1611852" cy="369332"/>
          </a:xfrm>
          <a:prstGeom prst="rect">
            <a:avLst/>
          </a:prstGeom>
          <a:noFill/>
        </p:spPr>
        <p:txBody>
          <a:bodyPr wrap="none" rtlCol="0">
            <a:spAutoFit/>
          </a:bodyPr>
          <a:lstStyle/>
          <a:p>
            <a:r>
              <a:rPr lang="en-US" b="1" dirty="0" smtClean="0"/>
              <a:t>min access size</a:t>
            </a:r>
            <a:endParaRPr lang="en-US" b="1" dirty="0"/>
          </a:p>
        </p:txBody>
      </p:sp>
      <p:cxnSp>
        <p:nvCxnSpPr>
          <p:cNvPr id="15" name="Straight Arrow Connector 14"/>
          <p:cNvCxnSpPr/>
          <p:nvPr/>
        </p:nvCxnSpPr>
        <p:spPr>
          <a:xfrm flipV="1">
            <a:off x="5410200" y="5206163"/>
            <a:ext cx="609600" cy="1278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00601" y="5164693"/>
            <a:ext cx="1109599" cy="369332"/>
          </a:xfrm>
          <a:prstGeom prst="rect">
            <a:avLst/>
          </a:prstGeom>
          <a:noFill/>
        </p:spPr>
        <p:txBody>
          <a:bodyPr wrap="none" rtlCol="0">
            <a:spAutoFit/>
          </a:bodyPr>
          <a:lstStyle/>
          <a:p>
            <a:r>
              <a:rPr lang="en-US" b="1" dirty="0"/>
              <a:t>seek time</a:t>
            </a:r>
          </a:p>
        </p:txBody>
      </p:sp>
      <p:sp>
        <p:nvSpPr>
          <p:cNvPr id="17" name="TextBox 16"/>
          <p:cNvSpPr txBox="1"/>
          <p:nvPr/>
        </p:nvSpPr>
        <p:spPr>
          <a:xfrm>
            <a:off x="7313499" y="5210967"/>
            <a:ext cx="1871731" cy="369332"/>
          </a:xfrm>
          <a:prstGeom prst="rect">
            <a:avLst/>
          </a:prstGeom>
          <a:noFill/>
        </p:spPr>
        <p:txBody>
          <a:bodyPr wrap="none" rtlCol="0">
            <a:spAutoFit/>
          </a:bodyPr>
          <a:lstStyle/>
          <a:p>
            <a:r>
              <a:rPr lang="en-US" b="1" dirty="0"/>
              <a:t>rotational </a:t>
            </a:r>
            <a:r>
              <a:rPr lang="en-US" b="1" dirty="0" smtClean="0"/>
              <a:t>latency</a:t>
            </a:r>
            <a:endParaRPr lang="en-US" b="1" dirty="0"/>
          </a:p>
        </p:txBody>
      </p:sp>
      <p:cxnSp>
        <p:nvCxnSpPr>
          <p:cNvPr id="18" name="Straight Arrow Connector 17"/>
          <p:cNvCxnSpPr>
            <a:stCxn id="17" idx="1"/>
          </p:cNvCxnSpPr>
          <p:nvPr/>
        </p:nvCxnSpPr>
        <p:spPr>
          <a:xfrm flipH="1" flipV="1">
            <a:off x="7010401" y="5210967"/>
            <a:ext cx="303098" cy="1846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670980"/>
            <a:ext cx="417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6625" y="5715000"/>
            <a:ext cx="38227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47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9769</TotalTime>
  <Words>3675</Words>
  <Application>Microsoft Office PowerPoint</Application>
  <PresentationFormat>On-screen Show (4:3)</PresentationFormat>
  <Paragraphs>991</Paragraphs>
  <Slides>84</Slides>
  <Notes>45</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Balancing Throughput and Latency to Improve Real-Time I/O Service in Commodity Systems</vt:lpstr>
      <vt:lpstr>Outline</vt:lpstr>
      <vt:lpstr>Overview</vt:lpstr>
      <vt:lpstr>Example: Video Surveillance System</vt:lpstr>
      <vt:lpstr>Problem with Current I/O in Commodity Systems</vt:lpstr>
      <vt:lpstr>Approach</vt:lpstr>
      <vt:lpstr>Latency and Throughput</vt:lpstr>
      <vt:lpstr>Observation #1: WCST(1) * N &gt; WCST(N)</vt:lpstr>
      <vt:lpstr>Device Service Profile Too Pessimistic</vt:lpstr>
      <vt:lpstr>Overloaded?</vt:lpstr>
      <vt:lpstr>Increased System Performance</vt:lpstr>
      <vt:lpstr>Small Variations Complicate Analysis</vt:lpstr>
      <vt:lpstr>Current Research</vt:lpstr>
      <vt:lpstr>Observation #2: Preemption, a double-edged sword</vt:lpstr>
      <vt:lpstr>Preemption</vt:lpstr>
      <vt:lpstr>Cost of Preemption</vt:lpstr>
      <vt:lpstr>Cost of Preemption</vt:lpstr>
      <vt:lpstr>Cost of Preemption</vt:lpstr>
      <vt:lpstr>Current Research: How much preemption?</vt:lpstr>
      <vt:lpstr>Current Research: How much preemption?</vt:lpstr>
      <vt:lpstr>Current Research: How much preemption?</vt:lpstr>
      <vt:lpstr>Current Research: Coalescing</vt:lpstr>
      <vt:lpstr>Average Response Time</vt:lpstr>
      <vt:lpstr>Average Response Time</vt:lpstr>
      <vt:lpstr>Can we get the best of both?</vt:lpstr>
      <vt:lpstr>Average Response Time</vt:lpstr>
      <vt:lpstr>Conclusion</vt:lpstr>
      <vt:lpstr>Extra Slides</vt:lpstr>
      <vt:lpstr>Latency and Throughput</vt:lpstr>
      <vt:lpstr>Observation #3: RT Interference on Non-RT</vt:lpstr>
      <vt:lpstr>Current Research: Improving Throughput of NRT</vt:lpstr>
      <vt:lpstr>Research</vt:lpstr>
      <vt:lpstr>Amortization Reducing Expected Completion Time</vt:lpstr>
      <vt:lpstr>Livelock</vt:lpstr>
      <vt:lpstr>Other Approaches</vt:lpstr>
      <vt:lpstr>“Amortized” Cost of I/O Operations</vt:lpstr>
      <vt:lpstr>Amount of CPU Time?</vt:lpstr>
      <vt:lpstr>Measured Worst-Case Load</vt:lpstr>
      <vt:lpstr>Some Preliminary Numbers</vt:lpstr>
      <vt:lpstr>50 Kbyte Requests</vt:lpstr>
      <vt:lpstr>50 Kbyte Requests</vt:lpstr>
      <vt:lpstr>Observation #1: I/O Service Requires CPU Time</vt:lpstr>
      <vt:lpstr>Example System</vt:lpstr>
      <vt:lpstr> Example</vt:lpstr>
      <vt:lpstr> Example: Network Receive</vt:lpstr>
      <vt:lpstr>OS CPU Time</vt:lpstr>
      <vt:lpstr> Example: Network Receive</vt:lpstr>
      <vt:lpstr>Other Approaches</vt:lpstr>
      <vt:lpstr>Problems Still Exist</vt:lpstr>
      <vt:lpstr>Concrete Research Tasks</vt:lpstr>
      <vt:lpstr>Feature Comparison</vt:lpstr>
      <vt:lpstr>New Approach</vt:lpstr>
      <vt:lpstr>Example: Rate-Latency Curve Convolution</vt:lpstr>
      <vt:lpstr>A Useful Tool:  Real-Time Calculus</vt:lpstr>
      <vt:lpstr>End-to-End Analysis</vt:lpstr>
      <vt:lpstr>Real-Time Calculus</vt:lpstr>
      <vt:lpstr>Real-Time Calculus [Thiele 2000]</vt:lpstr>
      <vt:lpstr>Composing RT I/O Service</vt:lpstr>
      <vt:lpstr>Constraint on Output Arrival</vt:lpstr>
      <vt:lpstr>Timing Bounds</vt:lpstr>
      <vt:lpstr>Job</vt:lpstr>
      <vt:lpstr>Task</vt:lpstr>
      <vt:lpstr>Theoretical Analysis</vt:lpstr>
      <vt:lpstr>Real-Time Calculus [Thiele 2000]</vt:lpstr>
      <vt:lpstr>Real-Time Calculus [Thiele 2000]</vt:lpstr>
      <vt:lpstr>Real-Time Calculus</vt:lpstr>
      <vt:lpstr>Network Calculus</vt:lpstr>
      <vt:lpstr>PowerPoint Presentation</vt:lpstr>
      <vt:lpstr>Real-Time Background</vt:lpstr>
      <vt:lpstr>Current Research: Analyzing CPU Time for IOs</vt:lpstr>
      <vt:lpstr>How to measure load</vt:lpstr>
      <vt:lpstr>Measured Worst-Case Load</vt:lpstr>
      <vt:lpstr>Analyzing </vt:lpstr>
      <vt:lpstr>Bounding</vt:lpstr>
      <vt:lpstr>Adjusting the Interference</vt:lpstr>
      <vt:lpstr>Future Research</vt:lpstr>
      <vt:lpstr>Future Research: Practicality of Aperiodic Servers</vt:lpstr>
      <vt:lpstr>Past Research: Throttling</vt:lpstr>
      <vt:lpstr>“Amortized” Cost of I/O Operations</vt:lpstr>
      <vt:lpstr>Seek Time Amortization</vt:lpstr>
      <vt:lpstr>Seek Time Amortization</vt:lpstr>
      <vt:lpstr>Seek Time Amortization</vt:lpstr>
      <vt:lpstr>50 Kbyte Requests</vt:lpstr>
      <vt:lpstr>Example System</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Broadening COTS-based I/O Service in General Purpose Operating Systems</dc:title>
  <dc:creator> </dc:creator>
  <cp:lastModifiedBy> </cp:lastModifiedBy>
  <cp:revision>466</cp:revision>
  <dcterms:created xsi:type="dcterms:W3CDTF">2013-08-29T13:17:05Z</dcterms:created>
  <dcterms:modified xsi:type="dcterms:W3CDTF">2013-11-14T17:20:46Z</dcterms:modified>
</cp:coreProperties>
</file>