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60" r:id="rId2"/>
    <p:sldId id="261" r:id="rId3"/>
    <p:sldId id="278" r:id="rId4"/>
    <p:sldId id="288" r:id="rId5"/>
    <p:sldId id="300" r:id="rId6"/>
    <p:sldId id="289" r:id="rId7"/>
    <p:sldId id="283" r:id="rId8"/>
    <p:sldId id="284" r:id="rId9"/>
    <p:sldId id="269" r:id="rId10"/>
    <p:sldId id="302" r:id="rId11"/>
    <p:sldId id="303" r:id="rId12"/>
    <p:sldId id="304" r:id="rId13"/>
    <p:sldId id="305" r:id="rId14"/>
    <p:sldId id="308" r:id="rId15"/>
    <p:sldId id="309" r:id="rId16"/>
    <p:sldId id="310" r:id="rId17"/>
    <p:sldId id="266" r:id="rId18"/>
    <p:sldId id="281" r:id="rId19"/>
    <p:sldId id="271" r:id="rId20"/>
    <p:sldId id="270" r:id="rId21"/>
    <p:sldId id="268" r:id="rId22"/>
    <p:sldId id="274" r:id="rId23"/>
    <p:sldId id="272" r:id="rId24"/>
    <p:sldId id="280" r:id="rId25"/>
    <p:sldId id="301" r:id="rId26"/>
    <p:sldId id="276" r:id="rId27"/>
    <p:sldId id="273" r:id="rId28"/>
    <p:sldId id="295" r:id="rId29"/>
    <p:sldId id="294" r:id="rId30"/>
    <p:sldId id="298" r:id="rId31"/>
    <p:sldId id="311" r:id="rId32"/>
    <p:sldId id="296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A371"/>
    <a:srgbClr val="FF9900"/>
    <a:srgbClr val="FF33CC"/>
    <a:srgbClr val="385D8A"/>
    <a:srgbClr val="FFCC66"/>
    <a:srgbClr val="006600"/>
    <a:srgbClr val="D60093"/>
    <a:srgbClr val="663300"/>
    <a:srgbClr val="CCEC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3" autoAdjust="0"/>
    <p:restoredTop sz="89448" autoAdjust="0"/>
  </p:normalViewPr>
  <p:slideViewPr>
    <p:cSldViewPr>
      <p:cViewPr varScale="1">
        <p:scale>
          <a:sx n="82" d="100"/>
          <a:sy n="82" d="100"/>
        </p:scale>
        <p:origin x="-7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0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8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EA59AD-68B1-4ED7-B05F-2DB6197A9D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1776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27C0D-0A49-46CB-B750-CFCBAF4E0259}" type="slidenum">
              <a:rPr lang="en-US"/>
              <a:pPr/>
              <a:t>1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A52F-4824-409E-A1F0-1283298D8E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A52F-4824-409E-A1F0-1283298D8E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Sharp peaks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the nature of the experiment, each client sending a packet immediately after receiving a response from the server, it is extremely likely that the number of queued requests when sending a subsequent packet will be the same and therefore, the response times will be similar.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Queue of connections continually waiting to be serviced will likely be the same and assuming a constant amount of time to serve each client request, there will be very little variability in </a:t>
            </a:r>
            <a:r>
              <a:rPr lang="en-US" baseline="0" smtClean="0"/>
              <a:t>the response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</a:t>
            </a:r>
            <a:r>
              <a:rPr lang="en-US" baseline="0" dirty="0" smtClean="0"/>
              <a:t> learning curve (barrier to entry)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Xilinx dumps a whole lot of information that one must </a:t>
            </a:r>
            <a:r>
              <a:rPr lang="en-US" baseline="0" dirty="0" err="1" smtClean="0"/>
              <a:t>painstainkingly</a:t>
            </a:r>
            <a:r>
              <a:rPr lang="en-US" baseline="0" dirty="0" smtClean="0"/>
              <a:t> sift through</a:t>
            </a:r>
          </a:p>
          <a:p>
            <a:endParaRPr lang="en-US" baseline="0" dirty="0" smtClean="0"/>
          </a:p>
          <a:p>
            <a:r>
              <a:rPr lang="en-US" baseline="0" dirty="0" smtClean="0"/>
              <a:t>Xilinx code is very large and not all of it is necessary but must understand to a point in order to properly change and get things to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Testing is very time consuming.  Compile times are very 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E58B-A238-4F55-BBCA-8C79B247C0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</a:t>
            </a:r>
            <a:r>
              <a:rPr lang="en-US" dirty="0" err="1" smtClean="0"/>
              <a:t>coregen</a:t>
            </a:r>
            <a:r>
              <a:rPr lang="en-US" baseline="0" dirty="0" smtClean="0"/>
              <a:t> project and add RTDS code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Pcie</a:t>
            </a:r>
            <a:r>
              <a:rPr lang="en-US" baseline="0" dirty="0" smtClean="0"/>
              <a:t> much more complex than RTDS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Routines</a:t>
            </a:r>
            <a:r>
              <a:rPr lang="en-US" baseline="0" dirty="0" smtClean="0"/>
              <a:t> to communicate with the Xilinx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Sharp peaks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the nature of the experiment, each client sending a packet immediately after receiving a response from the server, it is extremely likely that the number of queued requests when sending a subsequent packet will be the same and therefore, the response times will be similar.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Queue of connections continually waiting to be serviced will likely be the same and assuming a constant amount of time to serve each client request, there will be very little variability in </a:t>
            </a:r>
            <a:r>
              <a:rPr lang="en-US" baseline="0" smtClean="0"/>
              <a:t>the response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slide was 1-word</a:t>
            </a:r>
            <a:r>
              <a:rPr lang="en-US" baseline="0" dirty="0" smtClean="0"/>
              <a:t>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interactions among diverse</a:t>
            </a:r>
            <a:r>
              <a:rPr lang="en-US" baseline="0" dirty="0" smtClean="0"/>
              <a:t> computational units.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Effects over wide area networks</a:t>
            </a:r>
          </a:p>
          <a:p>
            <a:r>
              <a:rPr lang="en-US" baseline="0" dirty="0" smtClean="0"/>
              <a:t>	- routing delays</a:t>
            </a:r>
          </a:p>
          <a:p>
            <a:r>
              <a:rPr lang="en-US" baseline="0" dirty="0" smtClean="0"/>
              <a:t>	- different media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Robustness of control software in the presence of non-ideal data communications.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systems</a:t>
            </a:r>
            <a:r>
              <a:rPr lang="en-US" baseline="0" dirty="0" smtClean="0"/>
              <a:t> are quickly being much more </a:t>
            </a:r>
            <a:r>
              <a:rPr lang="en-US" baseline="0" dirty="0" err="1" smtClean="0"/>
              <a:t>cyberphysical</a:t>
            </a:r>
            <a:r>
              <a:rPr lang="en-US" baseline="0" dirty="0" smtClean="0"/>
              <a:t> in nature meaning they are utilizing computational and data communication resources.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our goals is to study distributed control of electrical power systems.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the availability of our RTDS infrastructure, our plan was to add a number of computational resources connected utilizing readily available Ethernet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general requirements specification for the distributed controls testbed was to be able to support a variety of operating systems and application software. The computational units were to have data communications facilities, be cost effective, and also be portable. The i</a:t>
            </a:r>
            <a:r>
              <a:rPr lang="en-US" dirty="0" smtClean="0"/>
              <a:t>nitial design was to add a number of general</a:t>
            </a:r>
            <a:r>
              <a:rPr lang="en-US" baseline="0" dirty="0" smtClean="0"/>
              <a:t> purpose computational units. In this case, a setup was put together consisting of 6 </a:t>
            </a:r>
            <a:r>
              <a:rPr lang="en-US" baseline="0" dirty="0" err="1" smtClean="0"/>
              <a:t>versalogic</a:t>
            </a:r>
            <a:r>
              <a:rPr lang="en-US" baseline="0" dirty="0" smtClean="0"/>
              <a:t> x86 single board computers. Each board has two Ethernet interfaces allowing readily available communication mechanisms to be leveraged.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of wires to computational units can frequently</a:t>
            </a:r>
            <a:r>
              <a:rPr lang="en-US" baseline="0" dirty="0" smtClean="0"/>
              <a:t> change depending on the particular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RTDS provides the FPGA </a:t>
            </a:r>
            <a:r>
              <a:rPr lang="en-US" dirty="0" err="1" smtClean="0"/>
              <a:t>netlist</a:t>
            </a:r>
            <a:r>
              <a:rPr lang="en-US" baseline="0" dirty="0" smtClean="0"/>
              <a:t> that interfaces signals to/from RTDS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Long round trip latencies</a:t>
            </a:r>
          </a:p>
          <a:p>
            <a:pPr lvl="2"/>
            <a:r>
              <a:rPr lang="en-US" dirty="0" smtClean="0"/>
              <a:t>Maximum of 7 TCP/IP connections (separate port)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example of a cyber-physical system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example for</a:t>
            </a:r>
            <a:r>
              <a:rPr lang="en-US" baseline="0" dirty="0" smtClean="0"/>
              <a:t> the use of the distributed controls testbed is to be able to study distributed control for power and energy management on a shipboard power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Control scheme is a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two-layer hierarchical architecture with supervisory (top-level) control and zonal (bottom-level) decentralized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muti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-agent system based framework is used to implement the decentralized control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DGI instantiated on the Mamba boards</a:t>
            </a:r>
          </a:p>
          <a:p>
            <a:r>
              <a:rPr lang="en-US" dirty="0" smtClean="0"/>
              <a:t>SST simulated</a:t>
            </a:r>
            <a:r>
              <a:rPr lang="en-US" baseline="0" dirty="0" smtClean="0"/>
              <a:t> in RTDS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example of a cyber-physical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Setup 60 connections</a:t>
            </a:r>
            <a:r>
              <a:rPr lang="en-US" baseline="0" dirty="0" smtClean="0"/>
              <a:t> to the RTDS nearly instantaneously.</a:t>
            </a:r>
          </a:p>
          <a:p>
            <a:r>
              <a:rPr lang="en-US" baseline="0" dirty="0" smtClean="0"/>
              <a:t>No hardware manipulation required</a:t>
            </a:r>
          </a:p>
          <a:p>
            <a:r>
              <a:rPr lang="en-US" baseline="0" dirty="0" smtClean="0"/>
              <a:t>Running actual wires would result in a spaghetti mess with wires strung all over the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59AD-68B1-4ED7-B05F-2DB6197A9D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083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083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08341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DA26E8-D5D0-4927-A829-3663A82EB6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7" name="Picture 7" descr="CAPSlogocl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725" y="76200"/>
            <a:ext cx="854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382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ONR2007LogoWhite Back2x5"/>
          <p:cNvPicPr>
            <a:picLocks noChangeAspect="1" noChangeArrowheads="1"/>
          </p:cNvPicPr>
          <p:nvPr userDrawn="1"/>
        </p:nvPicPr>
        <p:blipFill>
          <a:blip r:embed="rId4" cstate="print"/>
          <a:srcRect t="1186"/>
          <a:stretch>
            <a:fillRect/>
          </a:stretch>
        </p:blipFill>
        <p:spPr bwMode="auto">
          <a:xfrm>
            <a:off x="7315200" y="6096000"/>
            <a:ext cx="1651028" cy="518128"/>
          </a:xfrm>
          <a:prstGeom prst="rect">
            <a:avLst/>
          </a:prstGeom>
          <a:noFill/>
        </p:spPr>
      </p:pic>
      <p:pic>
        <p:nvPicPr>
          <p:cNvPr id="22" name="Picture 2" descr="National Science Foundation - Where Discoveries Begin"/>
          <p:cNvPicPr>
            <a:picLocks noChangeAspect="1" noChangeArrowheads="1"/>
          </p:cNvPicPr>
          <p:nvPr userDrawn="1"/>
        </p:nvPicPr>
        <p:blipFill>
          <a:blip r:embed="rId5" cstate="print"/>
          <a:srcRect r="79592"/>
          <a:stretch>
            <a:fillRect/>
          </a:stretch>
        </p:blipFill>
        <p:spPr bwMode="auto">
          <a:xfrm>
            <a:off x="76200" y="5709282"/>
            <a:ext cx="1122610" cy="996318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1863" y="5715000"/>
            <a:ext cx="22002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DF1BF-8101-4030-BD30-764741D5E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33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E41C3-7683-4CBD-ACD7-0884C62BD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423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1CCC4-1E20-414E-B5B4-DAAE6F31C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5EFC-1014-4FC5-8EBE-0C4CE0940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AEDAD-BFD3-4C8C-BFBA-A58C992A8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50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9AD8-B824-4867-889D-DE35A61A7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14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74C5-FA16-4BB4-B106-1F14F8A9A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48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FF30-4740-4D35-84C7-AB9507063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839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3E79-5F9D-438F-AD7B-C7E40D1EE4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0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5AC2-0D07-4A20-8E9C-2364073FD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63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0DB245-1244-4224-94A5-5048F09A3E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15" name="Rectangle 19"/>
          <p:cNvSpPr>
            <a:spLocks noChangeArrowheads="1"/>
          </p:cNvSpPr>
          <p:nvPr userDrawn="1"/>
        </p:nvSpPr>
        <p:spPr bwMode="auto">
          <a:xfrm flipV="1">
            <a:off x="457200" y="1066800"/>
            <a:ext cx="8226425" cy="269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7" descr="CAPSlogocl"/>
          <p:cNvPicPr>
            <a:picLocks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725" y="76200"/>
            <a:ext cx="854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8382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CC33"/>
        </a:buClr>
        <a:buSzPct val="75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Connecting the RTDS to a Multi-Agent System Testbed Utilizing the GTFPGA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3528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 </a:t>
            </a:r>
            <a:r>
              <a:rPr lang="en-US" sz="2800" b="1" dirty="0" smtClean="0"/>
              <a:t>Mark Stanovich, </a:t>
            </a:r>
            <a:r>
              <a:rPr lang="en-US" sz="2800" dirty="0" err="1" smtClean="0"/>
              <a:t>Raveendra</a:t>
            </a:r>
            <a:r>
              <a:rPr lang="en-US" sz="2800" dirty="0" smtClean="0"/>
              <a:t> </a:t>
            </a:r>
            <a:r>
              <a:rPr lang="en-US" sz="2800" dirty="0" err="1" smtClean="0"/>
              <a:t>Meka</a:t>
            </a:r>
            <a:r>
              <a:rPr lang="en-US" sz="2800" dirty="0" smtClean="0"/>
              <a:t>,</a:t>
            </a:r>
          </a:p>
          <a:p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Sloderbeck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 kern="0" dirty="0" smtClean="0">
              <a:latin typeface="+mn-lt"/>
            </a:endParaRPr>
          </a:p>
          <a:p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Florida State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Shipboard Distributed Control</a:t>
            </a:r>
            <a:endParaRPr lang="en-US" dirty="0"/>
          </a:p>
        </p:txBody>
      </p:sp>
      <p:pic>
        <p:nvPicPr>
          <p:cNvPr id="5" name="Picture 4" descr="agent_lay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20" y="1301151"/>
            <a:ext cx="9009380" cy="5099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477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*Work by </a:t>
            </a:r>
            <a:r>
              <a:rPr lang="en-US" dirty="0" err="1" smtClean="0"/>
              <a:t>Qunying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 (NSF Center)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Proposed a smart-grid paradigm shift to take advantage of advanced in renewable energy</a:t>
            </a:r>
          </a:p>
          <a:p>
            <a:pPr lvl="1"/>
            <a:r>
              <a:rPr lang="en-US" dirty="0" smtClean="0"/>
              <a:t>Plug and play energy resources and storage devices</a:t>
            </a:r>
          </a:p>
          <a:p>
            <a:pPr lvl="1"/>
            <a:r>
              <a:rPr lang="en-US" dirty="0" smtClean="0"/>
              <a:t>Manage resources and storage through distributed intelligence</a:t>
            </a:r>
          </a:p>
          <a:p>
            <a:pPr lvl="1"/>
            <a:r>
              <a:rPr lang="en-US" dirty="0" smtClean="0"/>
              <a:t>Scalable and secure communication backbone</a:t>
            </a:r>
          </a:p>
          <a:p>
            <a:r>
              <a:rPr lang="en-US" dirty="0" smtClean="0"/>
              <a:t>Distributed Grid Intelligence (DGI)</a:t>
            </a:r>
          </a:p>
          <a:p>
            <a:pPr lvl="1"/>
            <a:r>
              <a:rPr lang="en-US" dirty="0" smtClean="0"/>
              <a:t>Control software for the FREEDM </a:t>
            </a:r>
            <a:r>
              <a:rPr lang="en-US" dirty="0" err="1" smtClean="0"/>
              <a:t>microgrid</a:t>
            </a:r>
            <a:endParaRPr lang="en-US" dirty="0" smtClean="0"/>
          </a:p>
          <a:p>
            <a:pPr lvl="1"/>
            <a:r>
              <a:rPr lang="en-US" dirty="0" smtClean="0"/>
              <a:t>Manage distributed energy resources and storage devices</a:t>
            </a:r>
          </a:p>
          <a:p>
            <a:r>
              <a:rPr lang="en-US" dirty="0" smtClean="0"/>
              <a:t>Solid State Transformer (SST)</a:t>
            </a:r>
          </a:p>
          <a:p>
            <a:pPr lvl="1"/>
            <a:r>
              <a:rPr lang="en-US" dirty="0" smtClean="0"/>
              <a:t>Power electronics based transformer</a:t>
            </a:r>
          </a:p>
          <a:p>
            <a:pPr lvl="1"/>
            <a:r>
              <a:rPr lang="en-US" dirty="0" smtClean="0"/>
              <a:t>Actively change power characteristics such as voltage and frequency levels</a:t>
            </a:r>
          </a:p>
          <a:p>
            <a:pPr lvl="1"/>
            <a:r>
              <a:rPr lang="en-US" dirty="0" smtClean="0"/>
              <a:t>Input or output AC or DC power</a:t>
            </a:r>
          </a:p>
          <a:p>
            <a:pPr lvl="1"/>
            <a:r>
              <a:rPr lang="en-US" dirty="0" smtClean="0"/>
              <a:t>Improve power quality (reactive power compensation and harmonic filtering)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Grid Intelligence (DGI)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37338" y="1219200"/>
            <a:ext cx="479669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175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Communications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3962400" cy="46021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DGI issues power commands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Convergence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75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DGIs collaborate to set equal loading on all SSTs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DGI proceeds through a series of phases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75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Group Management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75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State Collection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75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Load Balancing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75000"/>
              <a:buFont typeface="Wingdings" pitchFamily="2" charset="2"/>
              <a:buBlip>
                <a:blip r:embed="rId5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Convergence</a:t>
            </a:r>
            <a:endParaRPr lang="en-US" dirty="0"/>
          </a:p>
        </p:txBody>
      </p:sp>
      <p:pic>
        <p:nvPicPr>
          <p:cNvPr id="3" name="Picture 2" descr="ou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334000" cy="488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685800"/>
          </a:xfrm>
        </p:spPr>
        <p:txBody>
          <a:bodyPr/>
          <a:lstStyle/>
          <a:p>
            <a:r>
              <a:rPr lang="en-US" dirty="0" smtClean="0"/>
              <a:t>Need for Flexible Communications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629400" cy="51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DGI requires two signals to RTDS</a:t>
            </a:r>
          </a:p>
          <a:p>
            <a:r>
              <a:rPr lang="en-US" sz="2400" b="1" dirty="0" smtClean="0"/>
              <a:t>60 total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7619078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7510463" cy="535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602163"/>
          </a:xfrm>
        </p:spPr>
        <p:txBody>
          <a:bodyPr/>
          <a:lstStyle/>
          <a:p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Number of competing connections</a:t>
            </a:r>
          </a:p>
          <a:p>
            <a:r>
              <a:rPr lang="en-US" dirty="0" smtClean="0"/>
              <a:t>Send value to RTDS and wait for return to be incremented</a:t>
            </a:r>
          </a:p>
          <a:p>
            <a:pPr lvl="1"/>
            <a:r>
              <a:rPr lang="en-US" dirty="0" smtClean="0"/>
              <a:t>Mamba</a:t>
            </a:r>
            <a:endParaRPr lang="en-US" dirty="0"/>
          </a:p>
          <a:p>
            <a:pPr lvl="1"/>
            <a:r>
              <a:rPr lang="en-US" dirty="0" smtClean="0"/>
              <a:t>GTFPGA</a:t>
            </a:r>
          </a:p>
          <a:p>
            <a:pPr lvl="1"/>
            <a:r>
              <a:rPr lang="en-US" dirty="0" smtClean="0"/>
              <a:t>RTDS</a:t>
            </a:r>
          </a:p>
        </p:txBody>
      </p:sp>
      <p:pic>
        <p:nvPicPr>
          <p:cNvPr id="5" name="Picture 4" descr="dft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590800"/>
            <a:ext cx="3932261" cy="1566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Latency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33" y="1400175"/>
            <a:ext cx="5314934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Latency</a:t>
            </a:r>
            <a:endParaRPr lang="en-US" dirty="0"/>
          </a:p>
        </p:txBody>
      </p:sp>
      <p:pic>
        <p:nvPicPr>
          <p:cNvPr id="4" name="Picture 3" descr="test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518684"/>
            <a:ext cx="6857999" cy="5263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0668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Number of competing connections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 systems are becoming much more cyber-physical</a:t>
            </a:r>
          </a:p>
          <a:p>
            <a:pPr lvl="1"/>
            <a:r>
              <a:rPr lang="en-US" dirty="0" smtClean="0"/>
              <a:t>Computational resources</a:t>
            </a:r>
          </a:p>
          <a:p>
            <a:pPr lvl="1"/>
            <a:r>
              <a:rPr lang="en-US" dirty="0" smtClean="0"/>
              <a:t>Data communication facilities</a:t>
            </a:r>
          </a:p>
          <a:p>
            <a:r>
              <a:rPr lang="en-US" dirty="0" smtClean="0"/>
              <a:t>Desire to explore distributed control of electrical systems</a:t>
            </a:r>
          </a:p>
          <a:p>
            <a:r>
              <a:rPr lang="en-US" dirty="0" smtClean="0"/>
              <a:t>Existing RTDS infrastructure to simulate electrical system simulation</a:t>
            </a:r>
          </a:p>
          <a:p>
            <a:r>
              <a:rPr lang="en-US" dirty="0" smtClean="0"/>
              <a:t>Need to add computational and data communication facilities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Bulk transfer to separate distribution board</a:t>
            </a:r>
          </a:p>
          <a:p>
            <a:pPr lvl="1"/>
            <a:r>
              <a:rPr lang="en-US" dirty="0" smtClean="0"/>
              <a:t>TCP/IP implementation degrades with contention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PCIe</a:t>
            </a:r>
            <a:r>
              <a:rPr lang="en-US" dirty="0" smtClean="0"/>
              <a:t> to exchange data with host PC</a:t>
            </a:r>
          </a:p>
          <a:p>
            <a:pPr lvl="1"/>
            <a:r>
              <a:rPr lang="en-US" dirty="0" smtClean="0"/>
              <a:t>Host PC handles TCP/IP connections</a:t>
            </a:r>
          </a:p>
          <a:p>
            <a:pPr lvl="1"/>
            <a:r>
              <a:rPr lang="en-US" dirty="0" smtClean="0"/>
              <a:t>GTFPGA handles communication with RTDS</a:t>
            </a:r>
          </a:p>
        </p:txBody>
      </p:sp>
      <p:pic>
        <p:nvPicPr>
          <p:cNvPr id="5" name="Picture 2" descr="http://www.xilinx.com/images/image109807.jpg"/>
          <p:cNvPicPr>
            <a:picLocks noChangeAspect="1" noChangeArrowheads="1"/>
          </p:cNvPicPr>
          <p:nvPr/>
        </p:nvPicPr>
        <p:blipFill>
          <a:blip r:embed="rId2" cstate="print"/>
          <a:srcRect r="3200"/>
          <a:stretch>
            <a:fillRect/>
          </a:stretch>
        </p:blipFill>
        <p:spPr bwMode="auto">
          <a:xfrm>
            <a:off x="5257800" y="2819400"/>
            <a:ext cx="3820733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5400000">
            <a:off x="5157216" y="2886456"/>
            <a:ext cx="1371600" cy="381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Fiber optic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6057900" y="5524500"/>
            <a:ext cx="838200" cy="457200"/>
          </a:xfrm>
          <a:prstGeom prst="rect">
            <a:avLst/>
          </a:prstGeom>
          <a:solidFill>
            <a:srgbClr val="FF99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4419600"/>
            <a:ext cx="1143000" cy="381000"/>
          </a:xfrm>
          <a:prstGeom prst="rect">
            <a:avLst/>
          </a:prstGeom>
          <a:solidFill>
            <a:srgbClr val="00B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4343400"/>
            <a:ext cx="457200" cy="152400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1" idx="2"/>
            <a:endCxn id="9" idx="0"/>
          </p:cNvCxnSpPr>
          <p:nvPr/>
        </p:nvCxnSpPr>
        <p:spPr>
          <a:xfrm flipH="1">
            <a:off x="7467600" y="2105799"/>
            <a:ext cx="533400" cy="2237601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9000" y="1182469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Embedded</a:t>
            </a:r>
          </a:p>
          <a:p>
            <a:pPr algn="ctr"/>
            <a:r>
              <a:rPr lang="en-US" dirty="0" smtClean="0"/>
              <a:t>PowerPC </a:t>
            </a:r>
            <a:r>
              <a:rPr lang="en-US" dirty="0" smtClean="0"/>
              <a:t>processor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00800" y="1905000"/>
            <a:ext cx="914400" cy="23622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1066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RTDS Interface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GTFPGA </a:t>
            </a:r>
            <a:r>
              <a:rPr lang="en-US" dirty="0" err="1" smtClean="0"/>
              <a:t>PCIe</a:t>
            </a:r>
            <a:r>
              <a:rPr lang="en-US" dirty="0" smtClean="0"/>
              <a:t>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RTDS provides FPGA logic to decode/encode signals</a:t>
            </a:r>
          </a:p>
          <a:p>
            <a:r>
              <a:rPr lang="en-US" dirty="0" smtClean="0"/>
              <a:t>Xilinx provide logic to communicate over </a:t>
            </a:r>
            <a:r>
              <a:rPr lang="en-US" dirty="0" err="1" smtClean="0"/>
              <a:t>PCIe</a:t>
            </a:r>
            <a:endParaRPr lang="en-US" dirty="0" smtClean="0"/>
          </a:p>
          <a:p>
            <a:r>
              <a:rPr lang="en-US" dirty="0" smtClean="0"/>
              <a:t>Write “glue” to put the two together</a:t>
            </a:r>
          </a:p>
          <a:p>
            <a:r>
              <a:rPr lang="en-US" dirty="0" smtClean="0"/>
              <a:t>TCP/IP server</a:t>
            </a:r>
          </a:p>
          <a:p>
            <a:pPr lvl="1"/>
            <a:r>
              <a:rPr lang="en-US" dirty="0" smtClean="0"/>
              <a:t>Port to a Linux implementation</a:t>
            </a:r>
          </a:p>
          <a:p>
            <a:r>
              <a:rPr lang="en-US" dirty="0" smtClean="0"/>
              <a:t>Driver</a:t>
            </a:r>
          </a:p>
          <a:p>
            <a:pPr lvl="1"/>
            <a:r>
              <a:rPr lang="en-US" dirty="0" smtClean="0"/>
              <a:t>Exchange data over </a:t>
            </a:r>
            <a:r>
              <a:rPr lang="en-US" dirty="0" err="1" smtClean="0"/>
              <a:t>PCIe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3500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72200" y="4114800"/>
            <a:ext cx="1981200" cy="762000"/>
          </a:xfrm>
          <a:prstGeom prst="rect">
            <a:avLst/>
          </a:prstGeom>
          <a:solidFill>
            <a:srgbClr val="FF99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Xilinx </a:t>
            </a:r>
            <a:r>
              <a:rPr lang="en-US" dirty="0" err="1" smtClean="0"/>
              <a:t>PCIe</a:t>
            </a:r>
            <a:r>
              <a:rPr lang="en-US" dirty="0" smtClean="0"/>
              <a:t> Communications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5638800"/>
            <a:ext cx="2286000" cy="582168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RTDS  Optical Fiber Interface Module</a:t>
            </a:r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6985000" y="4876800"/>
            <a:ext cx="381000" cy="685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7162800" y="2514600"/>
            <a:ext cx="0" cy="160020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1219200"/>
            <a:ext cx="2133600" cy="1295400"/>
          </a:xfrm>
          <a:prstGeom prst="rect">
            <a:avLst/>
          </a:prstGeom>
          <a:solidFill>
            <a:srgbClr val="7030A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Host PC (Linux)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00800" y="2032000"/>
            <a:ext cx="1524000" cy="330200"/>
          </a:xfrm>
          <a:prstGeom prst="rect">
            <a:avLst/>
          </a:prstGeom>
          <a:solidFill>
            <a:srgbClr val="92D05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00800" y="1574800"/>
            <a:ext cx="1511300" cy="330200"/>
          </a:xfrm>
          <a:prstGeom prst="rect">
            <a:avLst/>
          </a:prstGeom>
          <a:solidFill>
            <a:srgbClr val="FF3399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TCP/IP Server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5856705" y="4800600"/>
            <a:ext cx="2626896" cy="8382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57900" y="1447800"/>
            <a:ext cx="2209800" cy="1143001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GTFPGA </a:t>
            </a:r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Xilinx </a:t>
            </a:r>
            <a:r>
              <a:rPr lang="en-US" dirty="0" err="1" smtClean="0"/>
              <a:t>Coregen</a:t>
            </a:r>
            <a:endParaRPr lang="en-US" dirty="0" smtClean="0"/>
          </a:p>
          <a:p>
            <a:pPr lvl="1"/>
            <a:r>
              <a:rPr lang="en-US" dirty="0" smtClean="0"/>
              <a:t>Implementation creates an FPGA project that communicates using </a:t>
            </a:r>
            <a:r>
              <a:rPr lang="en-US" dirty="0" err="1" smtClean="0"/>
              <a:t>PCIe</a:t>
            </a:r>
            <a:r>
              <a:rPr lang="en-US" dirty="0" smtClean="0"/>
              <a:t> protocol</a:t>
            </a:r>
          </a:p>
          <a:p>
            <a:pPr lvl="1"/>
            <a:r>
              <a:rPr lang="en-US" dirty="0" smtClean="0"/>
              <a:t>Reads and writes are directed to FPGA RAM</a:t>
            </a:r>
          </a:p>
          <a:p>
            <a:r>
              <a:rPr lang="en-US" dirty="0" smtClean="0"/>
              <a:t>Add RTDS Interface Module to </a:t>
            </a:r>
            <a:r>
              <a:rPr lang="en-US" dirty="0" err="1" smtClean="0"/>
              <a:t>Coregen’d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Redirect signals</a:t>
            </a:r>
          </a:p>
          <a:p>
            <a:pPr lvl="1"/>
            <a:r>
              <a:rPr lang="en-US" dirty="0" smtClean="0"/>
              <a:t>Write and read data made available by RTDS interface module</a:t>
            </a:r>
          </a:p>
        </p:txBody>
      </p:sp>
      <p:pic>
        <p:nvPicPr>
          <p:cNvPr id="4" name="Picture 3" descr="coregen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762000" cy="762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5791200" y="2362200"/>
            <a:ext cx="3200400" cy="3124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477000" y="1981200"/>
            <a:ext cx="685800" cy="9906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00800" y="3124200"/>
            <a:ext cx="990600" cy="762000"/>
          </a:xfrm>
          <a:prstGeom prst="roundRect">
            <a:avLst/>
          </a:prstGeom>
          <a:solidFill>
            <a:srgbClr val="F5A37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4572000"/>
            <a:ext cx="20574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RTDS Interface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7315200" y="5029200"/>
            <a:ext cx="533400" cy="990600"/>
          </a:xfrm>
          <a:prstGeom prst="upDownArrow">
            <a:avLst/>
          </a:prstGeom>
          <a:solidFill>
            <a:srgbClr val="FFC00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8400" y="6019800"/>
            <a:ext cx="2514600" cy="685800"/>
          </a:xfrm>
          <a:prstGeom prst="rect">
            <a:avLst/>
          </a:prstGeom>
          <a:solidFill>
            <a:srgbClr val="0070C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RTDS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0" y="1295400"/>
            <a:ext cx="2667000" cy="609600"/>
          </a:xfrm>
          <a:prstGeom prst="rect">
            <a:avLst/>
          </a:prstGeom>
          <a:solidFill>
            <a:srgbClr val="7030A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Host PC (Linux)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7772400" y="1981200"/>
            <a:ext cx="685800" cy="9144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96200" y="3124200"/>
            <a:ext cx="990600" cy="762000"/>
          </a:xfrm>
          <a:prstGeom prst="roundRect">
            <a:avLst/>
          </a:prstGeom>
          <a:solidFill>
            <a:srgbClr val="F5A37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6553200" y="3962400"/>
            <a:ext cx="685800" cy="5334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10800000">
            <a:off x="7848600" y="3962400"/>
            <a:ext cx="685800" cy="53340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251966" y="36634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Xilinx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PCIe</a:t>
            </a:r>
            <a:r>
              <a:rPr lang="en-US" dirty="0" smtClean="0"/>
              <a:t> Host PC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602163"/>
          </a:xfrm>
        </p:spPr>
        <p:txBody>
          <a:bodyPr/>
          <a:lstStyle/>
          <a:p>
            <a:r>
              <a:rPr lang="en-US" dirty="0" smtClean="0"/>
              <a:t>User-space driver</a:t>
            </a:r>
          </a:p>
          <a:p>
            <a:pPr lvl="1"/>
            <a:r>
              <a:rPr lang="en-US" dirty="0" smtClean="0"/>
              <a:t>Memory mapped I/O</a:t>
            </a:r>
          </a:p>
          <a:p>
            <a:r>
              <a:rPr lang="en-US" dirty="0" smtClean="0"/>
              <a:t>TCP/IP server</a:t>
            </a:r>
          </a:p>
          <a:p>
            <a:pPr lvl="1"/>
            <a:r>
              <a:rPr lang="en-US" dirty="0" smtClean="0"/>
              <a:t>Each control process utilizes a different port</a:t>
            </a:r>
          </a:p>
          <a:p>
            <a:pPr lvl="1"/>
            <a:r>
              <a:rPr lang="en-US" dirty="0" smtClean="0"/>
              <a:t>Configuration file used to setup RTDS to computational unit mapping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1600200"/>
            <a:ext cx="3429000" cy="2209800"/>
          </a:xfrm>
          <a:prstGeom prst="rect">
            <a:avLst/>
          </a:prstGeom>
          <a:solidFill>
            <a:srgbClr val="7030A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Host PC (Linux)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80314" y="2895600"/>
            <a:ext cx="2449286" cy="563282"/>
          </a:xfrm>
          <a:prstGeom prst="rect">
            <a:avLst/>
          </a:prstGeom>
          <a:solidFill>
            <a:srgbClr val="92D05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2057400"/>
            <a:ext cx="2428875" cy="563282"/>
          </a:xfrm>
          <a:prstGeom prst="rect">
            <a:avLst/>
          </a:prstGeom>
          <a:solidFill>
            <a:srgbClr val="FF3399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TCP/IP Server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Latency</a:t>
            </a:r>
            <a:endParaRPr lang="en-US" dirty="0"/>
          </a:p>
        </p:txBody>
      </p:sp>
      <p:pic>
        <p:nvPicPr>
          <p:cNvPr id="5" name="Picture 4" descr="350_microseconds_cropp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162800" cy="522473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219200" y="2667000"/>
            <a:ext cx="6096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752600" y="2362200"/>
            <a:ext cx="3733800" cy="304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4102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10,000 round trip timings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05600" y="4191000"/>
            <a:ext cx="1066800" cy="4572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953000" y="3505200"/>
            <a:ext cx="1828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276600" y="2895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300 microsecond latency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4302818">
            <a:off x="4018100" y="3285727"/>
            <a:ext cx="304800" cy="1616288"/>
          </a:xfrm>
          <a:prstGeom prst="leftBrace">
            <a:avLst>
              <a:gd name="adj1" fmla="val 8333"/>
              <a:gd name="adj2" fmla="val 5036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Latency</a:t>
            </a:r>
            <a:br>
              <a:rPr lang="en-US" dirty="0" smtClean="0"/>
            </a:br>
            <a:r>
              <a:rPr lang="en-US" dirty="0" smtClean="0"/>
              <a:t>(Initial Implementation)</a:t>
            </a:r>
            <a:endParaRPr lang="en-US" dirty="0"/>
          </a:p>
        </p:txBody>
      </p:sp>
      <p:pic>
        <p:nvPicPr>
          <p:cNvPr id="4" name="Picture 3" descr="test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518684"/>
            <a:ext cx="6857999" cy="5263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0668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Number of competing connections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858000" cy="685800"/>
          </a:xfrm>
        </p:spPr>
        <p:txBody>
          <a:bodyPr/>
          <a:lstStyle/>
          <a:p>
            <a:r>
              <a:rPr lang="en-US" dirty="0" smtClean="0"/>
              <a:t>Round Trip Latency</a:t>
            </a:r>
            <a:br>
              <a:rPr lang="en-US" dirty="0" smtClean="0"/>
            </a:br>
            <a:r>
              <a:rPr lang="en-US" dirty="0" smtClean="0"/>
              <a:t>(Vary Competing Connections)</a:t>
            </a:r>
            <a:endParaRPr lang="en-US" dirty="0"/>
          </a:p>
        </p:txBody>
      </p:sp>
      <p:pic>
        <p:nvPicPr>
          <p:cNvPr id="4" name="Picture 3" descr="tes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382" y="1280159"/>
            <a:ext cx="7121237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1428452"/>
            <a:ext cx="2667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Number of competing connections</a:t>
            </a:r>
          </a:p>
          <a:p>
            <a:r>
              <a:rPr lang="en-US" sz="2000" b="1" dirty="0" smtClean="0"/>
              <a:t>(Each connection exchanges 4-bytes)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Latency</a:t>
            </a:r>
            <a:br>
              <a:rPr lang="en-US" dirty="0" smtClean="0"/>
            </a:br>
            <a:r>
              <a:rPr lang="en-US" dirty="0" smtClean="0"/>
              <a:t>(Vary Transfer Size)</a:t>
            </a:r>
            <a:endParaRPr lang="en-US" dirty="0"/>
          </a:p>
        </p:txBody>
      </p:sp>
      <p:pic>
        <p:nvPicPr>
          <p:cNvPr id="4" name="Picture 3" descr="tes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382" y="1280160"/>
            <a:ext cx="7121237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6764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4-byte Signals Exchanged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Future/Continuing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Diversify and expand the number of computational units</a:t>
            </a:r>
          </a:p>
          <a:p>
            <a:pPr lvl="1"/>
            <a:r>
              <a:rPr lang="en-US" dirty="0" smtClean="0"/>
              <a:t>Different architecture</a:t>
            </a:r>
          </a:p>
          <a:p>
            <a:pPr lvl="1"/>
            <a:r>
              <a:rPr lang="en-US" dirty="0" smtClean="0"/>
              <a:t>Reduced computational power</a:t>
            </a:r>
          </a:p>
          <a:p>
            <a:r>
              <a:rPr lang="en-US" dirty="0" smtClean="0"/>
              <a:t>DMA rather than memory-mapped I/O</a:t>
            </a:r>
          </a:p>
          <a:p>
            <a:pPr lvl="1"/>
            <a:r>
              <a:rPr lang="en-US" dirty="0" smtClean="0"/>
              <a:t>Each signal potentially results in one </a:t>
            </a:r>
            <a:r>
              <a:rPr lang="en-US" dirty="0" err="1" smtClean="0"/>
              <a:t>PCIe</a:t>
            </a:r>
            <a:r>
              <a:rPr lang="en-US" dirty="0" smtClean="0"/>
              <a:t> transaction</a:t>
            </a:r>
          </a:p>
          <a:p>
            <a:pPr lvl="1"/>
            <a:r>
              <a:rPr lang="en-US" dirty="0" smtClean="0"/>
              <a:t>Reduce variability due to changes in number of signals exchanged</a:t>
            </a:r>
          </a:p>
          <a:p>
            <a:r>
              <a:rPr lang="en-US" dirty="0" smtClean="0"/>
              <a:t>Co-simulation</a:t>
            </a:r>
          </a:p>
          <a:p>
            <a:pPr lvl="1"/>
            <a:r>
              <a:rPr lang="en-US" dirty="0" smtClean="0"/>
              <a:t>Utilizing GPU facilities</a:t>
            </a:r>
          </a:p>
          <a:p>
            <a:pPr lvl="1"/>
            <a:r>
              <a:rPr lang="en-US" dirty="0" smtClean="0"/>
              <a:t>Pseudo real-time </a:t>
            </a:r>
            <a:r>
              <a:rPr lang="en-US" dirty="0" err="1" smtClean="0"/>
              <a:t>Simulink</a:t>
            </a:r>
            <a:endParaRPr lang="en-US" dirty="0" smtClean="0"/>
          </a:p>
          <a:p>
            <a:pPr lvl="2"/>
            <a:r>
              <a:rPr lang="en-US" dirty="0" smtClean="0"/>
              <a:t>RTDS signaling to “clock” </a:t>
            </a:r>
            <a:r>
              <a:rPr lang="en-US" dirty="0" err="1" smtClean="0"/>
              <a:t>Simulink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GTFPGA offers a very flexible and scalable solution</a:t>
            </a:r>
          </a:p>
          <a:p>
            <a:pPr lvl="1"/>
            <a:r>
              <a:rPr lang="en-US" dirty="0" smtClean="0"/>
              <a:t>Extend communicate with external computational units</a:t>
            </a:r>
          </a:p>
          <a:p>
            <a:r>
              <a:rPr lang="en-US" dirty="0" smtClean="0"/>
              <a:t>Utilizing Ethernet interface directly on the GTFPGA results in large latencies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interface of GTFPGA can be used to reduce latencies</a:t>
            </a:r>
          </a:p>
          <a:p>
            <a:r>
              <a:rPr lang="en-US" dirty="0" smtClean="0"/>
              <a:t>Utilizing the </a:t>
            </a:r>
            <a:r>
              <a:rPr lang="en-US" dirty="0" err="1" smtClean="0"/>
              <a:t>PCIe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Latencies are significantly reduced</a:t>
            </a:r>
          </a:p>
          <a:p>
            <a:pPr lvl="1"/>
            <a:r>
              <a:rPr lang="en-US" dirty="0" smtClean="0"/>
              <a:t>Larger number of connections are supported</a:t>
            </a:r>
          </a:p>
          <a:p>
            <a:r>
              <a:rPr lang="en-US" dirty="0" smtClean="0"/>
              <a:t>Opportunity to view </a:t>
            </a:r>
            <a:r>
              <a:rPr lang="en-US" dirty="0" err="1" smtClean="0"/>
              <a:t>PCIe</a:t>
            </a:r>
            <a:r>
              <a:rPr lang="en-US" dirty="0" smtClean="0"/>
              <a:t> implementation on tour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Controls 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Support a variety of software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2"/>
            <a:r>
              <a:rPr lang="en-US" dirty="0" smtClean="0"/>
              <a:t>E.g., Linux, Windows, </a:t>
            </a:r>
            <a:r>
              <a:rPr lang="en-US" dirty="0" err="1" smtClean="0"/>
              <a:t>Vx</a:t>
            </a:r>
            <a:r>
              <a:rPr lang="en-US" dirty="0" smtClean="0"/>
              <a:t> Works</a:t>
            </a:r>
          </a:p>
          <a:p>
            <a:pPr lvl="1"/>
            <a:r>
              <a:rPr lang="en-US" dirty="0" smtClean="0"/>
              <a:t>Applications and programming languages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</a:t>
            </a:r>
            <a:r>
              <a:rPr lang="en-US" dirty="0" err="1" smtClean="0"/>
              <a:t>Matlab</a:t>
            </a:r>
            <a:r>
              <a:rPr lang="en-US" dirty="0" smtClean="0"/>
              <a:t>, C++, Java, JADE</a:t>
            </a:r>
          </a:p>
          <a:p>
            <a:r>
              <a:rPr lang="en-US" dirty="0" smtClean="0"/>
              <a:t>Data communications</a:t>
            </a:r>
          </a:p>
          <a:p>
            <a:pPr lvl="1"/>
            <a:r>
              <a:rPr lang="en-US" dirty="0" smtClean="0"/>
              <a:t>E.g., TCP/IP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Portable</a:t>
            </a:r>
            <a:endParaRPr lang="en-US" dirty="0"/>
          </a:p>
        </p:txBody>
      </p:sp>
      <p:pic>
        <p:nvPicPr>
          <p:cNvPr id="4" name="Picture 3" descr="20130207_19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514600"/>
            <a:ext cx="3942912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752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Versalogic</a:t>
            </a:r>
            <a:r>
              <a:rPr lang="en-US" dirty="0" smtClean="0"/>
              <a:t> “</a:t>
            </a:r>
            <a:r>
              <a:rPr lang="en-US" b="1" dirty="0" smtClean="0"/>
              <a:t>Mamba</a:t>
            </a:r>
            <a:r>
              <a:rPr lang="en-US" dirty="0" smtClean="0"/>
              <a:t>” SBCs</a:t>
            </a:r>
          </a:p>
          <a:p>
            <a:r>
              <a:rPr lang="en-US" dirty="0" smtClean="0"/>
              <a:t> </a:t>
            </a:r>
            <a:r>
              <a:rPr lang="en-US" dirty="0" smtClean="0"/>
              <a:t>(x86 Core </a:t>
            </a:r>
            <a:r>
              <a:rPr lang="en-US" dirty="0" smtClean="0"/>
              <a:t>2 Duo </a:t>
            </a:r>
            <a:r>
              <a:rPr lang="en-US" dirty="0" smtClean="0"/>
              <a:t>processor)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181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*Designed </a:t>
            </a:r>
            <a:r>
              <a:rPr lang="en-US" dirty="0" smtClean="0"/>
              <a:t>by Troy Bevis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This work was partially supported by the National Science Foundation (NSF) under Award Number EEC-0812121 and the Office of Naval Research Contract #N00014-09-C-0144.</a:t>
            </a:r>
          </a:p>
        </p:txBody>
      </p:sp>
      <p:pic>
        <p:nvPicPr>
          <p:cNvPr id="5" name="Picture 12" descr="ONR2007LogoWhite Back2x5"/>
          <p:cNvPicPr>
            <a:picLocks noChangeAspect="1" noChangeArrowheads="1"/>
          </p:cNvPicPr>
          <p:nvPr/>
        </p:nvPicPr>
        <p:blipFill>
          <a:blip r:embed="rId2" cstate="print"/>
          <a:srcRect t="1186"/>
          <a:stretch>
            <a:fillRect/>
          </a:stretch>
        </p:blipFill>
        <p:spPr bwMode="auto">
          <a:xfrm>
            <a:off x="5105400" y="4495800"/>
            <a:ext cx="2913759" cy="914400"/>
          </a:xfrm>
          <a:prstGeom prst="rect">
            <a:avLst/>
          </a:prstGeom>
          <a:noFill/>
        </p:spPr>
      </p:pic>
      <p:pic>
        <p:nvPicPr>
          <p:cNvPr id="6" name="Picture 2" descr="National Science Foundation - Where Discoveries Begin"/>
          <p:cNvPicPr>
            <a:picLocks noChangeAspect="1" noChangeArrowheads="1"/>
          </p:cNvPicPr>
          <p:nvPr/>
        </p:nvPicPr>
        <p:blipFill>
          <a:blip r:embed="rId3" cstate="print"/>
          <a:srcRect r="79592"/>
          <a:stretch>
            <a:fillRect/>
          </a:stretch>
        </p:blipFill>
        <p:spPr bwMode="auto">
          <a:xfrm>
            <a:off x="1676400" y="4185282"/>
            <a:ext cx="1981200" cy="1758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Mark Stanovich – stanovich@caps.fsu.edu</a:t>
            </a:r>
          </a:p>
          <a:p>
            <a:pPr>
              <a:buNone/>
            </a:pPr>
            <a:r>
              <a:rPr lang="en-US" dirty="0" smtClean="0"/>
              <a:t>Mike </a:t>
            </a:r>
            <a:r>
              <a:rPr lang="en-US" dirty="0" err="1" smtClean="0"/>
              <a:t>Sloderbeck</a:t>
            </a:r>
            <a:r>
              <a:rPr lang="en-US" dirty="0" smtClean="0"/>
              <a:t> – sloderbeck@caps.fsu.edu</a:t>
            </a:r>
          </a:p>
          <a:p>
            <a:pPr>
              <a:buNone/>
            </a:pPr>
            <a:r>
              <a:rPr lang="en-US" dirty="0" err="1" smtClean="0"/>
              <a:t>Raveendra</a:t>
            </a:r>
            <a:r>
              <a:rPr lang="en-US" dirty="0" smtClean="0"/>
              <a:t> </a:t>
            </a:r>
            <a:r>
              <a:rPr lang="en-US" dirty="0" err="1" smtClean="0"/>
              <a:t>Meka</a:t>
            </a:r>
            <a:r>
              <a:rPr lang="en-US" dirty="0" smtClean="0"/>
              <a:t> – meka@caps.fsu.edu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Future/Continuing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Diversify and expand the number of computational units</a:t>
            </a:r>
          </a:p>
          <a:p>
            <a:pPr lvl="1"/>
            <a:r>
              <a:rPr lang="en-US" dirty="0" smtClean="0"/>
              <a:t>Different architecture</a:t>
            </a:r>
          </a:p>
          <a:p>
            <a:pPr lvl="1"/>
            <a:r>
              <a:rPr lang="en-US" dirty="0" smtClean="0"/>
              <a:t>Reduced computational power</a:t>
            </a:r>
          </a:p>
          <a:p>
            <a:r>
              <a:rPr lang="en-US" dirty="0" smtClean="0"/>
              <a:t>Data communications emulation</a:t>
            </a:r>
          </a:p>
          <a:p>
            <a:pPr lvl="1"/>
            <a:r>
              <a:rPr lang="en-US" dirty="0" smtClean="0"/>
              <a:t>Topologies</a:t>
            </a:r>
          </a:p>
          <a:p>
            <a:pPr lvl="1"/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Dropped packets</a:t>
            </a:r>
          </a:p>
          <a:p>
            <a:pPr lvl="2"/>
            <a:r>
              <a:rPr lang="en-US" dirty="0" smtClean="0"/>
              <a:t>Latencies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r>
              <a:rPr lang="en-US" dirty="0" smtClean="0"/>
              <a:t>Connecting RTDS to the </a:t>
            </a:r>
            <a:br>
              <a:rPr lang="en-US" dirty="0" smtClean="0"/>
            </a:br>
            <a:r>
              <a:rPr lang="en-US" dirty="0" smtClean="0"/>
              <a:t>Distributed Controls 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Need to exchange signals between computational units and RTDS</a:t>
            </a:r>
          </a:p>
          <a:p>
            <a:pPr lvl="1"/>
            <a:r>
              <a:rPr lang="en-US" dirty="0" smtClean="0"/>
              <a:t>Receive sensor readings</a:t>
            </a:r>
          </a:p>
          <a:p>
            <a:pPr lvl="1"/>
            <a:r>
              <a:rPr lang="en-US" dirty="0" smtClean="0"/>
              <a:t>Send commands</a:t>
            </a:r>
          </a:p>
          <a:p>
            <a:r>
              <a:rPr lang="en-US" dirty="0" smtClean="0"/>
              <a:t>Digital and analog I/O wires</a:t>
            </a:r>
          </a:p>
          <a:p>
            <a:pPr lvl="1"/>
            <a:r>
              <a:rPr lang="en-US" dirty="0" smtClean="0"/>
              <a:t>Tedious for large number of wires</a:t>
            </a:r>
          </a:p>
          <a:p>
            <a:pPr lvl="1"/>
            <a:r>
              <a:rPr lang="en-US" dirty="0" smtClean="0"/>
              <a:t>Signal mapping changes frequently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48200"/>
            <a:ext cx="1533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-Down Arrow 5"/>
          <p:cNvSpPr/>
          <p:nvPr/>
        </p:nvSpPr>
        <p:spPr bwMode="auto">
          <a:xfrm>
            <a:off x="6553200" y="2971800"/>
            <a:ext cx="914400" cy="12192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42672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Xilinx ML507 board</a:t>
            </a:r>
          </a:p>
          <a:p>
            <a:r>
              <a:rPr lang="en-US" dirty="0" smtClean="0"/>
              <a:t>Fiber protocol capability (2 </a:t>
            </a:r>
            <a:r>
              <a:rPr lang="en-US" dirty="0" err="1" smtClean="0"/>
              <a:t>Gbps</a:t>
            </a:r>
            <a:r>
              <a:rPr lang="en-US" dirty="0" smtClean="0"/>
              <a:t>) to/from RTDS GPC/PB5 cards</a:t>
            </a:r>
          </a:p>
          <a:p>
            <a:r>
              <a:rPr lang="en-US" dirty="0" smtClean="0"/>
              <a:t>Supported in RSCAD libraries for small and large time steps</a:t>
            </a:r>
          </a:p>
          <a:p>
            <a:r>
              <a:rPr lang="en-US" dirty="0" smtClean="0"/>
              <a:t>64 bidirectional 32-bit signals in large time step, available for </a:t>
            </a:r>
            <a:r>
              <a:rPr lang="en-US" dirty="0" smtClean="0"/>
              <a:t>Ethernet-based </a:t>
            </a:r>
            <a:r>
              <a:rPr lang="en-US" dirty="0" smtClean="0"/>
              <a:t>communication</a:t>
            </a:r>
          </a:p>
          <a:p>
            <a:endParaRPr lang="en-US" dirty="0"/>
          </a:p>
        </p:txBody>
      </p:sp>
      <p:pic>
        <p:nvPicPr>
          <p:cNvPr id="4" name="Picture 2" descr="http://www.xilinx.com/images/image109807.jpg"/>
          <p:cNvPicPr>
            <a:picLocks noChangeAspect="1" noChangeArrowheads="1"/>
          </p:cNvPicPr>
          <p:nvPr/>
        </p:nvPicPr>
        <p:blipFill>
          <a:blip r:embed="rId3" cstate="print"/>
          <a:srcRect r="3200"/>
          <a:stretch>
            <a:fillRect/>
          </a:stretch>
        </p:blipFill>
        <p:spPr bwMode="auto">
          <a:xfrm>
            <a:off x="5247067" y="3237131"/>
            <a:ext cx="3820733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5400000">
            <a:off x="5146483" y="3304187"/>
            <a:ext cx="1371600" cy="381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Fiber optic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89867" y="4837331"/>
            <a:ext cx="1143000" cy="381000"/>
          </a:xfrm>
          <a:prstGeom prst="rect">
            <a:avLst/>
          </a:prstGeom>
          <a:solidFill>
            <a:srgbClr val="00B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8267" y="4761131"/>
            <a:ext cx="457200" cy="152400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67600" y="2246531"/>
            <a:ext cx="446467" cy="2401669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8267" y="1295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Embedded PowerPC processor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0" y="2362200"/>
            <a:ext cx="685800" cy="2286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14388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Fiber protocol decoding / encoding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GTFPGA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GTFPGA provides a flexible mechanism to exchange data</a:t>
            </a:r>
          </a:p>
          <a:p>
            <a:r>
              <a:rPr lang="en-US" dirty="0" smtClean="0"/>
              <a:t>Reroute signals in software</a:t>
            </a:r>
          </a:p>
          <a:p>
            <a:pPr lvl="1"/>
            <a:r>
              <a:rPr lang="en-US" dirty="0" smtClean="0"/>
              <a:t>Support multiple experimental setups</a:t>
            </a:r>
          </a:p>
          <a:p>
            <a:pPr lvl="1"/>
            <a:r>
              <a:rPr lang="en-US" dirty="0" smtClean="0"/>
              <a:t>Automatable</a:t>
            </a:r>
          </a:p>
          <a:p>
            <a:pPr lvl="2"/>
            <a:r>
              <a:rPr lang="en-US" dirty="0" smtClean="0"/>
              <a:t>Faster</a:t>
            </a:r>
          </a:p>
          <a:p>
            <a:pPr lvl="2"/>
            <a:r>
              <a:rPr lang="en-US" dirty="0" smtClean="0"/>
              <a:t>Less error prone</a:t>
            </a:r>
          </a:p>
          <a:p>
            <a:r>
              <a:rPr lang="en-US" dirty="0" smtClean="0"/>
              <a:t>Computational units may not have native I/O capabilities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33950"/>
            <a:ext cx="1533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33600" y="114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Mamba #1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14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Mamba #6</a:t>
            </a:r>
            <a:endParaRPr lang="en-US" b="1" dirty="0"/>
          </a:p>
        </p:txBody>
      </p:sp>
      <p:sp>
        <p:nvSpPr>
          <p:cNvPr id="17" name="Up-Down Arrow 16"/>
          <p:cNvSpPr/>
          <p:nvPr/>
        </p:nvSpPr>
        <p:spPr bwMode="auto">
          <a:xfrm>
            <a:off x="4114800" y="1828800"/>
            <a:ext cx="914400" cy="12192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4038600" y="4038600"/>
            <a:ext cx="914400" cy="1143000"/>
          </a:xfrm>
          <a:prstGeom prst="upDownArrow">
            <a:avLst/>
          </a:prstGeom>
          <a:solidFill>
            <a:srgbClr val="FFC00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458" name="Picture 2" descr="C:\Documents and Settings\stanovich\Local Settings\Temporary Internet Files\Content.IE5\OJ05GFCF\MP900316394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133600"/>
            <a:ext cx="4543287" cy="31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xilinx.com/images/image109807.jpg"/>
          <p:cNvPicPr>
            <a:picLocks noChangeAspect="1" noChangeArrowheads="1"/>
          </p:cNvPicPr>
          <p:nvPr/>
        </p:nvPicPr>
        <p:blipFill>
          <a:blip r:embed="rId2" cstate="print"/>
          <a:srcRect r="3200"/>
          <a:stretch>
            <a:fillRect/>
          </a:stretch>
        </p:blipFill>
        <p:spPr bwMode="auto">
          <a:xfrm>
            <a:off x="2772176" y="2514600"/>
            <a:ext cx="3247623" cy="2590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933950"/>
            <a:ext cx="1533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33600" y="114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Mamba #1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14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Mamba #6</a:t>
            </a:r>
            <a:endParaRPr lang="en-US" b="1" dirty="0"/>
          </a:p>
        </p:txBody>
      </p:sp>
      <p:sp>
        <p:nvSpPr>
          <p:cNvPr id="17" name="Up-Down Arrow 16"/>
          <p:cNvSpPr/>
          <p:nvPr/>
        </p:nvSpPr>
        <p:spPr bwMode="auto">
          <a:xfrm>
            <a:off x="4114800" y="1828800"/>
            <a:ext cx="914400" cy="12192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4038600" y="4114800"/>
            <a:ext cx="914400" cy="1143000"/>
          </a:xfrm>
          <a:prstGeom prst="upDownArrow">
            <a:avLst/>
          </a:prstGeom>
          <a:solidFill>
            <a:srgbClr val="FFC000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5029200" y="2819400"/>
            <a:ext cx="1828800" cy="914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29400" y="3886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Ethernet</a:t>
            </a:r>
            <a:endParaRPr lang="en-US" sz="3600" b="1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362200" y="4495800"/>
            <a:ext cx="1600200" cy="6096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295400" y="52578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Fiber optic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is exchanged between FPGA and RTDS every </a:t>
            </a:r>
            <a:r>
              <a:rPr lang="en-US" dirty="0" err="1" smtClean="0"/>
              <a:t>timestep</a:t>
            </a:r>
            <a:endParaRPr lang="en-US" dirty="0" smtClean="0"/>
          </a:p>
          <a:p>
            <a:r>
              <a:rPr lang="en-US" dirty="0" smtClean="0"/>
              <a:t>TCP/IP server</a:t>
            </a:r>
          </a:p>
          <a:p>
            <a:pPr lvl="1"/>
            <a:r>
              <a:rPr lang="en-US" dirty="0" smtClean="0"/>
              <a:t>Exchanges data between computational platforms and FPGA</a:t>
            </a:r>
          </a:p>
          <a:p>
            <a:pPr lvl="1"/>
            <a:r>
              <a:rPr lang="en-US" dirty="0" smtClean="0"/>
              <a:t>Code runs on PowerPC processor</a:t>
            </a:r>
          </a:p>
          <a:p>
            <a:pPr lvl="1"/>
            <a:r>
              <a:rPr lang="en-US" dirty="0" smtClean="0"/>
              <a:t>Multiple computational units can connect</a:t>
            </a:r>
          </a:p>
          <a:p>
            <a:pPr lvl="1"/>
            <a:r>
              <a:rPr lang="en-US" dirty="0" smtClean="0"/>
              <a:t>Port number to identify desired signals mapping</a:t>
            </a:r>
          </a:p>
          <a:p>
            <a:pPr lvl="1"/>
            <a:r>
              <a:rPr lang="en-US" dirty="0" smtClean="0"/>
              <a:t>Low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9256" y="442569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Fiber optic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 rot="5400000">
            <a:off x="7202329" y="4608671"/>
            <a:ext cx="728661" cy="45719"/>
          </a:xfrm>
          <a:custGeom>
            <a:avLst/>
            <a:gdLst>
              <a:gd name="connsiteX0" fmla="*/ 0 w 1609725"/>
              <a:gd name="connsiteY0" fmla="*/ 0 h 0"/>
              <a:gd name="connsiteX1" fmla="*/ 1609725 w 1609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9725">
                <a:moveTo>
                  <a:pt x="0" y="0"/>
                </a:moveTo>
                <a:lnTo>
                  <a:pt x="160972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953000"/>
            <a:ext cx="2514600" cy="1219200"/>
          </a:xfrm>
          <a:prstGeom prst="rect">
            <a:avLst/>
          </a:prstGeom>
          <a:solidFill>
            <a:srgbClr val="0070C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RTDS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620000" y="2209800"/>
            <a:ext cx="45719" cy="1310639"/>
          </a:xfrm>
          <a:custGeom>
            <a:avLst/>
            <a:gdLst>
              <a:gd name="connsiteX0" fmla="*/ 0 w 1490472"/>
              <a:gd name="connsiteY0" fmla="*/ 0 h 274320"/>
              <a:gd name="connsiteX1" fmla="*/ 1490472 w 1490472"/>
              <a:gd name="connsiteY1" fmla="*/ 18288 h 274320"/>
              <a:gd name="connsiteX2" fmla="*/ 1481328 w 1490472"/>
              <a:gd name="connsiteY2" fmla="*/ 274320 h 274320"/>
              <a:gd name="connsiteX0" fmla="*/ 0 w 1554480"/>
              <a:gd name="connsiteY0" fmla="*/ 6096 h 280416"/>
              <a:gd name="connsiteX1" fmla="*/ 1554480 w 1554480"/>
              <a:gd name="connsiteY1" fmla="*/ 0 h 280416"/>
              <a:gd name="connsiteX2" fmla="*/ 1481328 w 1554480"/>
              <a:gd name="connsiteY2" fmla="*/ 280416 h 280416"/>
              <a:gd name="connsiteX0" fmla="*/ 0 w 1554480"/>
              <a:gd name="connsiteY0" fmla="*/ 6096 h 1143000"/>
              <a:gd name="connsiteX1" fmla="*/ 1554480 w 1554480"/>
              <a:gd name="connsiteY1" fmla="*/ 0 h 1143000"/>
              <a:gd name="connsiteX2" fmla="*/ 1554480 w 1554480"/>
              <a:gd name="connsiteY2" fmla="*/ 1143000 h 1143000"/>
              <a:gd name="connsiteX0" fmla="*/ 0 w 1554480"/>
              <a:gd name="connsiteY0" fmla="*/ 6096 h 304800"/>
              <a:gd name="connsiteX1" fmla="*/ 1554480 w 1554480"/>
              <a:gd name="connsiteY1" fmla="*/ 0 h 304800"/>
              <a:gd name="connsiteX2" fmla="*/ 1554480 w 1554480"/>
              <a:gd name="connsiteY2" fmla="*/ 304800 h 304800"/>
              <a:gd name="connsiteX0" fmla="*/ 0 w 1828800"/>
              <a:gd name="connsiteY0" fmla="*/ 6096 h 304800"/>
              <a:gd name="connsiteX1" fmla="*/ 1828800 w 1828800"/>
              <a:gd name="connsiteY1" fmla="*/ 0 h 304800"/>
              <a:gd name="connsiteX2" fmla="*/ 1554480 w 1828800"/>
              <a:gd name="connsiteY2" fmla="*/ 304800 h 304800"/>
              <a:gd name="connsiteX0" fmla="*/ 0 w 1828800"/>
              <a:gd name="connsiteY0" fmla="*/ 6096 h 304800"/>
              <a:gd name="connsiteX1" fmla="*/ 1828800 w 1828800"/>
              <a:gd name="connsiteY1" fmla="*/ 0 h 304800"/>
              <a:gd name="connsiteX2" fmla="*/ 1828800 w 1828800"/>
              <a:gd name="connsiteY2" fmla="*/ 304800 h 304800"/>
              <a:gd name="connsiteX0" fmla="*/ 1911927 w 1911927"/>
              <a:gd name="connsiteY0" fmla="*/ 0 h 304800"/>
              <a:gd name="connsiteX1" fmla="*/ 0 w 1911927"/>
              <a:gd name="connsiteY1" fmla="*/ 0 h 304800"/>
              <a:gd name="connsiteX2" fmla="*/ 0 w 1911927"/>
              <a:gd name="connsiteY2" fmla="*/ 304800 h 304800"/>
              <a:gd name="connsiteX0" fmla="*/ 1911927 w 1911927"/>
              <a:gd name="connsiteY0" fmla="*/ 0 h 304800"/>
              <a:gd name="connsiteX1" fmla="*/ 0 w 1911927"/>
              <a:gd name="connsiteY1" fmla="*/ 304800 h 304800"/>
              <a:gd name="connsiteX0" fmla="*/ 0 w 0"/>
              <a:gd name="connsiteY0" fmla="*/ 0 h 381000"/>
              <a:gd name="connsiteX1" fmla="*/ 0 w 0"/>
              <a:gd name="connsiteY1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2743200"/>
            <a:ext cx="2743200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rot="7800101">
            <a:off x="6973270" y="1604645"/>
            <a:ext cx="208373" cy="421990"/>
          </a:xfrm>
          <a:custGeom>
            <a:avLst/>
            <a:gdLst>
              <a:gd name="connsiteX0" fmla="*/ 0 w 1490472"/>
              <a:gd name="connsiteY0" fmla="*/ 0 h 274320"/>
              <a:gd name="connsiteX1" fmla="*/ 1490472 w 1490472"/>
              <a:gd name="connsiteY1" fmla="*/ 18288 h 274320"/>
              <a:gd name="connsiteX2" fmla="*/ 1481328 w 1490472"/>
              <a:gd name="connsiteY2" fmla="*/ 274320 h 274320"/>
              <a:gd name="connsiteX0" fmla="*/ 0 w 1554480"/>
              <a:gd name="connsiteY0" fmla="*/ 6096 h 280416"/>
              <a:gd name="connsiteX1" fmla="*/ 1554480 w 1554480"/>
              <a:gd name="connsiteY1" fmla="*/ 0 h 280416"/>
              <a:gd name="connsiteX2" fmla="*/ 1481328 w 1554480"/>
              <a:gd name="connsiteY2" fmla="*/ 280416 h 280416"/>
              <a:gd name="connsiteX0" fmla="*/ 0 w 1554480"/>
              <a:gd name="connsiteY0" fmla="*/ 6096 h 1143000"/>
              <a:gd name="connsiteX1" fmla="*/ 1554480 w 1554480"/>
              <a:gd name="connsiteY1" fmla="*/ 0 h 1143000"/>
              <a:gd name="connsiteX2" fmla="*/ 1554480 w 1554480"/>
              <a:gd name="connsiteY2" fmla="*/ 1143000 h 1143000"/>
              <a:gd name="connsiteX0" fmla="*/ 0 w 1554480"/>
              <a:gd name="connsiteY0" fmla="*/ 6096 h 304800"/>
              <a:gd name="connsiteX1" fmla="*/ 1554480 w 1554480"/>
              <a:gd name="connsiteY1" fmla="*/ 0 h 304800"/>
              <a:gd name="connsiteX2" fmla="*/ 1554480 w 1554480"/>
              <a:gd name="connsiteY2" fmla="*/ 304800 h 304800"/>
              <a:gd name="connsiteX0" fmla="*/ 0 w 1828800"/>
              <a:gd name="connsiteY0" fmla="*/ 6096 h 304800"/>
              <a:gd name="connsiteX1" fmla="*/ 1828800 w 1828800"/>
              <a:gd name="connsiteY1" fmla="*/ 0 h 304800"/>
              <a:gd name="connsiteX2" fmla="*/ 1554480 w 1828800"/>
              <a:gd name="connsiteY2" fmla="*/ 304800 h 304800"/>
              <a:gd name="connsiteX0" fmla="*/ 0 w 1828800"/>
              <a:gd name="connsiteY0" fmla="*/ 6096 h 304800"/>
              <a:gd name="connsiteX1" fmla="*/ 1828800 w 1828800"/>
              <a:gd name="connsiteY1" fmla="*/ 0 h 304800"/>
              <a:gd name="connsiteX2" fmla="*/ 1828800 w 1828800"/>
              <a:gd name="connsiteY2" fmla="*/ 304800 h 304800"/>
              <a:gd name="connsiteX0" fmla="*/ 1911927 w 1911927"/>
              <a:gd name="connsiteY0" fmla="*/ 0 h 304800"/>
              <a:gd name="connsiteX1" fmla="*/ 0 w 1911927"/>
              <a:gd name="connsiteY1" fmla="*/ 0 h 304800"/>
              <a:gd name="connsiteX2" fmla="*/ 0 w 1911927"/>
              <a:gd name="connsiteY2" fmla="*/ 304800 h 304800"/>
              <a:gd name="connsiteX0" fmla="*/ 1911927 w 1911927"/>
              <a:gd name="connsiteY0" fmla="*/ 0 h 304800"/>
              <a:gd name="connsiteX1" fmla="*/ 0 w 1911927"/>
              <a:gd name="connsiteY1" fmla="*/ 304800 h 304800"/>
              <a:gd name="connsiteX0" fmla="*/ 0 w 0"/>
              <a:gd name="connsiteY0" fmla="*/ 0 h 381000"/>
              <a:gd name="connsiteX1" fmla="*/ 0 w 0"/>
              <a:gd name="connsiteY1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2463828">
            <a:off x="8017447" y="1582635"/>
            <a:ext cx="60671" cy="304799"/>
          </a:xfrm>
          <a:custGeom>
            <a:avLst/>
            <a:gdLst>
              <a:gd name="connsiteX0" fmla="*/ 0 w 1490472"/>
              <a:gd name="connsiteY0" fmla="*/ 0 h 274320"/>
              <a:gd name="connsiteX1" fmla="*/ 1490472 w 1490472"/>
              <a:gd name="connsiteY1" fmla="*/ 18288 h 274320"/>
              <a:gd name="connsiteX2" fmla="*/ 1481328 w 1490472"/>
              <a:gd name="connsiteY2" fmla="*/ 274320 h 274320"/>
              <a:gd name="connsiteX0" fmla="*/ 0 w 1554480"/>
              <a:gd name="connsiteY0" fmla="*/ 6096 h 280416"/>
              <a:gd name="connsiteX1" fmla="*/ 1554480 w 1554480"/>
              <a:gd name="connsiteY1" fmla="*/ 0 h 280416"/>
              <a:gd name="connsiteX2" fmla="*/ 1481328 w 1554480"/>
              <a:gd name="connsiteY2" fmla="*/ 280416 h 280416"/>
              <a:gd name="connsiteX0" fmla="*/ 0 w 1554480"/>
              <a:gd name="connsiteY0" fmla="*/ 6096 h 1143000"/>
              <a:gd name="connsiteX1" fmla="*/ 1554480 w 1554480"/>
              <a:gd name="connsiteY1" fmla="*/ 0 h 1143000"/>
              <a:gd name="connsiteX2" fmla="*/ 1554480 w 1554480"/>
              <a:gd name="connsiteY2" fmla="*/ 1143000 h 1143000"/>
              <a:gd name="connsiteX0" fmla="*/ 0 w 1554480"/>
              <a:gd name="connsiteY0" fmla="*/ 6096 h 304800"/>
              <a:gd name="connsiteX1" fmla="*/ 1554480 w 1554480"/>
              <a:gd name="connsiteY1" fmla="*/ 0 h 304800"/>
              <a:gd name="connsiteX2" fmla="*/ 1554480 w 1554480"/>
              <a:gd name="connsiteY2" fmla="*/ 304800 h 304800"/>
              <a:gd name="connsiteX0" fmla="*/ 0 w 1828800"/>
              <a:gd name="connsiteY0" fmla="*/ 6096 h 304800"/>
              <a:gd name="connsiteX1" fmla="*/ 1828800 w 1828800"/>
              <a:gd name="connsiteY1" fmla="*/ 0 h 304800"/>
              <a:gd name="connsiteX2" fmla="*/ 1554480 w 1828800"/>
              <a:gd name="connsiteY2" fmla="*/ 304800 h 304800"/>
              <a:gd name="connsiteX0" fmla="*/ 0 w 1828800"/>
              <a:gd name="connsiteY0" fmla="*/ 6096 h 304800"/>
              <a:gd name="connsiteX1" fmla="*/ 1828800 w 1828800"/>
              <a:gd name="connsiteY1" fmla="*/ 0 h 304800"/>
              <a:gd name="connsiteX2" fmla="*/ 1828800 w 1828800"/>
              <a:gd name="connsiteY2" fmla="*/ 304800 h 304800"/>
              <a:gd name="connsiteX0" fmla="*/ 1911927 w 1911927"/>
              <a:gd name="connsiteY0" fmla="*/ 0 h 304800"/>
              <a:gd name="connsiteX1" fmla="*/ 0 w 1911927"/>
              <a:gd name="connsiteY1" fmla="*/ 0 h 304800"/>
              <a:gd name="connsiteX2" fmla="*/ 0 w 1911927"/>
              <a:gd name="connsiteY2" fmla="*/ 304800 h 304800"/>
              <a:gd name="connsiteX0" fmla="*/ 1911927 w 1911927"/>
              <a:gd name="connsiteY0" fmla="*/ 0 h 304800"/>
              <a:gd name="connsiteX1" fmla="*/ 0 w 1911927"/>
              <a:gd name="connsiteY1" fmla="*/ 304800 h 304800"/>
              <a:gd name="connsiteX0" fmla="*/ 0 w 0"/>
              <a:gd name="connsiteY0" fmla="*/ 0 h 381000"/>
              <a:gd name="connsiteX1" fmla="*/ 0 w 0"/>
              <a:gd name="connsiteY1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990600"/>
            <a:ext cx="12954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Computing Board #1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828800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620000" y="990600"/>
            <a:ext cx="12192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Computing Board #6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34200" y="2971800"/>
            <a:ext cx="1371600" cy="381000"/>
          </a:xfrm>
          <a:prstGeom prst="rect">
            <a:avLst/>
          </a:prstGeom>
          <a:solidFill>
            <a:srgbClr val="FF990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PowerPC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05600" y="3581400"/>
            <a:ext cx="19050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Fiber optic encoder/decoder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11952" y="3334512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GTFPGA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38050</TotalTime>
  <Words>1483</Words>
  <Application>Microsoft Office PowerPoint</Application>
  <PresentationFormat>On-screen Show (4:3)</PresentationFormat>
  <Paragraphs>276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1_Default Design</vt:lpstr>
      <vt:lpstr>Connecting the RTDS to a Multi-Agent System Testbed Utilizing the GTFPGA</vt:lpstr>
      <vt:lpstr>Introduction</vt:lpstr>
      <vt:lpstr>Distributed Controls Testbed</vt:lpstr>
      <vt:lpstr>Connecting RTDS to the  Distributed Controls Testbed</vt:lpstr>
      <vt:lpstr>GTFPGA</vt:lpstr>
      <vt:lpstr>GTFPGA Flexibility</vt:lpstr>
      <vt:lpstr>Communications</vt:lpstr>
      <vt:lpstr>Communications</vt:lpstr>
      <vt:lpstr>GTFPGA</vt:lpstr>
      <vt:lpstr>Shipboard Distributed Control</vt:lpstr>
      <vt:lpstr>FREEDM (NSF Center)</vt:lpstr>
      <vt:lpstr>Distributed Grid Intelligence (DGI)</vt:lpstr>
      <vt:lpstr>Power Convergence</vt:lpstr>
      <vt:lpstr>Need for Flexible Communications</vt:lpstr>
      <vt:lpstr>Slide 15</vt:lpstr>
      <vt:lpstr>Slide 16</vt:lpstr>
      <vt:lpstr>Round Trip Latency</vt:lpstr>
      <vt:lpstr>Round Trip Latency</vt:lpstr>
      <vt:lpstr>Round Trip Latency</vt:lpstr>
      <vt:lpstr>Various Alternatives</vt:lpstr>
      <vt:lpstr>GTFPGA PCIe Communications</vt:lpstr>
      <vt:lpstr>GTFPGA PCIe</vt:lpstr>
      <vt:lpstr>PCIe Host PC Software</vt:lpstr>
      <vt:lpstr>Round Trip Latency</vt:lpstr>
      <vt:lpstr>Round Trip Latency (Initial Implementation)</vt:lpstr>
      <vt:lpstr>Round Trip Latency (Vary Competing Connections)</vt:lpstr>
      <vt:lpstr>Round Trip Latency (Vary Transfer Size)</vt:lpstr>
      <vt:lpstr>Future/Continuing Work</vt:lpstr>
      <vt:lpstr>Conclusion</vt:lpstr>
      <vt:lpstr>Acknowledgement</vt:lpstr>
      <vt:lpstr>Contact Information</vt:lpstr>
      <vt:lpstr>Future/Continuing Work</vt:lpstr>
    </vt:vector>
  </TitlesOfParts>
  <Company>WolfTech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 BOOST</dc:title>
  <dc:creator>jpark3</dc:creator>
  <cp:lastModifiedBy>stanovich</cp:lastModifiedBy>
  <cp:revision>672</cp:revision>
  <dcterms:created xsi:type="dcterms:W3CDTF">2005-02-08T16:26:04Z</dcterms:created>
  <dcterms:modified xsi:type="dcterms:W3CDTF">2013-05-08T12:54:59Z</dcterms:modified>
</cp:coreProperties>
</file>