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8"/>
  </p:notesMasterIdLst>
  <p:handoutMasterIdLst>
    <p:handoutMasterId r:id="rId69"/>
  </p:handoutMasterIdLst>
  <p:sldIdLst>
    <p:sldId id="256" r:id="rId2"/>
    <p:sldId id="351" r:id="rId3"/>
    <p:sldId id="257" r:id="rId4"/>
    <p:sldId id="258" r:id="rId5"/>
    <p:sldId id="278" r:id="rId6"/>
    <p:sldId id="279" r:id="rId7"/>
    <p:sldId id="284" r:id="rId8"/>
    <p:sldId id="280" r:id="rId9"/>
    <p:sldId id="294" r:id="rId10"/>
    <p:sldId id="282" r:id="rId11"/>
    <p:sldId id="283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45" r:id="rId20"/>
    <p:sldId id="346" r:id="rId21"/>
    <p:sldId id="352" r:id="rId22"/>
    <p:sldId id="347" r:id="rId23"/>
    <p:sldId id="348" r:id="rId24"/>
    <p:sldId id="349" r:id="rId25"/>
    <p:sldId id="350" r:id="rId26"/>
    <p:sldId id="301" r:id="rId27"/>
    <p:sldId id="286" r:id="rId28"/>
    <p:sldId id="331" r:id="rId29"/>
    <p:sldId id="332" r:id="rId30"/>
    <p:sldId id="333" r:id="rId31"/>
    <p:sldId id="334" r:id="rId32"/>
    <p:sldId id="335" r:id="rId33"/>
    <p:sldId id="265" r:id="rId34"/>
    <p:sldId id="304" r:id="rId35"/>
    <p:sldId id="305" r:id="rId36"/>
    <p:sldId id="306" r:id="rId37"/>
    <p:sldId id="307" r:id="rId38"/>
    <p:sldId id="308" r:id="rId39"/>
    <p:sldId id="259" r:id="rId40"/>
    <p:sldId id="266" r:id="rId41"/>
    <p:sldId id="337" r:id="rId42"/>
    <p:sldId id="309" r:id="rId43"/>
    <p:sldId id="293" r:id="rId44"/>
    <p:sldId id="295" r:id="rId45"/>
    <p:sldId id="260" r:id="rId46"/>
    <p:sldId id="296" r:id="rId47"/>
    <p:sldId id="297" r:id="rId48"/>
    <p:sldId id="261" r:id="rId49"/>
    <p:sldId id="299" r:id="rId50"/>
    <p:sldId id="262" r:id="rId51"/>
    <p:sldId id="300" r:id="rId52"/>
    <p:sldId id="263" r:id="rId53"/>
    <p:sldId id="267" r:id="rId54"/>
    <p:sldId id="310" r:id="rId55"/>
    <p:sldId id="269" r:id="rId56"/>
    <p:sldId id="311" r:id="rId57"/>
    <p:sldId id="328" r:id="rId58"/>
    <p:sldId id="312" r:id="rId59"/>
    <p:sldId id="327" r:id="rId60"/>
    <p:sldId id="274" r:id="rId61"/>
    <p:sldId id="275" r:id="rId62"/>
    <p:sldId id="323" r:id="rId63"/>
    <p:sldId id="324" r:id="rId64"/>
    <p:sldId id="325" r:id="rId65"/>
    <p:sldId id="276" r:id="rId66"/>
    <p:sldId id="326" r:id="rId6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9900"/>
    <a:srgbClr val="FF0000"/>
    <a:srgbClr val="FFFFCC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921" autoAdjust="0"/>
    <p:restoredTop sz="89894" autoAdjust="0"/>
  </p:normalViewPr>
  <p:slideViewPr>
    <p:cSldViewPr>
      <p:cViewPr varScale="1">
        <p:scale>
          <a:sx n="102" d="100"/>
          <a:sy n="102" d="100"/>
        </p:scale>
        <p:origin x="-3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5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2286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2220CA6-8860-42A5-BEE2-9D2681BCDE07}" type="datetimeFigureOut">
              <a:rPr lang="en-US"/>
              <a:pPr>
                <a:defRPr/>
              </a:pPr>
              <a:t>5/22/2014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48A47D3-9962-4F9C-AC39-BA672B50F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00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BFB837E-15B0-4F8C-A992-3AFEA11B67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4394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AEFB6D6-6A60-419A-9A88-C23672C77B9D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A4DFC05-8F86-43AF-AE97-2A42065E0AB6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Kernel code generally does not have easy floating point support.  CPU must switch from integer to floating-point mode, and it is a bigger chore to do this in the kernel (manually saving states) than it is in user-space (easily trapping into the mode).  See LKD Chapter 2 for more information.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2D5465F-0C6C-453F-BB2F-49DD66E86402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0BE59B4-629E-4C5D-B7E6-7C1C5259406A}" type="slidenum">
              <a:rPr lang="en-US" altLang="en-US" sz="1200" smtClean="0"/>
              <a:pPr/>
              <a:t>12</a:t>
            </a:fld>
            <a:endParaRPr lang="en-US" altLang="en-US" sz="1200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3431AE0-9DA5-4C61-A3BB-0AEC1D68063B}" type="slidenum">
              <a:rPr lang="en-US" altLang="en-US" sz="1200" smtClean="0"/>
              <a:pPr/>
              <a:t>13</a:t>
            </a:fld>
            <a:endParaRPr lang="en-US" altLang="en-US" sz="1200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0F6D175-1CD9-4912-B42E-3C1356F7FA88}" type="slidenum">
              <a:rPr lang="en-US" altLang="en-US" sz="1200" smtClean="0"/>
              <a:pPr/>
              <a:t>14</a:t>
            </a:fld>
            <a:endParaRPr lang="en-US" altLang="en-US" sz="1200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4FBFB52-34DE-4127-B9A8-8EEA53FF5BD2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117FA18-031E-490B-AE5A-4D47F10A37AB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61F31E2-1B9B-47C6-A9FD-32D64D834B22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58CB681-0730-40D1-B3AB-9666EA2D56C4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C8A5787-0238-4FB4-86A6-5E7AAC00EB6F}" type="slidenum">
              <a:rPr lang="en-US" altLang="en-US" sz="1200" smtClean="0"/>
              <a:pPr/>
              <a:t>19</a:t>
            </a:fld>
            <a:endParaRPr lang="en-US" altLang="en-US" sz="1200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2E2D01D-D506-43F6-9F76-6123CBB59A5B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67B2DC3-1425-4660-8CB3-58B35559C424}" type="slidenum">
              <a:rPr lang="en-US" altLang="en-US" sz="1200" smtClean="0"/>
              <a:pPr/>
              <a:t>20</a:t>
            </a:fld>
            <a:endParaRPr lang="en-US" altLang="en-US" sz="1200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B837E-15B0-4F8C-A992-3AFEA11B6774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1961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0D5B95F-4531-4895-920C-5725C4B2C1C5}" type="slidenum">
              <a:rPr lang="en-US" altLang="en-US" sz="1200" smtClean="0"/>
              <a:pPr/>
              <a:t>23</a:t>
            </a:fld>
            <a:endParaRPr lang="en-US" altLang="en-US" sz="1200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23A8922-AAB9-474D-ABD3-AF0EDC91C64F}" type="slidenum">
              <a:rPr lang="en-US" altLang="en-US" sz="1200" smtClean="0"/>
              <a:pPr/>
              <a:t>24</a:t>
            </a:fld>
            <a:endParaRPr lang="en-US" altLang="en-US" sz="1200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C570FD8-84EC-4C51-93B6-0522276EB13C}" type="slidenum">
              <a:rPr lang="en-US" altLang="en-US" sz="1200" smtClean="0"/>
              <a:pPr/>
              <a:t>25</a:t>
            </a:fld>
            <a:endParaRPr lang="en-US" altLang="en-US" sz="1200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7ED2C79-C105-4615-ABC7-4DC1810066DE}" type="slidenum">
              <a:rPr lang="en-US" altLang="en-US" sz="1200" smtClean="0"/>
              <a:pPr/>
              <a:t>26</a:t>
            </a:fld>
            <a:endParaRPr lang="en-US" altLang="en-US" sz="1200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C2994F1-B62F-40F3-A96A-44FB90C7F0E8}" type="slidenum">
              <a:rPr lang="en-US" altLang="en-US" sz="1200" smtClean="0"/>
              <a:pPr/>
              <a:t>27</a:t>
            </a:fld>
            <a:endParaRPr lang="en-US" altLang="en-US" sz="1200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E9B8063-2DF1-4658-BA91-4C2758F85D31}" type="slidenum">
              <a:rPr lang="en-US" altLang="en-US" sz="1200" smtClean="0"/>
              <a:pPr/>
              <a:t>28</a:t>
            </a:fld>
            <a:endParaRPr lang="en-US" altLang="en-US" sz="1200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DE0FFCC-13DE-44BA-85F3-4B4439E589CB}" type="slidenum">
              <a:rPr lang="en-US" altLang="en-US" sz="1200" smtClean="0"/>
              <a:pPr/>
              <a:t>29</a:t>
            </a:fld>
            <a:endParaRPr lang="en-US" altLang="en-US" sz="1200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F3944BE-AEFD-4662-BD88-AFFD16241AEC}" type="slidenum">
              <a:rPr lang="en-US" altLang="en-US" sz="1200" smtClean="0"/>
              <a:pPr/>
              <a:t>30</a:t>
            </a:fld>
            <a:endParaRPr lang="en-US" altLang="en-US" sz="1200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Unless you are on the actual 1</a:t>
            </a:r>
            <a:r>
              <a:rPr lang="en-US" altLang="en-US" baseline="30000" smtClean="0"/>
              <a:t>st</a:t>
            </a:r>
            <a:r>
              <a:rPr lang="en-US" altLang="en-US" smtClean="0"/>
              <a:t> tty of the system, you will not see these messages on the console.  You can tail /var/log/messages or use dmesg to see them.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7505AB0-4482-446C-BC2F-9C8B37DE872B}" type="slidenum">
              <a:rPr lang="en-US" altLang="en-US" sz="1200" smtClean="0"/>
              <a:pPr/>
              <a:t>3</a:t>
            </a:fld>
            <a:endParaRPr lang="en-US" altLang="en-US" sz="1200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="1" smtClean="0"/>
              <a:t>Bottom</a:t>
            </a:r>
          </a:p>
          <a:p>
            <a:pPr eaLnBrk="1" hangingPunct="1"/>
            <a:r>
              <a:rPr lang="en-US" altLang="en-US" smtClean="0"/>
              <a:t> Used to only need kernel headers to compile kernel modules.  Now, many times, you need the actual source.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B55BB62-3A4B-4007-9D5F-0E0B8D7413FC}" type="slidenum">
              <a:rPr lang="en-US" altLang="en-US" sz="1200" smtClean="0"/>
              <a:pPr/>
              <a:t>31</a:t>
            </a:fld>
            <a:endParaRPr lang="en-US" altLang="en-US" sz="1200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78FB6E8-19FF-4D4D-A85E-F92581CB8A34}" type="slidenum">
              <a:rPr lang="en-US" altLang="en-US" sz="1200" smtClean="0"/>
              <a:pPr/>
              <a:t>32</a:t>
            </a:fld>
            <a:endParaRPr lang="en-US" altLang="en-US" sz="1200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4DF6BA5-5415-4B46-B56C-8FBE926A0D36}" type="slidenum">
              <a:rPr lang="en-US" altLang="en-US" sz="1200" smtClean="0"/>
              <a:pPr/>
              <a:t>33</a:t>
            </a:fld>
            <a:endParaRPr lang="en-US" altLang="en-US" sz="1200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E0FAE0F-90BE-4983-B0B2-6D5DC6D534A7}" type="slidenum">
              <a:rPr lang="en-US" altLang="en-US" sz="1200" smtClean="0"/>
              <a:pPr/>
              <a:t>34</a:t>
            </a:fld>
            <a:endParaRPr lang="en-US" altLang="en-US" sz="1200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19AA0BE-2E9A-4D36-9AD6-D442F8BE676F}" type="slidenum">
              <a:rPr lang="en-US" altLang="en-US" sz="1200" smtClean="0"/>
              <a:pPr/>
              <a:t>35</a:t>
            </a:fld>
            <a:endParaRPr lang="en-US" altLang="en-US" sz="1200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B1713C3-B49A-4F10-B361-C0E0943FFE33}" type="slidenum">
              <a:rPr lang="en-US" altLang="en-US" sz="1200" smtClean="0"/>
              <a:pPr/>
              <a:t>36</a:t>
            </a:fld>
            <a:endParaRPr lang="en-US" altLang="en-US" sz="1200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7BA197A-022D-44D4-8676-CCB655216AC1}" type="slidenum">
              <a:rPr lang="en-US" altLang="en-US" sz="1200" smtClean="0"/>
              <a:pPr/>
              <a:t>37</a:t>
            </a:fld>
            <a:endParaRPr lang="en-US" altLang="en-US" sz="1200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383DB08-7A85-4B74-BCE9-E12CEF28FB2C}" type="slidenum">
              <a:rPr lang="en-US" altLang="en-US" sz="1200" smtClean="0"/>
              <a:pPr/>
              <a:t>38</a:t>
            </a:fld>
            <a:endParaRPr lang="en-US" altLang="en-US" sz="1200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This Makefile is in the large class code example!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A8D5C2B-5A1C-436A-9945-639B44C9929D}" type="slidenum">
              <a:rPr lang="en-US" altLang="en-US" sz="1200" smtClean="0"/>
              <a:pPr/>
              <a:t>39</a:t>
            </a:fld>
            <a:endParaRPr lang="en-US" altLang="en-US" sz="1200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Shaded area on the right is compiled into the kernel.  When the module memory is added, it uses kernel functions to carry out tasks.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2D14AC9-FEFE-48A6-B9CB-95745F843744}" type="slidenum">
              <a:rPr lang="en-US" altLang="en-US" sz="1200" smtClean="0"/>
              <a:pPr/>
              <a:t>40</a:t>
            </a:fld>
            <a:endParaRPr lang="en-US" altLang="en-US" sz="1200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488450E-265D-486F-B4D9-FF525EB05C33}" type="slidenum">
              <a:rPr lang="en-US" altLang="en-US" sz="1200" smtClean="0"/>
              <a:pPr/>
              <a:t>4</a:t>
            </a:fld>
            <a:endParaRPr lang="en-US" altLang="en-US" sz="1200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 panose="020B0604020202020204" pitchFamily="34" charset="0"/>
              </a:rPr>
              <a:t>No main function.  </a:t>
            </a:r>
          </a:p>
          <a:p>
            <a:pPr marL="228600" indent="-228600" eaLnBrk="1" hangingPunct="1">
              <a:buFontTx/>
              <a:buAutoNum type="arabicPeriod"/>
              <a:defRPr/>
            </a:pPr>
            <a:r>
              <a:rPr lang="en-US" dirty="0" smtClean="0">
                <a:latin typeface="Arial" panose="020B0604020202020204" pitchFamily="34" charset="0"/>
              </a:rPr>
              <a:t>Can think of broader kernel as the main function.</a:t>
            </a:r>
          </a:p>
          <a:p>
            <a:pPr marL="228600" indent="-228600" eaLnBrk="1" hangingPunct="1">
              <a:buFontTx/>
              <a:buAutoNum type="arabicPeriod"/>
              <a:defRPr/>
            </a:pPr>
            <a:r>
              <a:rPr lang="en-US" dirty="0" smtClean="0">
                <a:latin typeface="Arial" panose="020B0604020202020204" pitchFamily="34" charset="0"/>
              </a:rPr>
              <a:t>Event driven programming – each function, when called, spawns a thread that performs that action.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E70642E-8BAF-457A-B131-491D5808652A}" type="slidenum">
              <a:rPr lang="en-US" altLang="en-US" sz="1200" smtClean="0"/>
              <a:pPr/>
              <a:t>42</a:t>
            </a:fld>
            <a:endParaRPr lang="en-US" altLang="en-US" sz="1200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74AFE3F-FF0F-45AC-9547-B3686E1AF186}" type="slidenum">
              <a:rPr lang="en-US" altLang="en-US" sz="1200" smtClean="0"/>
              <a:pPr/>
              <a:t>43</a:t>
            </a:fld>
            <a:endParaRPr lang="en-US" altLang="en-US" sz="1200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="1" smtClean="0"/>
              <a:t>Question: </a:t>
            </a:r>
            <a:r>
              <a:rPr lang="en-US" altLang="en-US" smtClean="0"/>
              <a:t>Why do you think we can’t use the C library in the kernel?</a:t>
            </a:r>
          </a:p>
          <a:p>
            <a:pPr eaLnBrk="1" hangingPunct="1"/>
            <a:r>
              <a:rPr lang="en-US" altLang="en-US" b="1" smtClean="0"/>
              <a:t>Answer: </a:t>
            </a:r>
            <a:r>
              <a:rPr lang="en-US" altLang="en-US" smtClean="0"/>
              <a:t>The C library is actually hooked up into system calls.  The kernel cannot call it’s own outside interface (system calls).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031E4B4-48EA-46E7-891D-651BB8F04AC3}" type="slidenum">
              <a:rPr lang="en-US" altLang="en-US" sz="1200" smtClean="0"/>
              <a:pPr/>
              <a:t>44</a:t>
            </a:fld>
            <a:endParaRPr lang="en-US" altLang="en-US" sz="1200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0B13BBC-8156-4608-BBA2-F07BF8174A25}" type="slidenum">
              <a:rPr lang="en-US" altLang="en-US" sz="1200" smtClean="0"/>
              <a:pPr/>
              <a:t>45</a:t>
            </a:fld>
            <a:endParaRPr lang="en-US" altLang="en-US" sz="1200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6B5C996-9741-4C4B-8704-0ADC2D9A66D0}" type="slidenum">
              <a:rPr lang="en-US" altLang="en-US" sz="1200" smtClean="0"/>
              <a:pPr/>
              <a:t>46</a:t>
            </a:fld>
            <a:endParaRPr lang="en-US" altLang="en-US" sz="1200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85E1293-F434-4A42-8ADD-3131C6795CC8}" type="slidenum">
              <a:rPr lang="en-US" altLang="en-US" sz="1200" smtClean="0"/>
              <a:pPr/>
              <a:t>47</a:t>
            </a:fld>
            <a:endParaRPr lang="en-US" altLang="en-US" sz="1200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Asynchronous == can occur in the middle of instruction execution.  For example, say you are processing a long 64-bit number on a 32-bit processor.  You will need two operations to finish processing the number – one for the high side, one for the low side.  An interrupt can occur in the middle of that operation and try to access the number.</a:t>
            </a: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BD92E6A-2630-4740-91F5-858AB4724C14}" type="slidenum">
              <a:rPr lang="en-US" altLang="en-US" sz="1200" smtClean="0"/>
              <a:pPr/>
              <a:t>48</a:t>
            </a:fld>
            <a:endParaRPr lang="en-US" altLang="en-US" sz="1200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178F165-77A4-4446-B8D8-7534C37EC6B7}" type="slidenum">
              <a:rPr lang="en-US" altLang="en-US" sz="1200" smtClean="0"/>
              <a:pPr/>
              <a:t>49</a:t>
            </a:fld>
            <a:endParaRPr lang="en-US" altLang="en-US" sz="1200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C93A49E-7A96-4F97-A4B8-29BC87EEF0E7}" type="slidenum">
              <a:rPr lang="en-US" altLang="en-US" sz="1200" smtClean="0"/>
              <a:pPr/>
              <a:t>50</a:t>
            </a:fld>
            <a:endParaRPr lang="en-US" altLang="en-US" sz="1200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Stopped here on May 20th</a:t>
            </a: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D79B7EF-A190-43CB-8D46-F0C5CA8B3F50}" type="slidenum">
              <a:rPr lang="en-US" altLang="en-US" sz="1200" smtClean="0"/>
              <a:pPr/>
              <a:t>51</a:t>
            </a:fld>
            <a:endParaRPr lang="en-US" altLang="en-US" sz="1200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0209CCA-D2D0-453A-82AB-F96886E4AE1E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927205A-75D7-4374-8745-B0111407C7CF}" type="slidenum">
              <a:rPr lang="en-US" altLang="en-US" sz="1200" smtClean="0"/>
              <a:pPr/>
              <a:t>52</a:t>
            </a:fld>
            <a:endParaRPr lang="en-US" altLang="en-US" sz="1200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__functions typically don’t do sanity checks on input.  Instead, most of the time look for the function of the same name with the “__” in front.</a:t>
            </a: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6DF5182-5643-4683-BEF2-4EC7992BDD34}" type="slidenum">
              <a:rPr lang="en-US" altLang="en-US" sz="1200" smtClean="0"/>
              <a:pPr/>
              <a:t>53</a:t>
            </a:fld>
            <a:endParaRPr lang="en-US" altLang="en-US" sz="1200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24D80AF-66B3-407D-A2D2-4E556B173742}" type="slidenum">
              <a:rPr lang="en-US" altLang="en-US" sz="1200" smtClean="0"/>
              <a:pPr/>
              <a:t>54</a:t>
            </a:fld>
            <a:endParaRPr lang="en-US" altLang="en-US" sz="1200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4DE064C-6CB2-421F-860F-88F196949885}" type="slidenum">
              <a:rPr lang="en-US" altLang="en-US" sz="1200" smtClean="0"/>
              <a:pPr/>
              <a:t>55</a:t>
            </a:fld>
            <a:endParaRPr lang="en-US" altLang="en-US" sz="1200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65F3371-451C-4220-BE31-55A8E88B4063}" type="slidenum">
              <a:rPr lang="en-US" altLang="en-US" sz="1200" smtClean="0"/>
              <a:pPr/>
              <a:t>56</a:t>
            </a:fld>
            <a:endParaRPr lang="en-US" altLang="en-US" sz="1200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4E15833-576A-4FB0-836F-61B6FDC5E9DC}" type="slidenum">
              <a:rPr lang="en-US" altLang="en-US" sz="1200" smtClean="0"/>
              <a:pPr/>
              <a:t>58</a:t>
            </a:fld>
            <a:endParaRPr lang="en-US" altLang="en-US" sz="1200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0B8E63B-F28E-43F7-A037-592B7C86C94F}" type="slidenum">
              <a:rPr lang="en-US" altLang="en-US" sz="1200" smtClean="0"/>
              <a:pPr/>
              <a:t>59</a:t>
            </a:fld>
            <a:endParaRPr lang="en-US" altLang="en-US" sz="1200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29E4265-AC74-4806-BEAB-42A6F2435938}" type="slidenum">
              <a:rPr lang="en-US" altLang="en-US" sz="1200" smtClean="0"/>
              <a:pPr/>
              <a:t>60</a:t>
            </a:fld>
            <a:endParaRPr lang="en-US" altLang="en-US" sz="1200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2F7FE34-29DD-420F-A5C8-799EE16047D9}" type="slidenum">
              <a:rPr lang="en-US" altLang="en-US" sz="1200" smtClean="0"/>
              <a:pPr/>
              <a:t>61</a:t>
            </a:fld>
            <a:endParaRPr lang="en-US" altLang="en-US" sz="1200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42EF2DF-3857-4C91-9890-4B6773E2D0BF}" type="slidenum">
              <a:rPr lang="en-US" altLang="en-US" sz="1200" smtClean="0"/>
              <a:pPr/>
              <a:t>62</a:t>
            </a:fld>
            <a:endParaRPr lang="en-US" altLang="en-US" sz="1200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133FC1E-0EFC-45FC-99C2-60973F24445C}" type="slidenum">
              <a:rPr lang="en-US" altLang="en-US" sz="1200" smtClean="0"/>
              <a:pPr/>
              <a:t>6</a:t>
            </a:fld>
            <a:endParaRPr lang="en-US" altLang="en-US" sz="1200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25560FD-438B-4F79-AD9A-1F0435A64331}" type="slidenum">
              <a:rPr lang="en-US" altLang="en-US" sz="1200" smtClean="0"/>
              <a:pPr/>
              <a:t>63</a:t>
            </a:fld>
            <a:endParaRPr lang="en-US" altLang="en-US" sz="1200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EEEF8D0-A209-4A5B-96C4-E3F9E9765D47}" type="slidenum">
              <a:rPr lang="en-US" altLang="en-US" sz="1200" smtClean="0"/>
              <a:pPr/>
              <a:t>64</a:t>
            </a:fld>
            <a:endParaRPr lang="en-US" altLang="en-US" sz="1200" smtClean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217CE0C-A201-4B1D-96AC-F95AE9423E36}" type="slidenum">
              <a:rPr lang="en-US" altLang="en-US" sz="1200" smtClean="0"/>
              <a:pPr/>
              <a:t>65</a:t>
            </a:fld>
            <a:endParaRPr lang="en-US" altLang="en-US" sz="1200" smtClean="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1562B8D-27A8-4F49-ACBD-87E52E8A8BA3}" type="slidenum">
              <a:rPr lang="en-US" altLang="en-US" sz="1200" smtClean="0"/>
              <a:pPr/>
              <a:t>66</a:t>
            </a:fld>
            <a:endParaRPr lang="en-US" altLang="en-US" sz="1200" smtClean="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BE1443D-087D-4F49-9F2E-3D67D6D20839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9CB1CD2-F26A-4111-816C-67EE12681E95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FFCE28C-D863-4ED2-B6A6-A9D8668E786F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sz="1800" smtClean="0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0 w 1000"/>
                <a:gd name="T1" fmla="*/ 580 h 1000"/>
                <a:gd name="T2" fmla="*/ 0 w 1000"/>
                <a:gd name="T3" fmla="*/ 580 h 1000"/>
                <a:gd name="T4" fmla="*/ 0 w 1000"/>
                <a:gd name="T5" fmla="*/ 0 h 1000"/>
                <a:gd name="T6" fmla="*/ 0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0 w 1000"/>
                <a:gd name="T3" fmla="*/ 0 h 1000"/>
                <a:gd name="T4" fmla="*/ 0 w 1000"/>
                <a:gd name="T5" fmla="*/ 416 h 1000"/>
                <a:gd name="T6" fmla="*/ 0 w 1000"/>
                <a:gd name="T7" fmla="*/ 416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ED83D-BB55-4E43-BC72-5E6196D2AA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0921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71D28-9AF9-433C-84D5-054DF3E904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14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2BDEB-2FB8-4110-8E07-052299DF66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5905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4CFEC-B2FF-4E9E-9B1E-D8AE894E8E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859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A2CA9-CAE5-4B82-91B8-8AEA16E0FC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3765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8BD8D-C1F8-47D7-83F4-8C99FABF5C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3875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963CF-BCFF-4E13-A21A-3E1620911F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627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34CAA-E444-4525-9586-1B2450670A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0439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19E17-2528-4EFD-A837-D5682875D7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9038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F8920-FDDC-4AD9-9FE7-E42D15FF4B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8824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7AD81-D662-4B27-AAEF-6216A553EB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520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sz="2400" smtClean="0">
              <a:latin typeface="Times New Roman" panose="02020603050405020304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sz="2400" smtClean="0">
              <a:latin typeface="Times New Roman" panose="02020603050405020304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0FCFFA8F-83E8-4D39-AA64-34A70A0304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2147483647 w 1000"/>
              <a:gd name="T1" fmla="*/ 2147483647 h 1000"/>
              <a:gd name="T2" fmla="*/ 0 w 1000"/>
              <a:gd name="T3" fmla="*/ 2147483647 h 1000"/>
              <a:gd name="T4" fmla="*/ 0 w 1000"/>
              <a:gd name="T5" fmla="*/ 0 h 1000"/>
              <a:gd name="T6" fmla="*/ 2147483647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kerneltrap.org/node/553/2131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Building and Running Modules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Linux Kernel Programming</a:t>
            </a:r>
          </a:p>
          <a:p>
            <a:pPr eaLnBrk="1" hangingPunct="1"/>
            <a:r>
              <a:rPr lang="en-US" altLang="en-US" smtClean="0"/>
              <a:t>CIS 4930/COP 5641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6"/>
          <p:cNvSpPr>
            <a:spLocks noChangeArrowheads="1"/>
          </p:cNvSpPr>
          <p:nvPr/>
        </p:nvSpPr>
        <p:spPr bwMode="auto">
          <a:xfrm>
            <a:off x="6324600" y="2933700"/>
            <a:ext cx="2667000" cy="647700"/>
          </a:xfrm>
          <a:prstGeom prst="wedgeRoundRectCallout">
            <a:avLst>
              <a:gd name="adj1" fmla="val -64889"/>
              <a:gd name="adj2" fmla="val 6250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800"/>
              <a:t>~= </a:t>
            </a:r>
            <a:r>
              <a:rPr lang="en-US" altLang="en-US" sz="1800" b="1">
                <a:latin typeface="Courier New" pitchFamily="49" charset="0"/>
              </a:rPr>
              <a:t>printf</a:t>
            </a:r>
            <a:r>
              <a:rPr lang="en-US" altLang="en-US" sz="1800"/>
              <a:t> in C library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Hello World Module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#include &lt;linux/init.h&gt;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#include &lt;linux/module.h&gt;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MODULE_LICENSE(“Dual BSD/GPL”);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static int hello_init(void)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	</a:t>
            </a:r>
            <a:r>
              <a:rPr lang="en-US" altLang="en-US" sz="1600" b="1" smtClean="0">
                <a:solidFill>
                  <a:srgbClr val="CC00FF"/>
                </a:solidFill>
                <a:latin typeface="Courier New" pitchFamily="49" charset="0"/>
              </a:rPr>
              <a:t>printk(KERN_ALERT “Hello, world\n”);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	return 0;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static void hello_exit(void)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	printk(KERN_ALERT “Goodbye, cruel world\n”);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module_init(hello_init);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module_exit(hello_exit);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Hello World Module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#include &lt;linux/init.h&gt;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#include &lt;linux/module.h&gt;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MODULE_LICENSE(“Dual BSD/GPL”);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static int hello_init(void)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	printk(</a:t>
            </a:r>
            <a:r>
              <a:rPr lang="en-US" altLang="en-US" sz="1600" b="1" smtClean="0">
                <a:solidFill>
                  <a:srgbClr val="CC00FF"/>
                </a:solidFill>
                <a:latin typeface="Courier New" pitchFamily="49" charset="0"/>
              </a:rPr>
              <a:t>KERN_ALERT </a:t>
            </a:r>
            <a:r>
              <a:rPr lang="en-US" altLang="en-US" sz="1600" b="1" smtClean="0">
                <a:latin typeface="Courier New" pitchFamily="49" charset="0"/>
              </a:rPr>
              <a:t>“Hello, world\n”);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	return 0;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static void hello_exit(void)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	printk(KERN_ALERT “Goodbye, cruel world\n”);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module_init(hello_init);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module_exit(hello_exit);</a:t>
            </a:r>
          </a:p>
        </p:txBody>
      </p:sp>
      <p:sp>
        <p:nvSpPr>
          <p:cNvPr id="13316" name="AutoShape 6"/>
          <p:cNvSpPr>
            <a:spLocks noChangeArrowheads="1"/>
          </p:cNvSpPr>
          <p:nvPr/>
        </p:nvSpPr>
        <p:spPr bwMode="auto">
          <a:xfrm>
            <a:off x="6324600" y="2743200"/>
            <a:ext cx="2514600" cy="1676400"/>
          </a:xfrm>
          <a:prstGeom prst="wedgeRoundRectCallout">
            <a:avLst>
              <a:gd name="adj1" fmla="val -154356"/>
              <a:gd name="adj2" fmla="val -18657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1800"/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6400800" y="2895600"/>
            <a:ext cx="253365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/>
              <a:t>Indicates the message </a:t>
            </a:r>
          </a:p>
          <a:p>
            <a:r>
              <a:rPr lang="en-US" altLang="en-US" sz="1800"/>
              <a:t>priority</a:t>
            </a:r>
          </a:p>
          <a:p>
            <a:endParaRPr lang="en-US" altLang="en-US" sz="1800"/>
          </a:p>
          <a:p>
            <a:r>
              <a:rPr lang="en-US" altLang="en-US" sz="1800"/>
              <a:t>Note that no ‘,’ after </a:t>
            </a:r>
          </a:p>
          <a:p>
            <a:r>
              <a:rPr lang="en-US" altLang="en-US" sz="1800" b="1">
                <a:latin typeface="Courier New" pitchFamily="49" charset="0"/>
              </a:rPr>
              <a:t>KERN_ALERT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Preliminaries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Just about all module code includes the following header files</a:t>
            </a:r>
          </a:p>
          <a:p>
            <a:pPr lvl="1" eaLnBrk="1" hangingPunct="1"/>
            <a:r>
              <a:rPr lang="en-US" altLang="en-US" b="1" smtClean="0">
                <a:latin typeface="Courier New" pitchFamily="49" charset="0"/>
              </a:rPr>
              <a:t>&lt;linux/module.h&gt;</a:t>
            </a:r>
          </a:p>
          <a:p>
            <a:pPr lvl="2" eaLnBrk="1" hangingPunct="1"/>
            <a:r>
              <a:rPr lang="en-US" altLang="en-US" smtClean="0"/>
              <a:t>Symbols and functions needed by modules</a:t>
            </a:r>
          </a:p>
          <a:p>
            <a:pPr lvl="1" eaLnBrk="1" hangingPunct="1"/>
            <a:r>
              <a:rPr lang="en-US" altLang="en-US" b="1" smtClean="0">
                <a:latin typeface="Courier New" pitchFamily="49" charset="0"/>
              </a:rPr>
              <a:t>&lt;linux/init.h&gt;</a:t>
            </a:r>
          </a:p>
          <a:p>
            <a:pPr lvl="2" eaLnBrk="1" hangingPunct="1"/>
            <a:r>
              <a:rPr lang="en-US" altLang="en-US" smtClean="0"/>
              <a:t>Allows you to specify initialization and cleanup functions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Initialization and Shutdown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Initialization function</a:t>
            </a:r>
          </a:p>
          <a:p>
            <a:pPr lvl="1" eaLnBrk="1" hangingPunct="1"/>
            <a:r>
              <a:rPr lang="en-US" altLang="en-US" smtClean="0"/>
              <a:t>Registers any </a:t>
            </a:r>
            <a:r>
              <a:rPr lang="en-US" altLang="en-US" i="1" smtClean="0">
                <a:solidFill>
                  <a:srgbClr val="CC00FF"/>
                </a:solidFill>
              </a:rPr>
              <a:t>facility</a:t>
            </a:r>
            <a:r>
              <a:rPr lang="en-US" altLang="en-US" smtClean="0"/>
              <a:t>, or functionality offered by the module</a:t>
            </a:r>
          </a:p>
          <a:p>
            <a:pPr lvl="1" eaLnBrk="1" hangingPunct="1"/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b="1" smtClean="0">
                <a:latin typeface="Courier New" pitchFamily="49" charset="0"/>
              </a:rPr>
              <a:t>static int __init initialization_function(void)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b="1" smtClean="0">
                <a:latin typeface="Courier New" pitchFamily="49" charset="0"/>
              </a:rPr>
              <a:t>	/* initialization code here */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b="1" smtClean="0">
                <a:latin typeface="Courier New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b="1" smtClean="0">
                <a:latin typeface="Courier New" pitchFamily="49" charset="0"/>
              </a:rPr>
              <a:t>module_init(initialization_function);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Initialization and Shutdown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Initialization function</a:t>
            </a:r>
          </a:p>
          <a:p>
            <a:pPr lvl="1" eaLnBrk="1" hangingPunct="1"/>
            <a:r>
              <a:rPr lang="en-US" altLang="en-US" smtClean="0"/>
              <a:t>Registers any facility, or functionality offered by the module</a:t>
            </a:r>
          </a:p>
          <a:p>
            <a:pPr lvl="1" eaLnBrk="1" hangingPunct="1"/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b="1" smtClean="0">
                <a:latin typeface="Courier New" pitchFamily="49" charset="0"/>
              </a:rPr>
              <a:t>static int </a:t>
            </a:r>
            <a:r>
              <a:rPr lang="en-US" altLang="en-US" sz="1800" b="1" smtClean="0">
                <a:solidFill>
                  <a:srgbClr val="CC00FF"/>
                </a:solidFill>
                <a:latin typeface="Courier New" pitchFamily="49" charset="0"/>
              </a:rPr>
              <a:t>__init</a:t>
            </a:r>
            <a:r>
              <a:rPr lang="en-US" altLang="en-US" sz="1800" b="1" smtClean="0">
                <a:latin typeface="Courier New" pitchFamily="49" charset="0"/>
              </a:rPr>
              <a:t> initialization_function(void)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b="1" smtClean="0">
                <a:latin typeface="Courier New" pitchFamily="49" charset="0"/>
              </a:rPr>
              <a:t>	/* initialization code here */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b="1" smtClean="0">
                <a:latin typeface="Courier New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b="1" smtClean="0">
                <a:latin typeface="Courier New" pitchFamily="49" charset="0"/>
              </a:rPr>
              <a:t>module_init(initialization_function);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2438400" y="5715000"/>
            <a:ext cx="6019800" cy="838200"/>
          </a:xfrm>
          <a:prstGeom prst="wedgeRoundRectCallout">
            <a:avLst>
              <a:gd name="adj1" fmla="val -37157"/>
              <a:gd name="adj2" fmla="val -211741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1800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590800" y="5791200"/>
            <a:ext cx="59436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altLang="en-US" sz="1800"/>
              <a:t>Indicates that the module loader can drop this function 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altLang="en-US" sz="1800"/>
              <a:t>after the module is loaded, making its memory available</a:t>
            </a:r>
            <a:endParaRPr lang="en-US" altLang="en-US" sz="1800" b="1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Initialization and Shutdown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Initialization function</a:t>
            </a:r>
          </a:p>
          <a:p>
            <a:pPr lvl="1" eaLnBrk="1" hangingPunct="1"/>
            <a:r>
              <a:rPr lang="en-US" altLang="en-US" smtClean="0"/>
              <a:t>Registers any facility, or functionality offered by the module</a:t>
            </a:r>
          </a:p>
          <a:p>
            <a:pPr lvl="1" eaLnBrk="1" hangingPunct="1"/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b="1" smtClean="0">
                <a:latin typeface="Courier New" pitchFamily="49" charset="0"/>
              </a:rPr>
              <a:t>static int __init initialization_function(void)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b="1" smtClean="0">
                <a:latin typeface="Courier New" pitchFamily="49" charset="0"/>
              </a:rPr>
              <a:t>	/* initialization code here */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b="1" smtClean="0">
                <a:latin typeface="Courier New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b="1" smtClean="0">
                <a:solidFill>
                  <a:srgbClr val="CC00FF"/>
                </a:solidFill>
                <a:latin typeface="Courier New" pitchFamily="49" charset="0"/>
              </a:rPr>
              <a:t>module_init</a:t>
            </a:r>
            <a:r>
              <a:rPr lang="en-US" altLang="en-US" sz="1800" b="1" smtClean="0">
                <a:latin typeface="Courier New" pitchFamily="49" charset="0"/>
              </a:rPr>
              <a:t>(initialization_function);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2438400" y="5715000"/>
            <a:ext cx="5029200" cy="533400"/>
          </a:xfrm>
          <a:prstGeom prst="wedgeRoundRectCallout">
            <a:avLst>
              <a:gd name="adj1" fmla="val -52556"/>
              <a:gd name="adj2" fmla="val -120833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1800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590800" y="5791200"/>
            <a:ext cx="495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altLang="en-US" sz="1800"/>
              <a:t>Mandatory to specify the initialization function</a:t>
            </a:r>
            <a:endParaRPr lang="en-US" altLang="en-US" sz="1800" b="1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Cleanup Function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Unregisters various functionalities and returns all resources</a:t>
            </a:r>
          </a:p>
          <a:p>
            <a:pPr lvl="1" eaLnBrk="1" hangingPunct="1"/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b="1" smtClean="0">
                <a:latin typeface="Courier New" pitchFamily="49" charset="0"/>
              </a:rPr>
              <a:t>static void __exit cleanup_function(void)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b="1" smtClean="0">
                <a:latin typeface="Courier New" pitchFamily="49" charset="0"/>
              </a:rPr>
              <a:t>	/* Cleanup code here */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b="1" smtClean="0">
                <a:latin typeface="Courier New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b="1" smtClean="0">
                <a:latin typeface="Courier New" pitchFamily="49" charset="0"/>
              </a:rPr>
              <a:t>module_exit(cleanup_function);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Cleanup Function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Unregisters various functionalities and returns all resources</a:t>
            </a:r>
          </a:p>
          <a:p>
            <a:pPr lvl="1" eaLnBrk="1" hangingPunct="1"/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b="1" smtClean="0">
                <a:latin typeface="Courier New" pitchFamily="49" charset="0"/>
              </a:rPr>
              <a:t>static void </a:t>
            </a:r>
            <a:r>
              <a:rPr lang="en-US" altLang="en-US" sz="1800" b="1" smtClean="0">
                <a:solidFill>
                  <a:srgbClr val="CC00FF"/>
                </a:solidFill>
                <a:latin typeface="Courier New" pitchFamily="49" charset="0"/>
              </a:rPr>
              <a:t>__exit</a:t>
            </a:r>
            <a:r>
              <a:rPr lang="en-US" altLang="en-US" sz="1800" b="1" smtClean="0">
                <a:latin typeface="Courier New" pitchFamily="49" charset="0"/>
              </a:rPr>
              <a:t> cleanup_function(void)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b="1" smtClean="0">
                <a:latin typeface="Courier New" pitchFamily="49" charset="0"/>
              </a:rPr>
              <a:t>	/* Cleanup code here */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b="1" smtClean="0">
                <a:latin typeface="Courier New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b="1" smtClean="0">
                <a:latin typeface="Courier New" pitchFamily="49" charset="0"/>
              </a:rPr>
              <a:t>module_exit(cleanup_function);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2438400" y="5715000"/>
            <a:ext cx="5334000" cy="533400"/>
          </a:xfrm>
          <a:prstGeom prst="wedgeRoundRectCallout">
            <a:avLst>
              <a:gd name="adj1" fmla="val -36458"/>
              <a:gd name="adj2" fmla="val -397023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1800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590800" y="5791200"/>
            <a:ext cx="594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altLang="en-US" sz="1800"/>
              <a:t>Indicates that this function is for unloading only</a:t>
            </a:r>
            <a:endParaRPr lang="en-US" altLang="en-US" sz="1800" b="1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Cleanup Function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Unregisters various functionalities and returns all resources</a:t>
            </a:r>
          </a:p>
          <a:p>
            <a:pPr lvl="1" eaLnBrk="1" hangingPunct="1"/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b="1" smtClean="0">
                <a:latin typeface="Courier New" pitchFamily="49" charset="0"/>
              </a:rPr>
              <a:t>static void __exit cleanup_function(void)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b="1" smtClean="0">
                <a:latin typeface="Courier New" pitchFamily="49" charset="0"/>
              </a:rPr>
              <a:t>	/* Cleanup code here */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b="1" smtClean="0">
                <a:latin typeface="Courier New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b="1" smtClean="0">
                <a:solidFill>
                  <a:srgbClr val="CC00FF"/>
                </a:solidFill>
                <a:latin typeface="Courier New" pitchFamily="49" charset="0"/>
              </a:rPr>
              <a:t>module_exit</a:t>
            </a:r>
            <a:r>
              <a:rPr lang="en-US" altLang="en-US" sz="1800" b="1" smtClean="0">
                <a:latin typeface="Courier New" pitchFamily="49" charset="0"/>
              </a:rPr>
              <a:t>(cleanup_function);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20484" name="AutoShape 8"/>
          <p:cNvSpPr>
            <a:spLocks noChangeArrowheads="1"/>
          </p:cNvSpPr>
          <p:nvPr/>
        </p:nvSpPr>
        <p:spPr bwMode="auto">
          <a:xfrm>
            <a:off x="2438400" y="5715000"/>
            <a:ext cx="4419600" cy="533400"/>
          </a:xfrm>
          <a:prstGeom prst="wedgeRoundRectCallout">
            <a:avLst>
              <a:gd name="adj1" fmla="val -51472"/>
              <a:gd name="adj2" fmla="val -211310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1800"/>
          </a:p>
        </p:txBody>
      </p:sp>
      <p:sp>
        <p:nvSpPr>
          <p:cNvPr id="20485" name="Text Box 9"/>
          <p:cNvSpPr txBox="1">
            <a:spLocks noChangeArrowheads="1"/>
          </p:cNvSpPr>
          <p:nvPr/>
        </p:nvSpPr>
        <p:spPr bwMode="auto">
          <a:xfrm>
            <a:off x="2590800" y="5791200"/>
            <a:ext cx="434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altLang="en-US" sz="1800"/>
              <a:t>Needed to specify the cleanup function</a:t>
            </a:r>
            <a:endParaRPr lang="en-US" altLang="en-US" sz="1800" b="1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Error Handling During Initialization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static int __init my_init_function(void)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int err;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400" b="1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/* registration takes a pointer and a name */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err = register_this(ptr1, “skull”);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if (err) goto </a:t>
            </a:r>
            <a:r>
              <a:rPr lang="en-US" altLang="en-US" sz="1400" b="1" smtClean="0">
                <a:solidFill>
                  <a:srgbClr val="33CC33"/>
                </a:solidFill>
                <a:latin typeface="Courier New" pitchFamily="49" charset="0"/>
              </a:rPr>
              <a:t>fail_this</a:t>
            </a:r>
            <a:r>
              <a:rPr lang="en-US" altLang="en-US" sz="1400" b="1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err = register_that(ptr2, “skull”);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if (err) goto </a:t>
            </a:r>
            <a:r>
              <a:rPr lang="en-US" altLang="en-US" sz="1400" b="1" smtClean="0">
                <a:solidFill>
                  <a:srgbClr val="FF9900"/>
                </a:solidFill>
                <a:latin typeface="Courier New" pitchFamily="49" charset="0"/>
              </a:rPr>
              <a:t>fail_that</a:t>
            </a:r>
            <a:r>
              <a:rPr lang="en-US" altLang="en-US" sz="1400" b="1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err = register_those(ptr3, “skull”);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if (err) goto </a:t>
            </a:r>
            <a:r>
              <a:rPr lang="en-US" altLang="en-US" sz="1400" b="1" smtClean="0">
                <a:solidFill>
                  <a:srgbClr val="FF0000"/>
                </a:solidFill>
                <a:latin typeface="Courier New" pitchFamily="49" charset="0"/>
              </a:rPr>
              <a:t>fail_those</a:t>
            </a:r>
            <a:r>
              <a:rPr lang="en-US" altLang="en-US" sz="1400" b="1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400" b="1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return 0; /* success */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400" b="1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</a:t>
            </a:r>
            <a:r>
              <a:rPr lang="en-US" altLang="en-US" sz="1400" b="1" smtClean="0">
                <a:solidFill>
                  <a:srgbClr val="FF0000"/>
                </a:solidFill>
                <a:latin typeface="Courier New" pitchFamily="49" charset="0"/>
              </a:rPr>
              <a:t>fail_those</a:t>
            </a:r>
            <a:r>
              <a:rPr lang="en-US" altLang="en-US" sz="1400" b="1" smtClean="0">
                <a:latin typeface="Courier New" pitchFamily="49" charset="0"/>
              </a:rPr>
              <a:t>:  unregister_that(ptr2, “skull”);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</a:t>
            </a:r>
            <a:r>
              <a:rPr lang="en-US" altLang="en-US" sz="1400" b="1" smtClean="0">
                <a:solidFill>
                  <a:srgbClr val="FF9900"/>
                </a:solidFill>
                <a:latin typeface="Courier New" pitchFamily="49" charset="0"/>
              </a:rPr>
              <a:t>fail_that</a:t>
            </a:r>
            <a:r>
              <a:rPr lang="en-US" altLang="en-US" sz="1400" b="1" smtClean="0">
                <a:latin typeface="Courier New" pitchFamily="49" charset="0"/>
              </a:rPr>
              <a:t>:  unregister_this(ptr1, “skull”);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</a:t>
            </a:r>
            <a:r>
              <a:rPr lang="en-US" altLang="en-US" sz="1400" b="1" smtClean="0">
                <a:solidFill>
                  <a:srgbClr val="33CC33"/>
                </a:solidFill>
                <a:latin typeface="Courier New" pitchFamily="49" charset="0"/>
              </a:rPr>
              <a:t>fail_this</a:t>
            </a:r>
            <a:r>
              <a:rPr lang="en-US" altLang="en-US" sz="1400" b="1" smtClean="0">
                <a:latin typeface="Courier New" pitchFamily="49" charset="0"/>
              </a:rPr>
              <a:t>:  return err; /* propagate the error */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Role of a Module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Dynamically add kernel functionality</a:t>
            </a:r>
          </a:p>
          <a:p>
            <a:pPr lvl="1" eaLnBrk="1" hangingPunct="1"/>
            <a:r>
              <a:rPr lang="en-US" altLang="en-US" smtClean="0"/>
              <a:t>Modularized code running in kernel space</a:t>
            </a:r>
          </a:p>
          <a:p>
            <a:pPr lvl="1" eaLnBrk="1" hangingPunct="1"/>
            <a:r>
              <a:rPr lang="en-US" altLang="en-US" smtClean="0"/>
              <a:t>Does not require reboot</a:t>
            </a:r>
          </a:p>
          <a:p>
            <a:pPr eaLnBrk="1" hangingPunct="1"/>
            <a:r>
              <a:rPr lang="en-US" altLang="en-US" smtClean="0"/>
              <a:t>Out of tree drivers can be easily included</a:t>
            </a:r>
          </a:p>
          <a:p>
            <a:pPr eaLnBrk="1" hangingPunct="1"/>
            <a:r>
              <a:rPr lang="en-US" altLang="en-US" smtClean="0"/>
              <a:t>Kernel image size can be kept small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Error Handling During Initialization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static int __init my_init_function(void)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int err;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400" b="1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/* registration takes a pointer and a name */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err = register_this(ptr1, “skull”);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if (err) goto </a:t>
            </a:r>
            <a:r>
              <a:rPr lang="en-US" altLang="en-US" sz="1400" b="1" smtClean="0">
                <a:solidFill>
                  <a:srgbClr val="33CC33"/>
                </a:solidFill>
                <a:latin typeface="Courier New" pitchFamily="49" charset="0"/>
              </a:rPr>
              <a:t>fail_this</a:t>
            </a:r>
            <a:r>
              <a:rPr lang="en-US" altLang="en-US" sz="1400" b="1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err = register_that(ptr2, “skull”);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if (err) goto </a:t>
            </a:r>
            <a:r>
              <a:rPr lang="en-US" altLang="en-US" sz="1400" b="1" smtClean="0">
                <a:solidFill>
                  <a:srgbClr val="FF9900"/>
                </a:solidFill>
                <a:latin typeface="Courier New" pitchFamily="49" charset="0"/>
              </a:rPr>
              <a:t>fail_that</a:t>
            </a:r>
            <a:r>
              <a:rPr lang="en-US" altLang="en-US" sz="1400" b="1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err = register_those(ptr3, “skull”);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if (err) goto </a:t>
            </a:r>
            <a:r>
              <a:rPr lang="en-US" altLang="en-US" sz="1400" b="1" smtClean="0">
                <a:solidFill>
                  <a:srgbClr val="FF0000"/>
                </a:solidFill>
                <a:latin typeface="Courier New" pitchFamily="49" charset="0"/>
              </a:rPr>
              <a:t>fail_those</a:t>
            </a:r>
            <a:r>
              <a:rPr lang="en-US" altLang="en-US" sz="1400" b="1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400" b="1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return 0; /* success */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400" b="1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</a:t>
            </a:r>
            <a:r>
              <a:rPr lang="en-US" altLang="en-US" sz="1400" b="1" smtClean="0">
                <a:solidFill>
                  <a:srgbClr val="FF0000"/>
                </a:solidFill>
                <a:latin typeface="Courier New" pitchFamily="49" charset="0"/>
              </a:rPr>
              <a:t>fail_those</a:t>
            </a:r>
            <a:r>
              <a:rPr lang="en-US" altLang="en-US" sz="1400" b="1" smtClean="0">
                <a:latin typeface="Courier New" pitchFamily="49" charset="0"/>
              </a:rPr>
              <a:t>:  unregister_that(ptr2, “skull”);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</a:t>
            </a:r>
            <a:r>
              <a:rPr lang="en-US" altLang="en-US" sz="1400" b="1" smtClean="0">
                <a:solidFill>
                  <a:srgbClr val="FF9900"/>
                </a:solidFill>
                <a:latin typeface="Courier New" pitchFamily="49" charset="0"/>
              </a:rPr>
              <a:t>fail_that</a:t>
            </a:r>
            <a:r>
              <a:rPr lang="en-US" altLang="en-US" sz="1400" b="1" smtClean="0">
                <a:latin typeface="Courier New" pitchFamily="49" charset="0"/>
              </a:rPr>
              <a:t>:  unregister_this(ptr1, “skull”);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</a:t>
            </a:r>
            <a:r>
              <a:rPr lang="en-US" altLang="en-US" sz="1400" b="1" smtClean="0">
                <a:solidFill>
                  <a:srgbClr val="33CC33"/>
                </a:solidFill>
                <a:latin typeface="Courier New" pitchFamily="49" charset="0"/>
              </a:rPr>
              <a:t>fail_this</a:t>
            </a:r>
            <a:r>
              <a:rPr lang="en-US" altLang="en-US" sz="1400" b="1" smtClean="0">
                <a:latin typeface="Courier New" pitchFamily="49" charset="0"/>
              </a:rPr>
              <a:t>:  return err; /* propagate the error */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</p:txBody>
      </p:sp>
      <p:sp>
        <p:nvSpPr>
          <p:cNvPr id="22532" name="AutoShape 5"/>
          <p:cNvSpPr>
            <a:spLocks noChangeArrowheads="1"/>
          </p:cNvSpPr>
          <p:nvPr/>
        </p:nvSpPr>
        <p:spPr bwMode="auto">
          <a:xfrm>
            <a:off x="5486400" y="3200400"/>
            <a:ext cx="3581400" cy="1600200"/>
          </a:xfrm>
          <a:prstGeom prst="wedgeRoundRectCallout">
            <a:avLst>
              <a:gd name="adj1" fmla="val -99545"/>
              <a:gd name="adj2" fmla="val 95166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altLang="en-US" sz="1800" dirty="0" smtClean="0"/>
              <a:t>Check </a:t>
            </a:r>
            <a:r>
              <a:rPr lang="en-US" altLang="en-US" sz="1800" b="1" dirty="0" smtClean="0">
                <a:latin typeface="Courier New" pitchFamily="49" charset="0"/>
              </a:rPr>
              <a:t>&lt;</a:t>
            </a:r>
            <a:r>
              <a:rPr lang="en-US" altLang="en-US" sz="1800" b="1" dirty="0" err="1" smtClean="0">
                <a:latin typeface="Courier New" pitchFamily="49" charset="0"/>
              </a:rPr>
              <a:t>linux</a:t>
            </a:r>
            <a:r>
              <a:rPr lang="en-US" altLang="en-US" sz="1800" b="1" dirty="0" smtClean="0">
                <a:latin typeface="Courier New" pitchFamily="49" charset="0"/>
              </a:rPr>
              <a:t>/</a:t>
            </a:r>
            <a:r>
              <a:rPr lang="en-US" altLang="en-US" sz="1800" b="1" dirty="0" err="1" smtClean="0">
                <a:latin typeface="Courier New" pitchFamily="49" charset="0"/>
              </a:rPr>
              <a:t>errno.h</a:t>
            </a:r>
            <a:r>
              <a:rPr lang="en-US" altLang="en-US" sz="1800" b="1" dirty="0" smtClean="0">
                <a:latin typeface="Courier New" pitchFamily="49" charset="0"/>
              </a:rPr>
              <a:t>&gt; 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altLang="en-US" sz="1800" dirty="0" smtClean="0"/>
              <a:t>for error 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codes. Error codes should be a </a:t>
            </a:r>
            <a:r>
              <a:rPr lang="en-US" alt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negative </a:t>
            </a:r>
            <a:r>
              <a:rPr lang="en-US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integer, otherwise the kernel will load the module.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x86 Error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325" y="1981200"/>
            <a:ext cx="7661275" cy="47244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b="1" dirty="0" smtClean="0">
                <a:latin typeface="Courier New" pitchFamily="49" charset="0"/>
              </a:rPr>
              <a:t>&lt;</a:t>
            </a:r>
            <a:r>
              <a:rPr lang="en-US" altLang="en-US" b="1" dirty="0" err="1" smtClean="0">
                <a:latin typeface="Courier New" pitchFamily="49" charset="0"/>
              </a:rPr>
              <a:t>linux</a:t>
            </a:r>
            <a:r>
              <a:rPr lang="en-US" altLang="en-US" b="1" dirty="0" smtClean="0">
                <a:latin typeface="Courier New" pitchFamily="49" charset="0"/>
              </a:rPr>
              <a:t>/</a:t>
            </a:r>
            <a:r>
              <a:rPr lang="en-US" altLang="en-US" b="1" dirty="0" err="1" smtClean="0">
                <a:latin typeface="Courier New" pitchFamily="49" charset="0"/>
              </a:rPr>
              <a:t>errno.h</a:t>
            </a:r>
            <a:r>
              <a:rPr lang="en-US" altLang="en-US" b="1" dirty="0" smtClean="0">
                <a:latin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altLang="en-US" b="1" dirty="0" smtClean="0">
                <a:latin typeface="Courier New" pitchFamily="49" charset="0"/>
              </a:rPr>
              <a:t>  </a:t>
            </a:r>
            <a:r>
              <a:rPr lang="en-US" altLang="en-US" dirty="0" smtClean="0">
                <a:latin typeface="Courier New" pitchFamily="49" charset="0"/>
              </a:rPr>
              <a:t>(include/</a:t>
            </a:r>
            <a:r>
              <a:rPr lang="en-US" altLang="en-US" dirty="0" err="1" smtClean="0">
                <a:latin typeface="Courier New" pitchFamily="49" charset="0"/>
              </a:rPr>
              <a:t>linux</a:t>
            </a:r>
            <a:r>
              <a:rPr lang="en-US" altLang="en-US" dirty="0" smtClean="0">
                <a:latin typeface="Courier New" pitchFamily="49" charset="0"/>
              </a:rPr>
              <a:t>/</a:t>
            </a:r>
            <a:r>
              <a:rPr lang="en-US" altLang="en-US" dirty="0" err="1" smtClean="0">
                <a:latin typeface="Courier New" pitchFamily="49" charset="0"/>
              </a:rPr>
              <a:t>errno.h</a:t>
            </a:r>
            <a:r>
              <a:rPr lang="en-US" altLang="en-US" dirty="0" smtClean="0">
                <a:latin typeface="Courier New" pitchFamily="49" charset="0"/>
              </a:rPr>
              <a:t>)</a:t>
            </a:r>
            <a:endParaRPr lang="en-US" altLang="en-US" dirty="0" smtClean="0">
              <a:latin typeface="Courier New" pitchFamily="49" charset="0"/>
            </a:endParaRPr>
          </a:p>
          <a:p>
            <a:pPr lvl="1"/>
            <a:r>
              <a:rPr lang="en-US" altLang="en-US" b="1" dirty="0" smtClean="0">
                <a:latin typeface="Courier New" pitchFamily="49" charset="0"/>
              </a:rPr>
              <a:t>&lt;</a:t>
            </a:r>
            <a:r>
              <a:rPr lang="en-US" altLang="en-US" b="1" dirty="0" err="1" smtClean="0">
                <a:latin typeface="Courier New" pitchFamily="49" charset="0"/>
              </a:rPr>
              <a:t>uapi</a:t>
            </a:r>
            <a:r>
              <a:rPr lang="en-US" altLang="en-US" b="1" dirty="0" smtClean="0">
                <a:latin typeface="Courier New" pitchFamily="49" charset="0"/>
              </a:rPr>
              <a:t>/</a:t>
            </a:r>
            <a:r>
              <a:rPr lang="en-US" altLang="en-US" b="1" dirty="0" err="1" smtClean="0">
                <a:latin typeface="Courier New" pitchFamily="49" charset="0"/>
              </a:rPr>
              <a:t>linux</a:t>
            </a:r>
            <a:r>
              <a:rPr lang="en-US" altLang="en-US" b="1" dirty="0" smtClean="0">
                <a:latin typeface="Courier New" pitchFamily="49" charset="0"/>
              </a:rPr>
              <a:t>/</a:t>
            </a:r>
            <a:r>
              <a:rPr lang="en-US" altLang="en-US" b="1" dirty="0" err="1" smtClean="0">
                <a:latin typeface="Courier New" pitchFamily="49" charset="0"/>
              </a:rPr>
              <a:t>errno.h</a:t>
            </a:r>
            <a:r>
              <a:rPr lang="en-US" altLang="en-US" b="1" dirty="0" smtClean="0">
                <a:latin typeface="Courier New" pitchFamily="49" charset="0"/>
              </a:rPr>
              <a:t>&gt;</a:t>
            </a:r>
          </a:p>
          <a:p>
            <a:pPr marL="449262" lvl="1" indent="0">
              <a:buNone/>
            </a:pPr>
            <a:r>
              <a:rPr lang="en-US" altLang="en-US" b="1" dirty="0">
                <a:latin typeface="Courier New" pitchFamily="49" charset="0"/>
              </a:rPr>
              <a:t>  </a:t>
            </a:r>
            <a:r>
              <a:rPr lang="en-US" altLang="en-US" dirty="0">
                <a:latin typeface="Courier New" pitchFamily="49" charset="0"/>
              </a:rPr>
              <a:t>(</a:t>
            </a:r>
            <a:r>
              <a:rPr lang="en-US" altLang="en-US" dirty="0" smtClean="0">
                <a:latin typeface="Courier New" pitchFamily="49" charset="0"/>
              </a:rPr>
              <a:t>include/</a:t>
            </a:r>
            <a:r>
              <a:rPr lang="en-US" altLang="en-US" dirty="0" err="1" smtClean="0">
                <a:latin typeface="Courier New" pitchFamily="49" charset="0"/>
              </a:rPr>
              <a:t>uapi</a:t>
            </a:r>
            <a:r>
              <a:rPr lang="en-US" altLang="en-US" dirty="0" smtClean="0">
                <a:latin typeface="Courier New" pitchFamily="49" charset="0"/>
              </a:rPr>
              <a:t>/</a:t>
            </a:r>
            <a:r>
              <a:rPr lang="en-US" altLang="en-US" dirty="0" err="1" smtClean="0">
                <a:latin typeface="Courier New" pitchFamily="49" charset="0"/>
              </a:rPr>
              <a:t>linux</a:t>
            </a:r>
            <a:r>
              <a:rPr lang="en-US" altLang="en-US" dirty="0" smtClean="0">
                <a:latin typeface="Courier New" pitchFamily="49" charset="0"/>
              </a:rPr>
              <a:t>/</a:t>
            </a:r>
            <a:r>
              <a:rPr lang="en-US" altLang="en-US" dirty="0" err="1" smtClean="0">
                <a:latin typeface="Courier New" pitchFamily="49" charset="0"/>
              </a:rPr>
              <a:t>errno.h</a:t>
            </a:r>
            <a:r>
              <a:rPr lang="en-US" altLang="en-US" dirty="0" smtClean="0">
                <a:latin typeface="Courier New" pitchFamily="49" charset="0"/>
              </a:rPr>
              <a:t>)</a:t>
            </a:r>
            <a:endParaRPr lang="en-US" altLang="en-US" dirty="0" smtClean="0">
              <a:latin typeface="Courier New" pitchFamily="49" charset="0"/>
            </a:endParaRPr>
          </a:p>
          <a:p>
            <a:pPr lvl="2"/>
            <a:r>
              <a:rPr lang="en-US" altLang="en-US" b="1" dirty="0">
                <a:latin typeface="Courier New" pitchFamily="49" charset="0"/>
              </a:rPr>
              <a:t>&lt;</a:t>
            </a:r>
            <a:r>
              <a:rPr lang="en-US" altLang="en-US" b="1" dirty="0" err="1">
                <a:latin typeface="Courier New" pitchFamily="49" charset="0"/>
              </a:rPr>
              <a:t>asm</a:t>
            </a:r>
            <a:r>
              <a:rPr lang="en-US" altLang="en-US" b="1" dirty="0">
                <a:latin typeface="Courier New" pitchFamily="49" charset="0"/>
              </a:rPr>
              <a:t>/</a:t>
            </a:r>
            <a:r>
              <a:rPr lang="en-US" altLang="en-US" b="1" dirty="0" err="1">
                <a:latin typeface="Courier New" pitchFamily="49" charset="0"/>
              </a:rPr>
              <a:t>errno.h</a:t>
            </a:r>
            <a:r>
              <a:rPr lang="en-US" altLang="en-US" b="1" dirty="0" smtClean="0">
                <a:latin typeface="Courier New" pitchFamily="49" charset="0"/>
              </a:rPr>
              <a:t>&gt;</a:t>
            </a:r>
          </a:p>
          <a:p>
            <a:pPr marL="890588" lvl="2" indent="0">
              <a:buNone/>
            </a:pP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dirty="0">
                <a:latin typeface="Courier New" pitchFamily="49" charset="0"/>
              </a:rPr>
              <a:t>(</a:t>
            </a:r>
            <a:r>
              <a:rPr lang="en-US" altLang="en-US" dirty="0" smtClean="0">
                <a:latin typeface="Courier New" pitchFamily="49" charset="0"/>
              </a:rPr>
              <a:t>arch/x86/include/</a:t>
            </a:r>
            <a:r>
              <a:rPr lang="en-US" altLang="en-US" dirty="0" err="1" smtClean="0">
                <a:latin typeface="Courier New" pitchFamily="49" charset="0"/>
              </a:rPr>
              <a:t>uapi</a:t>
            </a:r>
            <a:r>
              <a:rPr lang="en-US" altLang="en-US" dirty="0" smtClean="0">
                <a:latin typeface="Courier New" pitchFamily="49" charset="0"/>
              </a:rPr>
              <a:t>/</a:t>
            </a:r>
            <a:r>
              <a:rPr lang="en-US" altLang="en-US" dirty="0" err="1" smtClean="0">
                <a:latin typeface="Courier New" pitchFamily="49" charset="0"/>
              </a:rPr>
              <a:t>asm</a:t>
            </a:r>
            <a:r>
              <a:rPr lang="en-US" altLang="en-US" dirty="0" smtClean="0">
                <a:latin typeface="Courier New" pitchFamily="49" charset="0"/>
              </a:rPr>
              <a:t>/</a:t>
            </a:r>
            <a:r>
              <a:rPr lang="en-US" altLang="en-US" dirty="0" err="1" smtClean="0">
                <a:latin typeface="Courier New" pitchFamily="49" charset="0"/>
              </a:rPr>
              <a:t>errno.h</a:t>
            </a:r>
            <a:r>
              <a:rPr lang="en-US" altLang="en-US" dirty="0" smtClean="0">
                <a:latin typeface="Courier New" pitchFamily="49" charset="0"/>
              </a:rPr>
              <a:t>)</a:t>
            </a:r>
            <a:endParaRPr lang="en-US" altLang="en-US" dirty="0" smtClean="0">
              <a:latin typeface="Courier New" pitchFamily="49" charset="0"/>
            </a:endParaRPr>
          </a:p>
          <a:p>
            <a:pPr lvl="2"/>
            <a:r>
              <a:rPr lang="en-US" altLang="en-US" b="1" dirty="0" err="1" smtClean="0">
                <a:latin typeface="Courier New" pitchFamily="49" charset="0"/>
              </a:rPr>
              <a:t>uapi</a:t>
            </a:r>
            <a:r>
              <a:rPr lang="en-US" altLang="en-US" b="1" dirty="0" smtClean="0">
                <a:latin typeface="Courier New" pitchFamily="49" charset="0"/>
              </a:rPr>
              <a:t>/</a:t>
            </a:r>
            <a:r>
              <a:rPr lang="en-US" altLang="en-US" b="1" dirty="0" err="1" smtClean="0">
                <a:latin typeface="Courier New" pitchFamily="49" charset="0"/>
              </a:rPr>
              <a:t>asm</a:t>
            </a:r>
            <a:r>
              <a:rPr lang="en-US" altLang="en-US" b="1" dirty="0" smtClean="0">
                <a:latin typeface="Courier New" pitchFamily="49" charset="0"/>
              </a:rPr>
              <a:t>-generic/</a:t>
            </a:r>
            <a:r>
              <a:rPr lang="en-US" altLang="en-US" b="1" dirty="0" err="1" smtClean="0">
                <a:latin typeface="Courier New" pitchFamily="49" charset="0"/>
              </a:rPr>
              <a:t>errno.h</a:t>
            </a:r>
            <a:endParaRPr lang="en-US" altLang="en-US" b="1" dirty="0" smtClean="0">
              <a:latin typeface="Courier New" pitchFamily="49" charset="0"/>
            </a:endParaRPr>
          </a:p>
          <a:p>
            <a:pPr marL="890588" lvl="2" indent="0">
              <a:buNone/>
            </a:pPr>
            <a:r>
              <a:rPr lang="en-US" altLang="en-US" b="1" dirty="0">
                <a:latin typeface="Courier New" pitchFamily="49" charset="0"/>
              </a:rPr>
              <a:t>  </a:t>
            </a:r>
            <a:r>
              <a:rPr lang="en-US" altLang="en-US" dirty="0">
                <a:latin typeface="Courier New" pitchFamily="49" charset="0"/>
              </a:rPr>
              <a:t>(</a:t>
            </a:r>
            <a:r>
              <a:rPr lang="en-US" altLang="en-US" dirty="0" smtClean="0">
                <a:latin typeface="Courier New" pitchFamily="49" charset="0"/>
              </a:rPr>
              <a:t>include/</a:t>
            </a:r>
            <a:r>
              <a:rPr lang="en-US" altLang="en-US" dirty="0" err="1" smtClean="0">
                <a:latin typeface="Courier New" pitchFamily="49" charset="0"/>
              </a:rPr>
              <a:t>uapi</a:t>
            </a:r>
            <a:r>
              <a:rPr lang="en-US" altLang="en-US" dirty="0" smtClean="0">
                <a:latin typeface="Courier New" pitchFamily="49" charset="0"/>
              </a:rPr>
              <a:t>/</a:t>
            </a:r>
            <a:r>
              <a:rPr lang="en-US" altLang="en-US" dirty="0" err="1" smtClean="0">
                <a:latin typeface="Courier New" pitchFamily="49" charset="0"/>
              </a:rPr>
              <a:t>asm</a:t>
            </a:r>
            <a:r>
              <a:rPr lang="en-US" altLang="en-US" dirty="0" smtClean="0">
                <a:latin typeface="Courier New" pitchFamily="49" charset="0"/>
              </a:rPr>
              <a:t>-generic/</a:t>
            </a:r>
            <a:r>
              <a:rPr lang="en-US" altLang="en-US" dirty="0" err="1" smtClean="0">
                <a:latin typeface="Courier New" pitchFamily="49" charset="0"/>
              </a:rPr>
              <a:t>errno.h</a:t>
            </a:r>
            <a:r>
              <a:rPr lang="en-US" altLang="en-US" dirty="0" smtClean="0">
                <a:latin typeface="Courier New" pitchFamily="49" charset="0"/>
              </a:rPr>
              <a:t>)</a:t>
            </a:r>
            <a:endParaRPr lang="en-US" altLang="en-US" dirty="0" smtClean="0">
              <a:latin typeface="Courier New" pitchFamily="49" charset="0"/>
            </a:endParaRPr>
          </a:p>
          <a:p>
            <a:pPr lvl="3"/>
            <a:r>
              <a:rPr lang="en-US" altLang="en-US" b="1" dirty="0" smtClean="0">
                <a:latin typeface="Courier New" pitchFamily="49" charset="0"/>
              </a:rPr>
              <a:t>&lt;</a:t>
            </a:r>
            <a:r>
              <a:rPr lang="en-US" altLang="en-US" b="1" dirty="0" err="1" smtClean="0">
                <a:latin typeface="Courier New" pitchFamily="49" charset="0"/>
              </a:rPr>
              <a:t>asm</a:t>
            </a:r>
            <a:r>
              <a:rPr lang="en-US" altLang="en-US" b="1" dirty="0" smtClean="0">
                <a:latin typeface="Courier New" pitchFamily="49" charset="0"/>
              </a:rPr>
              <a:t>/</a:t>
            </a:r>
            <a:r>
              <a:rPr lang="en-US" altLang="en-US" b="1" dirty="0" err="1" smtClean="0">
                <a:latin typeface="Courier New" pitchFamily="49" charset="0"/>
              </a:rPr>
              <a:t>errno.h</a:t>
            </a:r>
            <a:r>
              <a:rPr lang="en-US" altLang="en-US" b="1" dirty="0" smtClean="0">
                <a:latin typeface="Courier New" pitchFamily="49" charset="0"/>
              </a:rPr>
              <a:t>&gt;</a:t>
            </a:r>
            <a:endParaRPr lang="en-US" altLang="en-US" b="1" dirty="0" smtClean="0">
              <a:latin typeface="Courier New" pitchFamily="49" charset="0"/>
            </a:endParaRPr>
          </a:p>
          <a:p>
            <a:pPr marL="1682750" lvl="4" indent="0">
              <a:buNone/>
            </a:pPr>
            <a:r>
              <a:rPr lang="en-US" altLang="en-US" dirty="0" smtClean="0">
                <a:latin typeface="Courier New" pitchFamily="49" charset="0"/>
              </a:rPr>
              <a:t>(arch/x86/include/</a:t>
            </a:r>
            <a:r>
              <a:rPr lang="en-US" altLang="en-US" dirty="0" err="1" smtClean="0">
                <a:latin typeface="Courier New" pitchFamily="49" charset="0"/>
              </a:rPr>
              <a:t>uapi</a:t>
            </a:r>
            <a:r>
              <a:rPr lang="en-US" altLang="en-US" dirty="0" smtClean="0">
                <a:latin typeface="Courier New" pitchFamily="49" charset="0"/>
              </a:rPr>
              <a:t>/</a:t>
            </a:r>
            <a:r>
              <a:rPr lang="en-US" altLang="en-US" dirty="0" err="1" smtClean="0">
                <a:latin typeface="Courier New" pitchFamily="49" charset="0"/>
              </a:rPr>
              <a:t>asm</a:t>
            </a:r>
            <a:r>
              <a:rPr lang="en-US" altLang="en-US" dirty="0" smtClean="0">
                <a:latin typeface="Courier New" pitchFamily="49" charset="0"/>
              </a:rPr>
              <a:t>/</a:t>
            </a:r>
            <a:r>
              <a:rPr lang="en-US" altLang="en-US" dirty="0" err="1" smtClean="0">
                <a:latin typeface="Courier New" pitchFamily="49" charset="0"/>
              </a:rPr>
              <a:t>errno.h</a:t>
            </a:r>
            <a:r>
              <a:rPr lang="en-US" altLang="en-US" dirty="0" smtClean="0">
                <a:latin typeface="Courier New" pitchFamily="49" charset="0"/>
              </a:rPr>
              <a:t>)</a:t>
            </a:r>
          </a:p>
          <a:p>
            <a:pPr lvl="4"/>
            <a:r>
              <a:rPr lang="en-US" altLang="en-US" b="1" dirty="0" smtClean="0">
                <a:latin typeface="Courier New" pitchFamily="49" charset="0"/>
              </a:rPr>
              <a:t>&lt;</a:t>
            </a:r>
            <a:r>
              <a:rPr lang="en-US" altLang="en-US" b="1" dirty="0" err="1" smtClean="0">
                <a:latin typeface="Courier New" pitchFamily="49" charset="0"/>
              </a:rPr>
              <a:t>asm</a:t>
            </a:r>
            <a:r>
              <a:rPr lang="en-US" altLang="en-US" b="1" dirty="0" smtClean="0">
                <a:latin typeface="Courier New" pitchFamily="49" charset="0"/>
              </a:rPr>
              <a:t>-generic/</a:t>
            </a:r>
            <a:r>
              <a:rPr lang="en-US" altLang="en-US" b="1" dirty="0" err="1" smtClean="0">
                <a:latin typeface="Courier New" pitchFamily="49" charset="0"/>
              </a:rPr>
              <a:t>errno.h</a:t>
            </a:r>
            <a:r>
              <a:rPr lang="en-US" altLang="en-US" b="1" dirty="0" smtClean="0">
                <a:latin typeface="Courier New" pitchFamily="49" charset="0"/>
              </a:rPr>
              <a:t>&gt;</a:t>
            </a:r>
            <a:endParaRPr lang="en-US" altLang="en-US" b="1" dirty="0">
              <a:latin typeface="Courier New" pitchFamily="49" charset="0"/>
            </a:endParaRPr>
          </a:p>
          <a:p>
            <a:pPr marL="1682750" lvl="4" indent="0">
              <a:buNone/>
            </a:pPr>
            <a:r>
              <a:rPr lang="en-US" altLang="en-US" b="1" dirty="0" smtClean="0">
                <a:latin typeface="Courier New" pitchFamily="49" charset="0"/>
              </a:rPr>
              <a:t>  </a:t>
            </a:r>
            <a:r>
              <a:rPr lang="en-US" altLang="en-US" dirty="0" smtClean="0">
                <a:latin typeface="Courier New" pitchFamily="49" charset="0"/>
              </a:rPr>
              <a:t>(include/</a:t>
            </a:r>
            <a:r>
              <a:rPr lang="en-US" altLang="en-US" dirty="0" err="1" smtClean="0">
                <a:latin typeface="Courier New" pitchFamily="49" charset="0"/>
              </a:rPr>
              <a:t>uapi</a:t>
            </a:r>
            <a:r>
              <a:rPr lang="en-US" altLang="en-US" dirty="0" smtClean="0">
                <a:latin typeface="Courier New" pitchFamily="49" charset="0"/>
              </a:rPr>
              <a:t>/</a:t>
            </a:r>
            <a:r>
              <a:rPr lang="en-US" altLang="en-US" dirty="0" err="1" smtClean="0">
                <a:latin typeface="Courier New" pitchFamily="49" charset="0"/>
              </a:rPr>
              <a:t>asm</a:t>
            </a:r>
            <a:r>
              <a:rPr lang="en-US" altLang="en-US" dirty="0" smtClean="0">
                <a:latin typeface="Courier New" pitchFamily="49" charset="0"/>
              </a:rPr>
              <a:t>-generic/</a:t>
            </a:r>
            <a:r>
              <a:rPr lang="en-US" altLang="en-US" dirty="0" err="1" smtClean="0">
                <a:latin typeface="Courier New" pitchFamily="49" charset="0"/>
              </a:rPr>
              <a:t>errno.h</a:t>
            </a:r>
            <a:r>
              <a:rPr lang="en-US" altLang="en-US" dirty="0" smtClean="0">
                <a:latin typeface="Courier New" pitchFamily="49" charset="0"/>
              </a:rPr>
              <a:t>)</a:t>
            </a:r>
            <a:endParaRPr lang="en-US" altLang="en-US" dirty="0" smtClean="0">
              <a:latin typeface="Courier New" pitchFamily="49" charset="0"/>
            </a:endParaRPr>
          </a:p>
          <a:p>
            <a:pPr lvl="5"/>
            <a:r>
              <a:rPr lang="en-US" altLang="en-US" sz="1600" b="1" dirty="0" smtClean="0">
                <a:latin typeface="Courier New" pitchFamily="49" charset="0"/>
              </a:rPr>
              <a:t>&lt;</a:t>
            </a:r>
            <a:r>
              <a:rPr lang="en-US" altLang="en-US" sz="1600" b="1" dirty="0" err="1" smtClean="0">
                <a:latin typeface="Courier New" pitchFamily="49" charset="0"/>
              </a:rPr>
              <a:t>asm</a:t>
            </a:r>
            <a:r>
              <a:rPr lang="en-US" altLang="en-US" sz="1600" b="1" dirty="0" smtClean="0">
                <a:latin typeface="Courier New" pitchFamily="49" charset="0"/>
              </a:rPr>
              <a:t>-generic/</a:t>
            </a:r>
            <a:r>
              <a:rPr lang="en-US" altLang="en-US" sz="1600" b="1" dirty="0" err="1" smtClean="0">
                <a:latin typeface="Courier New" pitchFamily="49" charset="0"/>
              </a:rPr>
              <a:t>errno-base.h</a:t>
            </a:r>
            <a:r>
              <a:rPr lang="en-US" altLang="en-US" sz="1600" b="1" dirty="0" smtClean="0">
                <a:latin typeface="Courier New" pitchFamily="49" charset="0"/>
              </a:rPr>
              <a:t>&gt;</a:t>
            </a:r>
          </a:p>
          <a:p>
            <a:pPr marL="2139950" lvl="5" indent="0">
              <a:buNone/>
            </a:pPr>
            <a:r>
              <a:rPr lang="en-US" altLang="en-US" sz="1600" b="1" dirty="0" smtClean="0">
                <a:latin typeface="Courier New" pitchFamily="49" charset="0"/>
              </a:rPr>
              <a:t>   </a:t>
            </a:r>
            <a:r>
              <a:rPr lang="en-US" altLang="en-US" sz="1600" dirty="0" smtClean="0">
                <a:latin typeface="Courier New" pitchFamily="49" charset="0"/>
              </a:rPr>
              <a:t>(include/</a:t>
            </a:r>
            <a:r>
              <a:rPr lang="en-US" altLang="en-US" sz="1600" dirty="0" err="1" smtClean="0">
                <a:latin typeface="Courier New" pitchFamily="49" charset="0"/>
              </a:rPr>
              <a:t>uapi</a:t>
            </a:r>
            <a:r>
              <a:rPr lang="en-US" altLang="en-US" sz="1600" dirty="0" smtClean="0">
                <a:latin typeface="Courier New" pitchFamily="49" charset="0"/>
              </a:rPr>
              <a:t>/</a:t>
            </a:r>
            <a:r>
              <a:rPr lang="en-US" altLang="en-US" sz="1600" dirty="0" err="1" smtClean="0">
                <a:latin typeface="Courier New" pitchFamily="49" charset="0"/>
              </a:rPr>
              <a:t>asm</a:t>
            </a:r>
            <a:r>
              <a:rPr lang="en-US" altLang="en-US" sz="1600" dirty="0" smtClean="0">
                <a:latin typeface="Courier New" pitchFamily="49" charset="0"/>
              </a:rPr>
              <a:t>-generic/</a:t>
            </a:r>
            <a:r>
              <a:rPr lang="en-US" altLang="en-US" sz="1600" dirty="0" err="1" smtClean="0">
                <a:latin typeface="Courier New" pitchFamily="49" charset="0"/>
              </a:rPr>
              <a:t>errno-base.h</a:t>
            </a:r>
            <a:r>
              <a:rPr lang="en-US" altLang="en-US" sz="1600" dirty="0" smtClean="0">
                <a:latin typeface="Courier New" pitchFamily="49" charset="0"/>
              </a:rPr>
              <a:t>)</a:t>
            </a:r>
            <a:endParaRPr lang="en-US" altLang="en-US" sz="1600" dirty="0" smtClean="0">
              <a:latin typeface="Courier New" pitchFamily="49" charset="0"/>
            </a:endParaRPr>
          </a:p>
          <a:p>
            <a:pPr marL="1682750" lvl="4" indent="0">
              <a:buNone/>
            </a:pPr>
            <a:endParaRPr lang="en-US" altLang="en-US" b="1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38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Goto?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Cleaner code for error recovery</a:t>
            </a:r>
          </a:p>
          <a:p>
            <a:r>
              <a:rPr lang="en-US" altLang="en-US" smtClean="0"/>
              <a:t>Faster than separate error-handling functions</a:t>
            </a:r>
          </a:p>
          <a:p>
            <a:r>
              <a:rPr lang="en-US" altLang="en-US" smtClean="0"/>
              <a:t>Better for the cache</a:t>
            </a:r>
          </a:p>
          <a:p>
            <a:endParaRPr lang="en-US" altLang="en-US" smtClean="0"/>
          </a:p>
          <a:p>
            <a:r>
              <a:rPr lang="en-US" altLang="en-US" smtClean="0"/>
              <a:t>Great online discussion</a:t>
            </a:r>
            <a:endParaRPr lang="en-US" altLang="en-US" smtClean="0">
              <a:hlinkClick r:id="rId2"/>
            </a:endParaRPr>
          </a:p>
          <a:p>
            <a:pPr lvl="1"/>
            <a:r>
              <a:rPr lang="en-US" altLang="en-US" smtClean="0">
                <a:hlinkClick r:id="rId2"/>
              </a:rPr>
              <a:t>http://kerneltrap.org/node/553/2131</a:t>
            </a:r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Cleanup Function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static void __exit my_cleanup_function(void)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unregister_those(ptr3, “skull”);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unregister_that(ptr2, “skull”);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unregister_this(ptr1, “skull”);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return err;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}</a:t>
            </a:r>
          </a:p>
          <a:p>
            <a:pPr eaLnBrk="1" hangingPunct="1"/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Other Code Patterns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int __init my_init(void)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int err = -ENOMEM;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item1 = allocate_thing(arg1);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item2 = allocate_thing2(arg2)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if (!item1 || !item2) goto fail;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err = register_stuff(item1, item2);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if (!err)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	stuff_ok = 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} else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	goto fail;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4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return 0;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4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fail: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	my_cleanup();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	return err;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Other Code Patterns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void my_cleanup(void)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if (item1) release_thing(item1);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if (item2) release_thing2(item2);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if (stuff_ok) unregister_stuff();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return;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}</a:t>
            </a:r>
          </a:p>
          <a:p>
            <a:pPr eaLnBrk="1" hangingPunct="1"/>
            <a:r>
              <a:rPr lang="en-US" altLang="en-US" b="1" smtClean="0"/>
              <a:t>No </a:t>
            </a:r>
            <a:r>
              <a:rPr lang="en-US" altLang="en-US" b="1" smtClean="0">
                <a:latin typeface="Courier New" pitchFamily="49" charset="0"/>
              </a:rPr>
              <a:t>__exit</a:t>
            </a:r>
            <a:r>
              <a:rPr lang="en-US" altLang="en-US" b="1" smtClean="0"/>
              <a:t> when it is called by nonexit code</a:t>
            </a:r>
            <a:endParaRPr lang="en-US" altLang="en-US" b="1" smtClean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Module Loading/Unloading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% make –C /usr/src/linux-3.10.40 M=</a:t>
            </a:r>
            <a:r>
              <a:rPr lang="en-US" altLang="en-US" sz="1600" b="1" smtClean="0">
                <a:solidFill>
                  <a:srgbClr val="CC00FF"/>
                </a:solidFill>
                <a:latin typeface="Courier New" pitchFamily="49" charset="0"/>
              </a:rPr>
              <a:t>`</a:t>
            </a:r>
            <a:r>
              <a:rPr lang="en-US" altLang="en-US" sz="1600" b="1" smtClean="0">
                <a:latin typeface="Courier New" pitchFamily="49" charset="0"/>
              </a:rPr>
              <a:t>pwd</a:t>
            </a:r>
            <a:r>
              <a:rPr lang="en-US" altLang="en-US" sz="1600" b="1" smtClean="0">
                <a:solidFill>
                  <a:srgbClr val="CC00FF"/>
                </a:solidFill>
                <a:latin typeface="Courier New" pitchFamily="49" charset="0"/>
              </a:rPr>
              <a:t>`</a:t>
            </a:r>
            <a:r>
              <a:rPr lang="en-US" altLang="en-US" sz="1600" b="1" smtClean="0">
                <a:latin typeface="Courier New" pitchFamily="49" charset="0"/>
              </a:rPr>
              <a:t> modules </a:t>
            </a:r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5410200" y="2819400"/>
            <a:ext cx="2743200" cy="685800"/>
          </a:xfrm>
          <a:prstGeom prst="wedgeRoundRectCallout">
            <a:avLst>
              <a:gd name="adj1" fmla="val -44421"/>
              <a:gd name="adj2" fmla="val -127083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800"/>
              <a:t>Notice the backticks ‘`’</a:t>
            </a:r>
          </a:p>
          <a:p>
            <a:pPr algn="ctr"/>
            <a:r>
              <a:rPr lang="en-US" altLang="en-US" sz="1800"/>
              <a:t>(not single quotes)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Module Loading/Unloading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% make –C /usr/src/linux-3.10.40 M=</a:t>
            </a:r>
            <a:r>
              <a:rPr lang="en-US" altLang="en-US" sz="1600" b="1" smtClean="0">
                <a:solidFill>
                  <a:srgbClr val="CC00FF"/>
                </a:solidFill>
                <a:latin typeface="Courier New" pitchFamily="49" charset="0"/>
              </a:rPr>
              <a:t>`</a:t>
            </a:r>
            <a:r>
              <a:rPr lang="en-US" altLang="en-US" sz="1600" b="1" smtClean="0">
                <a:latin typeface="Courier New" pitchFamily="49" charset="0"/>
              </a:rPr>
              <a:t>pwd</a:t>
            </a:r>
            <a:r>
              <a:rPr lang="en-US" altLang="en-US" sz="1600" b="1" smtClean="0">
                <a:solidFill>
                  <a:srgbClr val="CC00FF"/>
                </a:solidFill>
                <a:latin typeface="Courier New" pitchFamily="49" charset="0"/>
              </a:rPr>
              <a:t>`</a:t>
            </a:r>
            <a:r>
              <a:rPr lang="en-US" altLang="en-US" sz="1600" b="1" smtClean="0">
                <a:latin typeface="Courier New" pitchFamily="49" charset="0"/>
              </a:rPr>
              <a:t> modules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make: Entering directory `/usr/src/linux-3.10.40'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  Building modules, stage 2.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  MODPOST 1 modules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make: Leaving directory `/usr/src/linux-3.10.40'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% su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Password: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b="1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Module Loading/Unloading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% make –C /usr/src/linux-3.10.40 M=</a:t>
            </a:r>
            <a:r>
              <a:rPr lang="en-US" altLang="en-US" sz="1600" b="1" smtClean="0">
                <a:solidFill>
                  <a:srgbClr val="CC00FF"/>
                </a:solidFill>
                <a:latin typeface="Courier New" pitchFamily="49" charset="0"/>
              </a:rPr>
              <a:t>`</a:t>
            </a:r>
            <a:r>
              <a:rPr lang="en-US" altLang="en-US" sz="1600" b="1" smtClean="0">
                <a:latin typeface="Courier New" pitchFamily="49" charset="0"/>
              </a:rPr>
              <a:t>pwd</a:t>
            </a:r>
            <a:r>
              <a:rPr lang="en-US" altLang="en-US" sz="1600" b="1" smtClean="0">
                <a:solidFill>
                  <a:srgbClr val="CC00FF"/>
                </a:solidFill>
                <a:latin typeface="Courier New" pitchFamily="49" charset="0"/>
              </a:rPr>
              <a:t>`</a:t>
            </a:r>
            <a:r>
              <a:rPr lang="en-US" altLang="en-US" sz="1600" b="1" smtClean="0">
                <a:latin typeface="Courier New" pitchFamily="49" charset="0"/>
              </a:rPr>
              <a:t> modules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make: Entering directory `/usr/src/linux-3.10.40'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  Building modules, stage 2.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  MODPOST 1 modules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make: Leaving directory `/usr/src/linux-3.10.40'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% su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Password: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root#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b="1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Module Loading/Unloading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% make –C /usr/src/linux-3.10.40 M=</a:t>
            </a:r>
            <a:r>
              <a:rPr lang="en-US" altLang="en-US" sz="1600" b="1" smtClean="0">
                <a:solidFill>
                  <a:srgbClr val="CC00FF"/>
                </a:solidFill>
                <a:latin typeface="Courier New" pitchFamily="49" charset="0"/>
              </a:rPr>
              <a:t>`</a:t>
            </a:r>
            <a:r>
              <a:rPr lang="en-US" altLang="en-US" sz="1600" b="1" smtClean="0">
                <a:latin typeface="Courier New" pitchFamily="49" charset="0"/>
              </a:rPr>
              <a:t>pwd</a:t>
            </a:r>
            <a:r>
              <a:rPr lang="en-US" altLang="en-US" sz="1600" b="1" smtClean="0">
                <a:solidFill>
                  <a:srgbClr val="CC00FF"/>
                </a:solidFill>
                <a:latin typeface="Courier New" pitchFamily="49" charset="0"/>
              </a:rPr>
              <a:t>`</a:t>
            </a:r>
            <a:r>
              <a:rPr lang="en-US" altLang="en-US" sz="1600" b="1" smtClean="0">
                <a:latin typeface="Courier New" pitchFamily="49" charset="0"/>
              </a:rPr>
              <a:t> modules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make: Entering directory `/usr/src/linux-3.10.40'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  Building modules, stage 2.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  MODPOST 1 modules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make: Leaving directory `/usr/src/linux-3.10.40'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% su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Password: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root# insmod hello.ko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b="1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Setting Up Your Test System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altLang="en-US" dirty="0" smtClean="0"/>
              <a:t>Requirements for building/using external modules</a:t>
            </a:r>
          </a:p>
          <a:p>
            <a:pPr lvl="1" eaLnBrk="1" hangingPunct="1">
              <a:defRPr/>
            </a:pPr>
            <a:r>
              <a:rPr lang="en-US" altLang="en-US" dirty="0" smtClean="0"/>
              <a:t>configuration</a:t>
            </a:r>
          </a:p>
          <a:p>
            <a:pPr lvl="1" eaLnBrk="1" hangingPunct="1">
              <a:defRPr/>
            </a:pPr>
            <a:r>
              <a:rPr lang="en-US" altLang="en-US" dirty="0" smtClean="0"/>
              <a:t>kernel header files</a:t>
            </a:r>
          </a:p>
          <a:p>
            <a:pPr lvl="1" eaLnBrk="1" hangingPunct="1">
              <a:defRPr/>
            </a:pPr>
            <a:r>
              <a:rPr lang="en-US" altLang="en-US" dirty="0" smtClean="0"/>
              <a:t>kernel built with “modules enabled”</a:t>
            </a:r>
          </a:p>
          <a:p>
            <a:pPr lvl="2" eaLnBrk="1" hangingPunct="1">
              <a:defRPr/>
            </a:pPr>
            <a:r>
              <a:rPr lang="en-US" altLang="en-US" sz="1800" b="1" dirty="0" smtClean="0">
                <a:latin typeface="Courier New" pitchFamily="49" charset="0"/>
                <a:cs typeface="Courier New" pitchFamily="49" charset="0"/>
              </a:rPr>
              <a:t>[*] Enable loadable module support  ---&gt;</a:t>
            </a:r>
          </a:p>
          <a:p>
            <a:pPr eaLnBrk="1" hangingPunct="1">
              <a:defRPr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make </a:t>
            </a: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modules_prepare</a:t>
            </a:r>
            <a:endParaRPr lang="en-US" alt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defRPr/>
            </a:pPr>
            <a:r>
              <a:rPr lang="en-US" altLang="en-US" dirty="0" smtClean="0">
                <a:cs typeface="Courier New" pitchFamily="49" charset="0"/>
              </a:rPr>
              <a:t>will not build </a:t>
            </a:r>
            <a:r>
              <a:rPr lang="en-US" altLang="en-US" dirty="0" err="1" smtClean="0">
                <a:cs typeface="Courier New" pitchFamily="49" charset="0"/>
              </a:rPr>
              <a:t>Module.symvers</a:t>
            </a:r>
            <a:r>
              <a:rPr lang="en-US" altLang="en-US" dirty="0" smtClean="0">
                <a:cs typeface="Courier New" pitchFamily="49" charset="0"/>
              </a:rPr>
              <a:t> for module versioning</a:t>
            </a:r>
          </a:p>
          <a:p>
            <a:pPr eaLnBrk="1" hangingPunct="1">
              <a:defRPr/>
            </a:pPr>
            <a:endParaRPr lang="en-US" altLang="en-US" dirty="0" smtClean="0"/>
          </a:p>
          <a:p>
            <a:pPr lvl="1" eaLnBrk="1" hangingPunct="1">
              <a:defRPr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Module Loading/Unloading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% make –C /usr/src/linux-3.10.40 M=</a:t>
            </a:r>
            <a:r>
              <a:rPr lang="en-US" altLang="en-US" sz="1600" b="1" smtClean="0">
                <a:solidFill>
                  <a:srgbClr val="CC00FF"/>
                </a:solidFill>
                <a:latin typeface="Courier New" pitchFamily="49" charset="0"/>
              </a:rPr>
              <a:t>`</a:t>
            </a:r>
            <a:r>
              <a:rPr lang="en-US" altLang="en-US" sz="1600" b="1" smtClean="0">
                <a:latin typeface="Courier New" pitchFamily="49" charset="0"/>
              </a:rPr>
              <a:t>pwd</a:t>
            </a:r>
            <a:r>
              <a:rPr lang="en-US" altLang="en-US" sz="1600" b="1" smtClean="0">
                <a:solidFill>
                  <a:srgbClr val="CC00FF"/>
                </a:solidFill>
                <a:latin typeface="Courier New" pitchFamily="49" charset="0"/>
              </a:rPr>
              <a:t>`</a:t>
            </a:r>
            <a:r>
              <a:rPr lang="en-US" altLang="en-US" sz="1600" b="1" smtClean="0">
                <a:latin typeface="Courier New" pitchFamily="49" charset="0"/>
              </a:rPr>
              <a:t> modules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make: Entering directory `/usr/src/linux-3.10.40'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  Building modules, stage 2.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  MODPOST 1 modules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make: Leaving directory `/usr/src/linux-3.10.40'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% su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Password: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root# insmod hello.ko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Hello, world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root#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b="1" smtClean="0">
              <a:latin typeface="Courier New" pitchFamily="49" charset="0"/>
            </a:endParaRPr>
          </a:p>
        </p:txBody>
      </p:sp>
      <p:sp>
        <p:nvSpPr>
          <p:cNvPr id="31748" name="AutoShape 7"/>
          <p:cNvSpPr>
            <a:spLocks noChangeArrowheads="1"/>
          </p:cNvSpPr>
          <p:nvPr/>
        </p:nvSpPr>
        <p:spPr bwMode="auto">
          <a:xfrm>
            <a:off x="5334000" y="4495800"/>
            <a:ext cx="2438400" cy="838200"/>
          </a:xfrm>
          <a:prstGeom prst="wedgeRoundRectCallout">
            <a:avLst>
              <a:gd name="adj1" fmla="val -160481"/>
              <a:gd name="adj2" fmla="val -101134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1800"/>
          </a:p>
        </p:txBody>
      </p:sp>
      <p:sp>
        <p:nvSpPr>
          <p:cNvPr id="31749" name="Text Box 9"/>
          <p:cNvSpPr txBox="1">
            <a:spLocks noChangeArrowheads="1"/>
          </p:cNvSpPr>
          <p:nvPr/>
        </p:nvSpPr>
        <p:spPr bwMode="auto">
          <a:xfrm>
            <a:off x="5302250" y="4572000"/>
            <a:ext cx="25050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/>
              <a:t>Might be printed to </a:t>
            </a:r>
          </a:p>
          <a:p>
            <a:r>
              <a:rPr lang="en-US" altLang="en-US" sz="1800" b="1">
                <a:latin typeface="Courier New" pitchFamily="49" charset="0"/>
              </a:rPr>
              <a:t>/var/log/messages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Module Loading/Unloading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% make –C /usr/src/linux-3.10.40 M=</a:t>
            </a:r>
            <a:r>
              <a:rPr lang="en-US" altLang="en-US" sz="1600" b="1" smtClean="0">
                <a:solidFill>
                  <a:srgbClr val="CC00FF"/>
                </a:solidFill>
                <a:latin typeface="Courier New" pitchFamily="49" charset="0"/>
              </a:rPr>
              <a:t>`</a:t>
            </a:r>
            <a:r>
              <a:rPr lang="en-US" altLang="en-US" sz="1600" b="1" smtClean="0">
                <a:latin typeface="Courier New" pitchFamily="49" charset="0"/>
              </a:rPr>
              <a:t>pwd</a:t>
            </a:r>
            <a:r>
              <a:rPr lang="en-US" altLang="en-US" sz="1600" b="1" smtClean="0">
                <a:solidFill>
                  <a:srgbClr val="CC00FF"/>
                </a:solidFill>
                <a:latin typeface="Courier New" pitchFamily="49" charset="0"/>
              </a:rPr>
              <a:t>`</a:t>
            </a:r>
            <a:r>
              <a:rPr lang="en-US" altLang="en-US" sz="1600" b="1" smtClean="0">
                <a:latin typeface="Courier New" pitchFamily="49" charset="0"/>
              </a:rPr>
              <a:t> modules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make: Entering directory `/usr/src/linux-3.10.40'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  Building modules, stage 2.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  MODPOST 1 modules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make: Leaving directory `/usr/src/linux-3.10.40'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% su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Password: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root# insmod hello.ko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Hello, world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root# rmmod hello.ko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b="1" smtClean="0">
              <a:latin typeface="Courier New" pitchFamily="49" charset="0"/>
            </a:endParaRPr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4495800" y="4114800"/>
            <a:ext cx="2133600" cy="838200"/>
          </a:xfrm>
          <a:prstGeom prst="wedgeRoundRectCallout">
            <a:avLst>
              <a:gd name="adj1" fmla="val -85787"/>
              <a:gd name="adj2" fmla="val -28407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1800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4632325" y="4243388"/>
            <a:ext cx="18748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/>
              <a:t>Either </a:t>
            </a:r>
            <a:r>
              <a:rPr lang="en-US" altLang="en-US" sz="1800" b="1">
                <a:latin typeface="Courier New" pitchFamily="49" charset="0"/>
              </a:rPr>
              <a:t>hello</a:t>
            </a:r>
            <a:r>
              <a:rPr lang="en-US" altLang="en-US" sz="1800"/>
              <a:t> or </a:t>
            </a:r>
          </a:p>
          <a:p>
            <a:r>
              <a:rPr lang="en-US" altLang="en-US" sz="1800" b="1">
                <a:latin typeface="Courier New" pitchFamily="49" charset="0"/>
              </a:rPr>
              <a:t>hello.ko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Module Loading/Unloading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% make –C /usr/src/linux-3.10.40 M=</a:t>
            </a:r>
            <a:r>
              <a:rPr lang="en-US" altLang="en-US" sz="1600" b="1" smtClean="0">
                <a:solidFill>
                  <a:srgbClr val="CC00FF"/>
                </a:solidFill>
                <a:latin typeface="Courier New" pitchFamily="49" charset="0"/>
              </a:rPr>
              <a:t>`</a:t>
            </a:r>
            <a:r>
              <a:rPr lang="en-US" altLang="en-US" sz="1600" b="1" smtClean="0">
                <a:latin typeface="Courier New" pitchFamily="49" charset="0"/>
              </a:rPr>
              <a:t>pwd</a:t>
            </a:r>
            <a:r>
              <a:rPr lang="en-US" altLang="en-US" sz="1600" b="1" smtClean="0">
                <a:solidFill>
                  <a:srgbClr val="CC00FF"/>
                </a:solidFill>
                <a:latin typeface="Courier New" pitchFamily="49" charset="0"/>
              </a:rPr>
              <a:t>`</a:t>
            </a:r>
            <a:r>
              <a:rPr lang="en-US" altLang="en-US" sz="1600" b="1" smtClean="0">
                <a:latin typeface="Courier New" pitchFamily="49" charset="0"/>
              </a:rPr>
              <a:t> modules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make: Entering directory `/usr/src/linux-3.10.40'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  Building modules, stage 2.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  MODPOST 1 modules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make: Leaving directory `/usr/src/linux-3.10.40'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% su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Password: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root# insmod hello.ko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Hello, world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root# rmmod hello.ko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Goodbye cruel world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root#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b="1" smtClean="0">
              <a:latin typeface="Courier New" pitchFamily="49" charset="0"/>
            </a:endParaRPr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5334000" y="4648200"/>
            <a:ext cx="2438400" cy="838200"/>
          </a:xfrm>
          <a:prstGeom prst="wedgeRoundRectCallout">
            <a:avLst>
              <a:gd name="adj1" fmla="val -126630"/>
              <a:gd name="adj2" fmla="val -55681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1800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5302250" y="4724400"/>
            <a:ext cx="25050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/>
              <a:t>Might be printed to </a:t>
            </a:r>
          </a:p>
          <a:p>
            <a:r>
              <a:rPr lang="en-US" altLang="en-US" sz="1800" b="1">
                <a:latin typeface="Courier New" pitchFamily="49" charset="0"/>
              </a:rPr>
              <a:t>/var/log/messages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Compiling Modules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Details on compiling the kernel</a:t>
            </a:r>
          </a:p>
          <a:p>
            <a:pPr lvl="1" eaLnBrk="1" hangingPunct="1"/>
            <a:r>
              <a:rPr lang="en-US" altLang="en-US" b="1" smtClean="0">
                <a:latin typeface="Courier New" pitchFamily="49" charset="0"/>
              </a:rPr>
              <a:t>Documentation/kbuild/</a:t>
            </a:r>
          </a:p>
          <a:p>
            <a:pPr eaLnBrk="1" hangingPunct="1"/>
            <a:r>
              <a:rPr lang="en-US" altLang="en-US" smtClean="0"/>
              <a:t>Required tools with matching versions</a:t>
            </a:r>
          </a:p>
          <a:p>
            <a:pPr lvl="1" eaLnBrk="1" hangingPunct="1"/>
            <a:r>
              <a:rPr lang="en-US" altLang="en-US" smtClean="0"/>
              <a:t>Compiler, module utilities, and so on...</a:t>
            </a:r>
          </a:p>
          <a:p>
            <a:pPr lvl="1" eaLnBrk="1" hangingPunct="1"/>
            <a:r>
              <a:rPr lang="en-US" altLang="en-US" smtClean="0"/>
              <a:t>If the version is too new can cause problems as well</a:t>
            </a:r>
          </a:p>
          <a:p>
            <a:pPr lvl="1" eaLnBrk="1" hangingPunct="1"/>
            <a:r>
              <a:rPr lang="en-US" altLang="en-US" b="1" smtClean="0">
                <a:latin typeface="Courier New" pitchFamily="49" charset="0"/>
              </a:rPr>
              <a:t>Documentation/Changes</a:t>
            </a:r>
          </a:p>
          <a:p>
            <a:pPr lvl="1" eaLnBrk="1" hangingPunct="1"/>
            <a:endParaRPr lang="en-US" altLang="en-US" b="1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Simplest </a:t>
            </a:r>
            <a:r>
              <a:rPr lang="en-US" altLang="en-US" b="1" smtClean="0">
                <a:latin typeface="Courier New" pitchFamily="49" charset="0"/>
              </a:rPr>
              <a:t>Makefile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b="1" smtClean="0">
                <a:latin typeface="Courier New" pitchFamily="49" charset="0"/>
              </a:rPr>
              <a:t>obj-m </a:t>
            </a:r>
            <a:r>
              <a:rPr lang="en-US" altLang="en-US" b="1" smtClean="0">
                <a:solidFill>
                  <a:srgbClr val="CC00FF"/>
                </a:solidFill>
                <a:latin typeface="Courier New" pitchFamily="49" charset="0"/>
              </a:rPr>
              <a:t>:=</a:t>
            </a:r>
            <a:r>
              <a:rPr lang="en-US" altLang="en-US" b="1" smtClean="0">
                <a:latin typeface="Courier New" pitchFamily="49" charset="0"/>
              </a:rPr>
              <a:t> hello.o</a:t>
            </a:r>
          </a:p>
          <a:p>
            <a:pPr eaLnBrk="1" hangingPunct="1"/>
            <a:r>
              <a:rPr lang="en-US" altLang="en-US" smtClean="0"/>
              <a:t>One module to be built from </a:t>
            </a:r>
            <a:r>
              <a:rPr lang="en-US" altLang="en-US" b="1" smtClean="0">
                <a:latin typeface="Courier New" pitchFamily="49" charset="0"/>
              </a:rPr>
              <a:t>hello.o</a:t>
            </a:r>
          </a:p>
          <a:p>
            <a:pPr eaLnBrk="1" hangingPunct="1"/>
            <a:r>
              <a:rPr lang="en-US" altLang="en-US" smtClean="0"/>
              <a:t>Resulting module is </a:t>
            </a:r>
            <a:r>
              <a:rPr lang="en-US" altLang="en-US" b="1" smtClean="0">
                <a:latin typeface="Courier New" pitchFamily="49" charset="0"/>
              </a:rPr>
              <a:t>hello.ko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More on </a:t>
            </a:r>
            <a:r>
              <a:rPr lang="en-US" altLang="en-US" b="1" smtClean="0">
                <a:latin typeface="Courier New" pitchFamily="49" charset="0"/>
              </a:rPr>
              <a:t>Makefile</a:t>
            </a:r>
            <a:r>
              <a:rPr lang="en-US" altLang="en-US" b="1" smtClean="0"/>
              <a:t>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Suppose you have a module called </a:t>
            </a:r>
            <a:r>
              <a:rPr lang="en-US" altLang="en-US" b="1" smtClean="0">
                <a:latin typeface="Courier New" pitchFamily="49" charset="0"/>
              </a:rPr>
              <a:t>module.ko</a:t>
            </a:r>
          </a:p>
          <a:p>
            <a:pPr eaLnBrk="1" hangingPunct="1"/>
            <a:r>
              <a:rPr lang="en-US" altLang="en-US" smtClean="0"/>
              <a:t>Generated from </a:t>
            </a:r>
            <a:r>
              <a:rPr lang="en-US" altLang="en-US" b="1" smtClean="0">
                <a:latin typeface="Courier New" pitchFamily="49" charset="0"/>
              </a:rPr>
              <a:t>file1.c</a:t>
            </a:r>
            <a:r>
              <a:rPr lang="en-US" altLang="en-US" smtClean="0"/>
              <a:t> and </a:t>
            </a:r>
            <a:r>
              <a:rPr lang="en-US" altLang="en-US" b="1" smtClean="0">
                <a:latin typeface="Courier New" pitchFamily="49" charset="0"/>
              </a:rPr>
              <a:t>file2.c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b="1" smtClean="0">
                <a:latin typeface="Courier New" pitchFamily="49" charset="0"/>
              </a:rPr>
              <a:t>obj-m </a:t>
            </a:r>
            <a:r>
              <a:rPr lang="en-US" altLang="en-US" b="1" smtClean="0">
                <a:solidFill>
                  <a:srgbClr val="CC00FF"/>
                </a:solidFill>
                <a:latin typeface="Courier New" pitchFamily="49" charset="0"/>
              </a:rPr>
              <a:t>:=</a:t>
            </a:r>
            <a:r>
              <a:rPr lang="en-US" altLang="en-US" b="1" smtClean="0">
                <a:latin typeface="Courier New" pitchFamily="49" charset="0"/>
              </a:rPr>
              <a:t> module.o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b="1" smtClean="0">
                <a:latin typeface="Courier New" pitchFamily="49" charset="0"/>
              </a:rPr>
              <a:t>module-objs </a:t>
            </a:r>
            <a:r>
              <a:rPr lang="en-US" altLang="en-US" b="1" smtClean="0">
                <a:solidFill>
                  <a:srgbClr val="CC00FF"/>
                </a:solidFill>
                <a:latin typeface="Courier New" pitchFamily="49" charset="0"/>
              </a:rPr>
              <a:t>:=</a:t>
            </a:r>
            <a:r>
              <a:rPr lang="en-US" altLang="en-US" b="1" smtClean="0">
                <a:latin typeface="Courier New" pitchFamily="49" charset="0"/>
              </a:rPr>
              <a:t> file1.o file2.o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More on </a:t>
            </a:r>
            <a:r>
              <a:rPr lang="en-US" altLang="en-US" b="1" smtClean="0">
                <a:latin typeface="Courier New" pitchFamily="49" charset="0"/>
              </a:rPr>
              <a:t>Makefile</a:t>
            </a:r>
            <a:r>
              <a:rPr lang="en-US" altLang="en-US" b="1" smtClean="0"/>
              <a:t>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 make, type the following in the directory containing the module source and </a:t>
            </a:r>
            <a:r>
              <a:rPr lang="en-US" altLang="en-US" b="1" smtClean="0">
                <a:latin typeface="Courier New" pitchFamily="49" charset="0"/>
              </a:rPr>
              <a:t>Makefile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b="1" smtClean="0">
                <a:latin typeface="Courier New" pitchFamily="49" charset="0"/>
              </a:rPr>
              <a:t> make -C /usr/src/linux-3.2.36/ M=`pwd` modules	</a:t>
            </a:r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5334000" y="5334000"/>
            <a:ext cx="2667000" cy="838200"/>
          </a:xfrm>
          <a:prstGeom prst="wedgeRoundRectCallout">
            <a:avLst>
              <a:gd name="adj1" fmla="val -127204"/>
              <a:gd name="adj2" fmla="val -205681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1800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5410200" y="5410200"/>
            <a:ext cx="2495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/>
              <a:t>Changing to the </a:t>
            </a:r>
          </a:p>
          <a:p>
            <a:r>
              <a:rPr lang="en-US" altLang="en-US" sz="1800"/>
              <a:t>kernel source directory</a:t>
            </a:r>
            <a:endParaRPr lang="en-US" altLang="en-US" sz="1800" b="1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More on </a:t>
            </a:r>
            <a:r>
              <a:rPr lang="en-US" altLang="en-US" b="1" smtClean="0">
                <a:latin typeface="Courier New" pitchFamily="49" charset="0"/>
              </a:rPr>
              <a:t>Makefile</a:t>
            </a:r>
            <a:r>
              <a:rPr lang="en-US" altLang="en-US" b="1" smtClean="0"/>
              <a:t>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 make, type the following in the directory containing the module source and </a:t>
            </a:r>
            <a:r>
              <a:rPr lang="en-US" altLang="en-US" b="1" smtClean="0">
                <a:latin typeface="Courier New" pitchFamily="49" charset="0"/>
              </a:rPr>
              <a:t>Makefile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b="1" smtClean="0">
                <a:latin typeface="Courier New" pitchFamily="49" charset="0"/>
              </a:rPr>
              <a:t>	 make -C /usr/src/linux-3.2.36/ M=`pwd` modules</a:t>
            </a:r>
          </a:p>
        </p:txBody>
      </p:sp>
      <p:sp>
        <p:nvSpPr>
          <p:cNvPr id="38916" name="AutoShape 4"/>
          <p:cNvSpPr>
            <a:spLocks noChangeArrowheads="1"/>
          </p:cNvSpPr>
          <p:nvPr/>
        </p:nvSpPr>
        <p:spPr bwMode="auto">
          <a:xfrm>
            <a:off x="5932488" y="5105400"/>
            <a:ext cx="2830512" cy="1524000"/>
          </a:xfrm>
          <a:prstGeom prst="wedgeRoundRectCallout">
            <a:avLst>
              <a:gd name="adj1" fmla="val -118338"/>
              <a:gd name="adj2" fmla="val -86944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/>
              <a:t>Location of external module sources</a:t>
            </a:r>
          </a:p>
          <a:p>
            <a:r>
              <a:rPr lang="en-US" altLang="en-US" sz="1800"/>
              <a:t>Informs kernel an external module is being built</a:t>
            </a:r>
          </a:p>
          <a:p>
            <a:pPr algn="ctr"/>
            <a:endParaRPr lang="en-US" altLang="en-US" sz="18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More Elaborate </a:t>
            </a:r>
            <a:r>
              <a:rPr lang="en-US" altLang="en-US" b="1" smtClean="0">
                <a:latin typeface="Courier New" pitchFamily="49" charset="0"/>
              </a:rPr>
              <a:t>Makefile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# If KERNELRELEASE is defined, we’ve been invoked from the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# kernel build system and can use its language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ifneq ($(KERNELRELEASE),)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obj-m := hello.o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4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# Otherwise we were called directly from the command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# line; invoke the kernel build system.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else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KERNELDIR ?= /lib/modules/$(shell uname –r)/build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PWD := $(shell pwd)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4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modules: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$(MAKE) –C $(KERNELDIR) M=$(PWD) modules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4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clean: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	rm –fr *.o *~ core .*.cmd *.ko *.mod.c .tmp_versions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4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400" b="1" smtClean="0">
                <a:latin typeface="Courier New" pitchFamily="49" charset="0"/>
              </a:rPr>
              <a:t>endif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4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400" smtClean="0"/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5943600" y="4403725"/>
            <a:ext cx="2667000" cy="609600"/>
          </a:xfrm>
          <a:prstGeom prst="wedgeRoundRectCallout">
            <a:avLst>
              <a:gd name="adj1" fmla="val -63394"/>
              <a:gd name="adj2" fmla="val -128125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800"/>
              <a:t>Version of currently running kernel</a:t>
            </a:r>
            <a:endParaRPr lang="en-US" altLang="en-US" sz="1800" b="1">
              <a:latin typeface="Courier New" pitchFamily="49" charset="0"/>
            </a:endParaRPr>
          </a:p>
          <a:p>
            <a:pPr algn="ctr"/>
            <a:endParaRPr lang="en-US" altLang="en-US" sz="1800"/>
          </a:p>
        </p:txBody>
      </p:sp>
      <p:sp>
        <p:nvSpPr>
          <p:cNvPr id="39941" name="AutoShape 4"/>
          <p:cNvSpPr>
            <a:spLocks noChangeArrowheads="1"/>
          </p:cNvSpPr>
          <p:nvPr/>
        </p:nvSpPr>
        <p:spPr bwMode="auto">
          <a:xfrm>
            <a:off x="6096000" y="2438400"/>
            <a:ext cx="2667000" cy="609600"/>
          </a:xfrm>
          <a:prstGeom prst="wedgeRoundRectCallout">
            <a:avLst>
              <a:gd name="adj1" fmla="val -175972"/>
              <a:gd name="adj2" fmla="val 153963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800"/>
              <a:t>If KERNELDIR is not defined, define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Linking a Module to the Kernel</a:t>
            </a:r>
          </a:p>
        </p:txBody>
      </p:sp>
      <p:pic>
        <p:nvPicPr>
          <p:cNvPr id="4096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" y="1752600"/>
            <a:ext cx="836295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Rectangle 6"/>
          <p:cNvSpPr>
            <a:spLocks noChangeArrowheads="1"/>
          </p:cNvSpPr>
          <p:nvPr/>
        </p:nvSpPr>
        <p:spPr bwMode="auto">
          <a:xfrm>
            <a:off x="2590800" y="2590800"/>
            <a:ext cx="1143000" cy="2819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40965" name="Rectangle 7"/>
          <p:cNvSpPr>
            <a:spLocks noChangeArrowheads="1"/>
          </p:cNvSpPr>
          <p:nvPr/>
        </p:nvSpPr>
        <p:spPr bwMode="auto">
          <a:xfrm>
            <a:off x="3886200" y="2590800"/>
            <a:ext cx="1143000" cy="2819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Hello World Module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#include &lt;linux/init.h&gt;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#include &lt;linux/module.h&gt;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MODULE_LICENSE(“Dual BSD/GPL”);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static int hello_init(void)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	printk(KERN_ALERT “Hello, world\n”);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	return 0;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static void hello_exit(void)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	printk(KERN_ALERT “Goodbye, cruel world\n”);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module_init(hello_init);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module_exit(hello_exit);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6324600" y="2590800"/>
            <a:ext cx="2209800" cy="762000"/>
          </a:xfrm>
          <a:prstGeom prst="wedgeRoundRectCallout">
            <a:avLst>
              <a:gd name="adj1" fmla="val -18032"/>
              <a:gd name="adj2" fmla="val 34375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461125" y="2779713"/>
            <a:ext cx="189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/>
              <a:t>No main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Loading/Unloading Modules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Courier New" pitchFamily="49" charset="0"/>
              </a:rPr>
              <a:t>insmod</a:t>
            </a:r>
          </a:p>
          <a:p>
            <a:pPr lvl="1" eaLnBrk="1" hangingPunct="1"/>
            <a:r>
              <a:rPr lang="en-US" altLang="en-US" smtClean="0"/>
              <a:t>Dynamically links module into the kernel</a:t>
            </a:r>
          </a:p>
          <a:p>
            <a:pPr lvl="1" eaLnBrk="1" hangingPunct="1"/>
            <a:r>
              <a:rPr lang="en-US" altLang="en-US" smtClean="0"/>
              <a:t>Resolves all symbols with the kernel symbol table</a:t>
            </a:r>
          </a:p>
          <a:p>
            <a:pPr lvl="1" eaLnBrk="1" hangingPunct="1"/>
            <a:r>
              <a:rPr lang="en-US" altLang="en-US" smtClean="0"/>
              <a:t>Returns the value of the module’s init function</a:t>
            </a:r>
          </a:p>
          <a:p>
            <a:pPr lvl="1" eaLnBrk="1" hangingPunct="1"/>
            <a:r>
              <a:rPr lang="en-US" altLang="en-US" b="1" smtClean="0">
                <a:latin typeface="Courier New" pitchFamily="49" charset="0"/>
              </a:rPr>
              <a:t>(more /proc/modules</a:t>
            </a:r>
            <a:r>
              <a:rPr lang="en-US" altLang="en-US" smtClean="0"/>
              <a:t> to see a list of currently loaded modules)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Loading/Unloading Modules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insmod</a:t>
            </a:r>
            <a:r>
              <a:rPr lang="en-US" altLang="en-US" smtClean="0"/>
              <a:t> failure</a:t>
            </a:r>
          </a:p>
          <a:p>
            <a:pPr lvl="1"/>
            <a:r>
              <a:rPr lang="en-US" altLang="en-US" smtClean="0"/>
              <a:t>Unknown/unfound symbol</a:t>
            </a:r>
          </a:p>
          <a:p>
            <a:pPr lvl="1"/>
            <a:r>
              <a:rPr lang="en-US" altLang="en-US" smtClean="0"/>
              <a:t>Refers to symbols exported as GPL but does not declare the GPL license</a:t>
            </a:r>
          </a:p>
          <a:p>
            <a:pPr lvl="1"/>
            <a:r>
              <a:rPr lang="en-US" altLang="en-US" smtClean="0"/>
              <a:t>Dependent modules are not yet loaded</a:t>
            </a:r>
          </a:p>
          <a:p>
            <a:pPr lvl="1"/>
            <a:r>
              <a:rPr lang="en-US" altLang="en-US" smtClean="0"/>
              <a:t>Return value of module_init is non-zero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Loading/Unloading Modules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Courier New" pitchFamily="49" charset="0"/>
              </a:rPr>
              <a:t>rmmod</a:t>
            </a:r>
          </a:p>
          <a:p>
            <a:pPr lvl="1" eaLnBrk="1" hangingPunct="1"/>
            <a:r>
              <a:rPr lang="en-US" altLang="en-US" smtClean="0"/>
              <a:t>Removes a kernel module</a:t>
            </a:r>
          </a:p>
          <a:p>
            <a:pPr eaLnBrk="1" hangingPunct="1"/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rmmod</a:t>
            </a:r>
            <a:r>
              <a:rPr lang="en-US" altLang="en-US" smtClean="0"/>
              <a:t> failure modes</a:t>
            </a:r>
          </a:p>
          <a:p>
            <a:pPr lvl="1" eaLnBrk="1" hangingPunct="1"/>
            <a:r>
              <a:rPr lang="en-US" altLang="en-US" smtClean="0"/>
              <a:t>Fails when the kernel believes that it is still in use (reference count &gt; 0)</a:t>
            </a:r>
          </a:p>
          <a:p>
            <a:pPr lvl="1" eaLnBrk="1" hangingPunct="1"/>
            <a:r>
              <a:rPr lang="en-US" altLang="en-US" smtClean="0"/>
              <a:t>Problem with module init (exit functions cannot successfully complete</a:t>
            </a:r>
          </a:p>
          <a:p>
            <a:pPr lvl="2" eaLnBrk="1" hangingPunct="1"/>
            <a:r>
              <a:rPr lang="en-US" altLang="en-US" smtClean="0"/>
              <a:t>Might need to reboot to remove the module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Kernel Modules vs. Applications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Applications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Can access various functions in user-level libraries (e.g., </a:t>
            </a:r>
            <a:r>
              <a:rPr lang="en-US" altLang="en-US" b="1" smtClean="0">
                <a:latin typeface="Courier New" pitchFamily="49" charset="0"/>
              </a:rPr>
              <a:t>printf</a:t>
            </a:r>
            <a:r>
              <a:rPr lang="en-US" altLang="en-US" smtClean="0"/>
              <a:t> in C library)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Kernel modules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No user-level libraries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smtClean="0">
                <a:latin typeface="Courier New" pitchFamily="49" charset="0"/>
              </a:rPr>
              <a:t>printk</a:t>
            </a:r>
            <a:r>
              <a:rPr lang="en-US" altLang="en-US" smtClean="0"/>
              <a:t> is defined within the kernel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Exported to modules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Should include only header files defined within the kernel source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Threads/Processes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altLang="en-US" dirty="0" smtClean="0"/>
              <a:t>Thread</a:t>
            </a:r>
          </a:p>
          <a:p>
            <a:pPr lvl="1" eaLnBrk="1" hangingPunct="1">
              <a:defRPr/>
            </a:pPr>
            <a:r>
              <a:rPr lang="en-US" altLang="en-US" dirty="0" smtClean="0"/>
              <a:t>Sequence of executing instructions</a:t>
            </a:r>
          </a:p>
          <a:p>
            <a:pPr eaLnBrk="1" hangingPunct="1">
              <a:defRPr/>
            </a:pPr>
            <a:r>
              <a:rPr lang="en-US" altLang="en-US" dirty="0" smtClean="0"/>
              <a:t>Address space</a:t>
            </a:r>
            <a:endParaRPr lang="en-US" altLang="en-US" dirty="0"/>
          </a:p>
          <a:p>
            <a:pPr lvl="1" eaLnBrk="1" hangingPunct="1">
              <a:defRPr/>
            </a:pPr>
            <a:r>
              <a:rPr lang="en-US" altLang="en-US" dirty="0" smtClean="0"/>
              <a:t>“Valid” chunks of memory</a:t>
            </a:r>
          </a:p>
          <a:p>
            <a:pPr lvl="1" eaLnBrk="1" hangingPunct="1">
              <a:defRPr/>
            </a:pPr>
            <a:r>
              <a:rPr lang="en-US" altLang="en-US" dirty="0" smtClean="0"/>
              <a:t>Typically contains</a:t>
            </a:r>
          </a:p>
          <a:p>
            <a:pPr lvl="2" eaLnBrk="1" hangingPunct="1">
              <a:defRPr/>
            </a:pPr>
            <a:r>
              <a:rPr lang="en-US" altLang="en-US" dirty="0" smtClean="0"/>
              <a:t>Data</a:t>
            </a:r>
          </a:p>
          <a:p>
            <a:pPr lvl="2" eaLnBrk="1" hangingPunct="1">
              <a:defRPr/>
            </a:pPr>
            <a:r>
              <a:rPr lang="en-US" altLang="en-US" dirty="0" smtClean="0"/>
              <a:t>Instructions</a:t>
            </a:r>
          </a:p>
          <a:p>
            <a:pPr eaLnBrk="1" hangingPunct="1">
              <a:defRPr/>
            </a:pPr>
            <a:r>
              <a:rPr lang="en-US" altLang="en-US" dirty="0" smtClean="0"/>
              <a:t>Process</a:t>
            </a:r>
          </a:p>
          <a:p>
            <a:pPr lvl="1" eaLnBrk="1" hangingPunct="1">
              <a:defRPr/>
            </a:pPr>
            <a:r>
              <a:rPr lang="en-US" altLang="en-US" dirty="0" smtClean="0"/>
              <a:t>An address space + thread(s)</a:t>
            </a:r>
          </a:p>
          <a:p>
            <a:pPr eaLnBrk="1" hangingPunct="1">
              <a:defRPr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User Space and Kernel Space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Kernel modules run in </a:t>
            </a:r>
            <a:r>
              <a:rPr lang="en-US" altLang="en-US" i="1" smtClean="0">
                <a:solidFill>
                  <a:srgbClr val="CC00FF"/>
                </a:solidFill>
              </a:rPr>
              <a:t>kernel space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Execute in the </a:t>
            </a:r>
            <a:r>
              <a:rPr lang="en-US" altLang="en-US" i="1" smtClean="0">
                <a:solidFill>
                  <a:srgbClr val="CC00FF"/>
                </a:solidFill>
              </a:rPr>
              <a:t>supervisor mode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Share the same address space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Applications run in </a:t>
            </a:r>
            <a:r>
              <a:rPr lang="en-US" altLang="en-US" i="1" smtClean="0">
                <a:solidFill>
                  <a:srgbClr val="CC00FF"/>
                </a:solidFill>
              </a:rPr>
              <a:t>user space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Execute in the </a:t>
            </a:r>
            <a:r>
              <a:rPr lang="en-US" altLang="en-US" i="1" smtClean="0">
                <a:solidFill>
                  <a:srgbClr val="CC00FF"/>
                </a:solidFill>
              </a:rPr>
              <a:t>user mode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Restricted access to hardware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Each has its own address space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System Calls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i="1" smtClean="0">
                <a:solidFill>
                  <a:srgbClr val="CC66FF"/>
                </a:solidFill>
              </a:rPr>
              <a:t>System calls</a:t>
            </a:r>
            <a:r>
              <a:rPr lang="en-US" altLang="en-US" smtClean="0"/>
              <a:t> allow processes running at the </a:t>
            </a:r>
            <a:r>
              <a:rPr lang="en-US" altLang="en-US" i="1" smtClean="0">
                <a:solidFill>
                  <a:srgbClr val="CC66FF"/>
                </a:solidFill>
              </a:rPr>
              <a:t>user mode</a:t>
            </a:r>
            <a:r>
              <a:rPr lang="en-US" altLang="en-US" smtClean="0"/>
              <a:t> to access kernel functions that run under the </a:t>
            </a:r>
            <a:r>
              <a:rPr lang="en-US" altLang="en-US" i="1" smtClean="0">
                <a:solidFill>
                  <a:srgbClr val="CC66FF"/>
                </a:solidFill>
              </a:rPr>
              <a:t>kernel</a:t>
            </a:r>
            <a:r>
              <a:rPr lang="en-US" altLang="en-US" b="1" i="1" smtClean="0">
                <a:solidFill>
                  <a:srgbClr val="CC66FF"/>
                </a:solidFill>
              </a:rPr>
              <a:t> </a:t>
            </a:r>
            <a:r>
              <a:rPr lang="en-US" altLang="en-US" i="1" smtClean="0">
                <a:solidFill>
                  <a:srgbClr val="CC66FF"/>
                </a:solidFill>
              </a:rPr>
              <a:t>mode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Provides an isolation mechanism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Halting the entire operating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Modifying the MBR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Hardware Interrupts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Notification of an event</a:t>
            </a:r>
          </a:p>
          <a:p>
            <a:pPr eaLnBrk="1" hangingPunct="1"/>
            <a:r>
              <a:rPr lang="en-US" altLang="en-US" smtClean="0"/>
              <a:t>Interrupts a processing unit</a:t>
            </a:r>
          </a:p>
          <a:p>
            <a:pPr eaLnBrk="1" hangingPunct="1"/>
            <a:r>
              <a:rPr lang="en-US" altLang="en-US" smtClean="0"/>
              <a:t>Operation</a:t>
            </a:r>
          </a:p>
          <a:p>
            <a:pPr lvl="1" eaLnBrk="1" hangingPunct="1"/>
            <a:r>
              <a:rPr lang="en-US" altLang="en-US" smtClean="0"/>
              <a:t>Saves state</a:t>
            </a:r>
          </a:p>
          <a:p>
            <a:pPr lvl="1" eaLnBrk="1" hangingPunct="1"/>
            <a:r>
              <a:rPr lang="en-US" altLang="en-US" smtClean="0"/>
              <a:t>Jump to code pointed to in interrupt vector table</a:t>
            </a:r>
          </a:p>
          <a:p>
            <a:pPr eaLnBrk="1" hangingPunct="1"/>
            <a:r>
              <a:rPr lang="en-US" altLang="en-US" smtClean="0"/>
              <a:t>Runs in interrupt context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Concurrency in the Kernel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Sources of concurrency</a:t>
            </a:r>
          </a:p>
          <a:p>
            <a:pPr lvl="1" eaLnBrk="1" hangingPunct="1"/>
            <a:r>
              <a:rPr lang="en-US" altLang="en-US" smtClean="0"/>
              <a:t>Hardware interrupts</a:t>
            </a:r>
          </a:p>
          <a:p>
            <a:pPr lvl="2" eaLnBrk="1" hangingPunct="1"/>
            <a:r>
              <a:rPr lang="en-US" altLang="en-US" smtClean="0"/>
              <a:t>Kernel timers</a:t>
            </a:r>
          </a:p>
          <a:p>
            <a:pPr lvl="1" eaLnBrk="1" hangingPunct="1"/>
            <a:r>
              <a:rPr lang="en-US" altLang="en-US" smtClean="0"/>
              <a:t>Multiple processing units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Handling Concurrency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Kernel code needs to be </a:t>
            </a:r>
            <a:r>
              <a:rPr lang="en-US" altLang="en-US" i="1" smtClean="0">
                <a:solidFill>
                  <a:srgbClr val="CC00FF"/>
                </a:solidFill>
              </a:rPr>
              <a:t>reentrant</a:t>
            </a:r>
          </a:p>
          <a:p>
            <a:pPr lvl="1" eaLnBrk="1" hangingPunct="1"/>
            <a:r>
              <a:rPr lang="en-US" altLang="en-US" smtClean="0"/>
              <a:t>Capable of running in more than one thread execution context at the time</a:t>
            </a:r>
          </a:p>
          <a:p>
            <a:pPr lvl="1" eaLnBrk="1" hangingPunct="1"/>
            <a:r>
              <a:rPr lang="en-US" altLang="en-US" smtClean="0"/>
              <a:t>Prevent corruption of shared data</a:t>
            </a:r>
          </a:p>
          <a:p>
            <a:pPr lvl="1" eaLnBrk="1" hangingPunct="1"/>
            <a:r>
              <a:rPr lang="en-US" altLang="en-US" smtClean="0"/>
              <a:t>Avoid </a:t>
            </a:r>
            <a:r>
              <a:rPr lang="en-US" altLang="en-US" smtClean="0">
                <a:solidFill>
                  <a:srgbClr val="CC00FF"/>
                </a:solidFill>
              </a:rPr>
              <a:t>race conditions</a:t>
            </a:r>
          </a:p>
          <a:p>
            <a:pPr lvl="2" eaLnBrk="1" hangingPunct="1"/>
            <a:r>
              <a:rPr lang="en-US" altLang="en-US" smtClean="0"/>
              <a:t>Correct behavior depends solely on the timing or ordering of instruction executions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6"/>
          <p:cNvSpPr>
            <a:spLocks noChangeArrowheads="1"/>
          </p:cNvSpPr>
          <p:nvPr/>
        </p:nvSpPr>
        <p:spPr bwMode="auto">
          <a:xfrm>
            <a:off x="6324600" y="2514600"/>
            <a:ext cx="2057400" cy="914400"/>
          </a:xfrm>
          <a:prstGeom prst="wedgeRoundRectCallout">
            <a:avLst>
              <a:gd name="adj1" fmla="val -126773"/>
              <a:gd name="adj2" fmla="val 15801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18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Hello World Module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#include &lt;linux/init.h&gt;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#include &lt;linux/module.h&gt;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MODULE_LICENSE(“Dual BSD/GPL”);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solidFill>
                  <a:srgbClr val="CC00FF"/>
                </a:solidFill>
                <a:latin typeface="Courier New" pitchFamily="49" charset="0"/>
              </a:rPr>
              <a:t>static int hello_init(void)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	printk(KERN_ALERT “Hello, world\n”);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	return 0;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static void hello_exit(void)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	printk(KERN_ALERT “Goodbye, cruel world\n”);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module_init(hello_init);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module_exit(hello_exit);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6400800" y="2667000"/>
            <a:ext cx="2038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/>
              <a:t>Invoked when the </a:t>
            </a:r>
          </a:p>
          <a:p>
            <a:r>
              <a:rPr lang="en-US" altLang="en-US" sz="1800"/>
              <a:t>module is loaded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Current Process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Most actions performed by the kernel are done on behalf of a specific process</a:t>
            </a:r>
          </a:p>
          <a:p>
            <a:pPr eaLnBrk="1" hangingPunct="1"/>
            <a:r>
              <a:rPr lang="en-US" altLang="en-US" smtClean="0"/>
              <a:t>The current process</a:t>
            </a:r>
          </a:p>
          <a:p>
            <a:pPr lvl="1" eaLnBrk="1" hangingPunct="1"/>
            <a:r>
              <a:rPr lang="en-US" altLang="en-US" b="1" smtClean="0">
                <a:latin typeface="Courier New" pitchFamily="49" charset="0"/>
              </a:rPr>
              <a:t>struct task_struct *current;</a:t>
            </a:r>
          </a:p>
          <a:p>
            <a:pPr lvl="2" eaLnBrk="1" hangingPunct="1"/>
            <a:r>
              <a:rPr lang="en-US" altLang="en-US" b="1" smtClean="0">
                <a:latin typeface="Courier New" pitchFamily="49" charset="0"/>
              </a:rPr>
              <a:t>#include &lt;asm/current.h&gt;</a:t>
            </a:r>
          </a:p>
          <a:p>
            <a:pPr lvl="2" eaLnBrk="1" hangingPunct="1"/>
            <a:r>
              <a:rPr lang="en-US" altLang="en-US" b="1" smtClean="0">
                <a:latin typeface="Courier New" pitchFamily="49" charset="0"/>
              </a:rPr>
              <a:t>#include &lt;linux/sched.h&gt;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Current Process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Print the current command name, process ID, and task (thread) ID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b="1" smtClean="0">
                <a:latin typeface="Courier New" pitchFamily="49" charset="0"/>
              </a:rPr>
              <a:t>#include &lt;linux/sched.h&gt;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sz="2000" b="1" smtClean="0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b="1" smtClean="0">
                <a:latin typeface="Courier New" pitchFamily="49" charset="0"/>
              </a:rPr>
              <a:t>printk(KERN_INFO “The process is \“%s\” (tgid %i) (pid %i)\n”, current-&gt;comm,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b="1" smtClean="0">
                <a:latin typeface="Courier New" pitchFamily="49" charset="0"/>
              </a:rPr>
              <a:t>	current-&gt;tgid, current-&gt;pid);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Few Other Details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Limited address space for kernel</a:t>
            </a:r>
          </a:p>
          <a:p>
            <a:pPr lvl="1" eaLnBrk="1" hangingPunct="1"/>
            <a:r>
              <a:rPr lang="en-US" altLang="en-US" smtClean="0"/>
              <a:t>Should dynamically allocate and deallocate space for large data structures</a:t>
            </a:r>
          </a:p>
          <a:p>
            <a:pPr eaLnBrk="1" hangingPunct="1"/>
            <a:r>
              <a:rPr lang="en-US" altLang="en-US" smtClean="0"/>
              <a:t>Functions starting with </a:t>
            </a:r>
            <a:r>
              <a:rPr lang="en-US" altLang="en-US" b="1" smtClean="0">
                <a:latin typeface="Courier New" pitchFamily="49" charset="0"/>
              </a:rPr>
              <a:t>__</a:t>
            </a:r>
            <a:r>
              <a:rPr lang="en-US" altLang="en-US" smtClean="0"/>
              <a:t> should be used with caution</a:t>
            </a:r>
          </a:p>
          <a:p>
            <a:pPr lvl="1" eaLnBrk="1" hangingPunct="1"/>
            <a:r>
              <a:rPr lang="en-US" altLang="en-US" smtClean="0"/>
              <a:t>E.g., no sanity checks, assumes locks acquired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Version Dependency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altLang="en-US" dirty="0" smtClean="0"/>
              <a:t>Module’s may have to be recompiled for each version of the kernel</a:t>
            </a:r>
          </a:p>
          <a:p>
            <a:pPr lvl="1" eaLnBrk="1" hangingPunct="1">
              <a:defRPr/>
            </a:pPr>
            <a:r>
              <a:rPr lang="en-US" altLang="en-US" dirty="0" smtClean="0"/>
              <a:t>Sensitive to kernel version, compiler version, and various configuration variables</a:t>
            </a:r>
          </a:p>
          <a:p>
            <a:pPr lvl="1" eaLnBrk="1" hangingPunct="1">
              <a:defRPr/>
            </a:pPr>
            <a:r>
              <a:rPr lang="en-US" altLang="en-US" dirty="0" smtClean="0"/>
              <a:t>CONFIG_MODVERSIONS allows compatible modules to be loaded</a:t>
            </a:r>
          </a:p>
          <a:p>
            <a:pPr eaLnBrk="1" hangingPunct="1">
              <a:defRPr/>
            </a:pPr>
            <a:r>
              <a:rPr lang="en-US" altLang="en-US" dirty="0" smtClean="0"/>
              <a:t>If things don’t match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altLang="en-US" sz="1600" b="1" dirty="0" smtClean="0">
                <a:latin typeface="Courier New" pitchFamily="49" charset="0"/>
              </a:rPr>
              <a:t>root# /</a:t>
            </a:r>
            <a:r>
              <a:rPr lang="en-US" altLang="en-US" sz="1600" b="1" dirty="0" err="1" smtClean="0">
                <a:latin typeface="Courier New" pitchFamily="49" charset="0"/>
              </a:rPr>
              <a:t>sbin</a:t>
            </a:r>
            <a:r>
              <a:rPr lang="en-US" altLang="en-US" sz="1600" b="1" dirty="0" smtClean="0">
                <a:latin typeface="Courier New" pitchFamily="49" charset="0"/>
              </a:rPr>
              <a:t>/</a:t>
            </a:r>
            <a:r>
              <a:rPr lang="en-US" altLang="en-US" sz="1600" b="1" dirty="0" err="1" smtClean="0">
                <a:latin typeface="Courier New" pitchFamily="49" charset="0"/>
              </a:rPr>
              <a:t>insmod</a:t>
            </a:r>
            <a:r>
              <a:rPr lang="en-US" altLang="en-US" sz="1600" b="1" dirty="0" smtClean="0">
                <a:latin typeface="Courier New" pitchFamily="49" charset="0"/>
              </a:rPr>
              <a:t> </a:t>
            </a:r>
            <a:r>
              <a:rPr lang="en-US" altLang="en-US" sz="1600" b="1" dirty="0" err="1" smtClean="0">
                <a:latin typeface="Courier New" pitchFamily="49" charset="0"/>
              </a:rPr>
              <a:t>hello.ko</a:t>
            </a:r>
            <a:endParaRPr lang="en-US" altLang="en-US" sz="1600" b="1" dirty="0" smtClean="0"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altLang="en-US" sz="1600" b="1" dirty="0" smtClean="0">
                <a:latin typeface="Courier New" pitchFamily="49" charset="0"/>
              </a:rPr>
              <a:t>Error inserting ‘./</a:t>
            </a:r>
            <a:r>
              <a:rPr lang="en-US" altLang="en-US" sz="1600" b="1" dirty="0" err="1" smtClean="0">
                <a:latin typeface="Courier New" pitchFamily="49" charset="0"/>
              </a:rPr>
              <a:t>hello.ko</a:t>
            </a:r>
            <a:r>
              <a:rPr lang="en-US" altLang="en-US" sz="1600" b="1" dirty="0" smtClean="0">
                <a:latin typeface="Courier New" pitchFamily="49" charset="0"/>
              </a:rPr>
              <a:t>’: -1 Invalid module format</a:t>
            </a:r>
          </a:p>
          <a:p>
            <a:pPr lvl="1" eaLnBrk="1" hangingPunct="1">
              <a:defRPr/>
            </a:pPr>
            <a:endParaRPr lang="en-US" altLang="en-US" dirty="0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Version Dependency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Possible remedies</a:t>
            </a:r>
          </a:p>
          <a:p>
            <a:pPr lvl="1" eaLnBrk="1" hangingPunct="1"/>
            <a:r>
              <a:rPr lang="en-US" altLang="en-US" smtClean="0"/>
              <a:t>Check </a:t>
            </a:r>
            <a:r>
              <a:rPr lang="en-US" altLang="en-US" b="1" smtClean="0">
                <a:latin typeface="Courier New" pitchFamily="49" charset="0"/>
              </a:rPr>
              <a:t>/var/log/messages</a:t>
            </a:r>
            <a:r>
              <a:rPr lang="en-US" altLang="en-US" smtClean="0"/>
              <a:t> for specific causes</a:t>
            </a:r>
          </a:p>
          <a:p>
            <a:pPr lvl="1" eaLnBrk="1" hangingPunct="1"/>
            <a:r>
              <a:rPr lang="en-US" altLang="en-US" smtClean="0"/>
              <a:t>Change </a:t>
            </a:r>
            <a:r>
              <a:rPr lang="en-US" altLang="en-US" b="1" smtClean="0">
                <a:latin typeface="Courier New" pitchFamily="49" charset="0"/>
              </a:rPr>
              <a:t>KERNELDIR</a:t>
            </a:r>
            <a:r>
              <a:rPr lang="en-US" altLang="en-US" smtClean="0"/>
              <a:t> as needed</a:t>
            </a:r>
          </a:p>
          <a:p>
            <a:pPr lvl="2" eaLnBrk="1" hangingPunct="1">
              <a:buFont typeface="Wingdings" pitchFamily="2" charset="2"/>
              <a:buNone/>
            </a:pPr>
            <a:endParaRPr lang="en-US" altLang="en-US" b="1" smtClean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Kernel Symbol Table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Addresses of global functions and variables</a:t>
            </a:r>
          </a:p>
          <a:p>
            <a:pPr eaLnBrk="1" hangingPunct="1"/>
            <a:r>
              <a:rPr lang="en-US" altLang="en-US" smtClean="0"/>
              <a:t>A module can export its symbols for other modules to use</a:t>
            </a:r>
          </a:p>
          <a:p>
            <a:pPr eaLnBrk="1" hangingPunct="1"/>
            <a:r>
              <a:rPr lang="en-US" altLang="en-US" i="1" smtClean="0">
                <a:solidFill>
                  <a:srgbClr val="CC00FF"/>
                </a:solidFill>
              </a:rPr>
              <a:t>Module stacking</a:t>
            </a:r>
          </a:p>
          <a:p>
            <a:pPr lvl="1" eaLnBrk="1" hangingPunct="1"/>
            <a:r>
              <a:rPr lang="en-US" altLang="en-US" smtClean="0"/>
              <a:t>E.g., MSDOS file system relies on symbols exported by the FAT module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Module Stacking Example</a:t>
            </a:r>
          </a:p>
        </p:txBody>
      </p:sp>
      <p:sp>
        <p:nvSpPr>
          <p:cNvPr id="5837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Stacking of parallel port driver modules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Can use </a:t>
            </a:r>
            <a:r>
              <a:rPr lang="en-US" altLang="en-US" b="1" smtClean="0">
                <a:solidFill>
                  <a:srgbClr val="CC00FF"/>
                </a:solidFill>
                <a:latin typeface="Courier New" pitchFamily="49" charset="0"/>
              </a:rPr>
              <a:t>modprobe</a:t>
            </a:r>
            <a:r>
              <a:rPr lang="en-US" altLang="en-US" smtClean="0"/>
              <a:t> to load all modules required by a particular module</a:t>
            </a:r>
          </a:p>
        </p:txBody>
      </p:sp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688" y="2519363"/>
            <a:ext cx="6524625" cy="181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Module Loading Configuration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etc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en-US" b="1" dirty="0" err="1" smtClean="0">
                <a:latin typeface="Courier New" pitchFamily="49" charset="0"/>
                <a:cs typeface="Courier New" pitchFamily="49" charset="0"/>
              </a:rPr>
              <a:t>modprobe.d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/</a:t>
            </a:r>
          </a:p>
          <a:p>
            <a:pPr lvl="1">
              <a:defRPr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aliases</a:t>
            </a:r>
          </a:p>
          <a:p>
            <a:pPr lvl="1">
              <a:defRPr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blacklist</a:t>
            </a:r>
          </a:p>
          <a:p>
            <a:pPr lvl="1">
              <a:defRPr/>
            </a:pP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run shell command</a:t>
            </a:r>
          </a:p>
          <a:p>
            <a:pPr>
              <a:defRPr/>
            </a:pPr>
            <a:r>
              <a:rPr lang="en-US" altLang="en-US" dirty="0" smtClean="0"/>
              <a:t>Example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en-US" dirty="0" smtClean="0"/>
              <a:t>	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alias </a:t>
            </a: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parport_lowlevel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parport_pc</a:t>
            </a:r>
            <a:endParaRPr lang="en-US" alt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49262" lvl="1" indent="0">
              <a:buFont typeface="Wingdings" pitchFamily="2" charset="2"/>
              <a:buNone/>
              <a:defRPr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alt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Export Module Symbols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 module header files</a:t>
            </a:r>
          </a:p>
          <a:p>
            <a:pPr eaLnBrk="1" hangingPunct="1"/>
            <a:r>
              <a:rPr lang="en-US" altLang="en-US" smtClean="0"/>
              <a:t>Use the following macros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b="1" smtClean="0">
                <a:latin typeface="Courier New" pitchFamily="49" charset="0"/>
              </a:rPr>
              <a:t>EXPORT_SYMBOL(name);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b="1" smtClean="0">
                <a:latin typeface="Courier New" pitchFamily="49" charset="0"/>
              </a:rPr>
              <a:t>EXPORT_SYMBOL_GPL(name);</a:t>
            </a:r>
          </a:p>
          <a:p>
            <a:pPr eaLnBrk="1" hangingPunct="1"/>
            <a:r>
              <a:rPr lang="en-US" altLang="en-US" smtClean="0"/>
              <a:t>_GPL makes the symbol available only to GPL-licensed modules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Defending against Namespace Problems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Declare all functions and global variables static unless you mean to export them</a:t>
            </a:r>
          </a:p>
          <a:p>
            <a:pPr eaLnBrk="1" hangingPunct="1"/>
            <a:r>
              <a:rPr lang="en-US" altLang="en-US" smtClean="0"/>
              <a:t>Use a module-unique prefix for all exported symbols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6"/>
          <p:cNvSpPr>
            <a:spLocks noChangeArrowheads="1"/>
          </p:cNvSpPr>
          <p:nvPr/>
        </p:nvSpPr>
        <p:spPr bwMode="auto">
          <a:xfrm>
            <a:off x="6324600" y="2514600"/>
            <a:ext cx="2133600" cy="914400"/>
          </a:xfrm>
          <a:prstGeom prst="wedgeRoundRectCallout">
            <a:avLst>
              <a:gd name="adj1" fmla="val -121653"/>
              <a:gd name="adj2" fmla="val 150523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18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Hello World Module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#include &lt;linux/init.h&gt;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#include &lt;linux/module.h&gt;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MODULE_LICENSE(“Dual BSD/GPL”);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static int hello_init(void)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	printk(KERN_ALERT “Hello, world\n”);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	return 0;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solidFill>
                  <a:srgbClr val="CC00FF"/>
                </a:solidFill>
                <a:latin typeface="Courier New" pitchFamily="49" charset="0"/>
              </a:rPr>
              <a:t>static void hello_exit(void)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	printk(KERN_ALERT “Goodbye, cruel world\n”);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module_init(hello_init);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module_exit(hello_exit);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6400800" y="2667000"/>
            <a:ext cx="2114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/>
              <a:t>Invoked when the </a:t>
            </a:r>
          </a:p>
          <a:p>
            <a:r>
              <a:rPr lang="en-US" altLang="en-US" sz="1800"/>
              <a:t>module is removed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Module-Loading Races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 facility is available once a register call is completed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Kernel can make calls to registered functions before the initialization function completes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Obtain and initialize all critical resources before calling the register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Module Parameters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Include </a:t>
            </a:r>
            <a:r>
              <a:rPr lang="en-US" altLang="en-US" b="1" smtClean="0">
                <a:latin typeface="Courier New" pitchFamily="49" charset="0"/>
              </a:rPr>
              <a:t>moduleparam.h</a:t>
            </a:r>
            <a:r>
              <a:rPr lang="en-US" altLang="en-US" smtClean="0"/>
              <a:t>, </a:t>
            </a:r>
            <a:r>
              <a:rPr lang="en-US" altLang="en-US" b="1" smtClean="0">
                <a:latin typeface="Courier New" pitchFamily="49" charset="0"/>
              </a:rPr>
              <a:t>stat.h</a:t>
            </a:r>
          </a:p>
          <a:p>
            <a:pPr eaLnBrk="1" hangingPunct="1"/>
            <a:r>
              <a:rPr lang="en-US" altLang="en-US" smtClean="0"/>
              <a:t>Need to use the following macros</a:t>
            </a:r>
          </a:p>
          <a:p>
            <a:pPr lvl="1" eaLnBrk="1" hangingPunct="1"/>
            <a:r>
              <a:rPr lang="en-US" altLang="en-US" sz="1800" b="1" smtClean="0">
                <a:latin typeface="Courier New" pitchFamily="49" charset="0"/>
              </a:rPr>
              <a:t>module_param(name, type, permission)</a:t>
            </a:r>
          </a:p>
          <a:p>
            <a:pPr lvl="1" eaLnBrk="1" hangingPunct="1"/>
            <a:r>
              <a:rPr lang="en-US" altLang="en-US" sz="1800" b="1" smtClean="0">
                <a:latin typeface="Courier New" pitchFamily="49" charset="0"/>
              </a:rPr>
              <a:t>module_param_array(name, type, num, permission)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Use of Module Parameters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Allow the “hello world” module to say hello to someone a number of times</a:t>
            </a:r>
          </a:p>
          <a:p>
            <a:pPr eaLnBrk="1" hangingPunct="1"/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b="1" smtClean="0">
                <a:latin typeface="Courier New" pitchFamily="49" charset="0"/>
              </a:rPr>
              <a:t>	%/sbin/insmod ./hello.ko someone=“Mom” times=2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b="1" smtClean="0">
                <a:latin typeface="Courier New" pitchFamily="49" charset="0"/>
              </a:rPr>
              <a:t>	Hello Mom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b="1" smtClean="0">
                <a:latin typeface="Courier New" pitchFamily="49" charset="0"/>
              </a:rPr>
              <a:t>	Hello Mom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b="1" smtClean="0">
                <a:latin typeface="Courier New" pitchFamily="49" charset="0"/>
              </a:rPr>
              <a:t>	%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1800" b="1" smtClean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Use of Module Parameters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Need to use the </a:t>
            </a:r>
            <a:r>
              <a:rPr lang="en-US" altLang="en-US" b="1" smtClean="0">
                <a:latin typeface="Courier New" pitchFamily="49" charset="0"/>
              </a:rPr>
              <a:t>module_param</a:t>
            </a:r>
            <a:r>
              <a:rPr lang="en-US" altLang="en-US" smtClean="0"/>
              <a:t> macro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b="1" smtClean="0">
                <a:latin typeface="Courier New" pitchFamily="49" charset="0"/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b="1" smtClean="0">
                <a:latin typeface="Courier New" pitchFamily="49" charset="0"/>
              </a:rPr>
              <a:t>	static char *someone = “world”;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b="1" smtClean="0">
                <a:latin typeface="Courier New" pitchFamily="49" charset="0"/>
              </a:rPr>
              <a:t>	static int times = 1;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b="1" smtClean="0">
                <a:latin typeface="Courier New" pitchFamily="49" charset="0"/>
              </a:rPr>
              <a:t>	module_param(times, int, S_IRUGO);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b="1" smtClean="0">
                <a:latin typeface="Courier New" pitchFamily="49" charset="0"/>
              </a:rPr>
              <a:t>	module_param(someone, charp, S_IRUGO); </a:t>
            </a:r>
          </a:p>
        </p:txBody>
      </p:sp>
      <p:sp>
        <p:nvSpPr>
          <p:cNvPr id="65540" name="AutoShape 4"/>
          <p:cNvSpPr>
            <a:spLocks noChangeArrowheads="1"/>
          </p:cNvSpPr>
          <p:nvPr/>
        </p:nvSpPr>
        <p:spPr bwMode="auto">
          <a:xfrm>
            <a:off x="6248400" y="5181600"/>
            <a:ext cx="1905000" cy="1066800"/>
          </a:xfrm>
          <a:prstGeom prst="wedgeRoundRectCallout">
            <a:avLst>
              <a:gd name="adj1" fmla="val -62750"/>
              <a:gd name="adj2" fmla="val -140181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1800"/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6400800" y="5257800"/>
            <a:ext cx="1676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en-US" altLang="en-US" sz="1800"/>
              <a:t>Read-only flag, defined in stat.h</a:t>
            </a:r>
            <a:endParaRPr lang="en-US" altLang="en-US" sz="1800" b="1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Supported Parameter Types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latin typeface="Courier New" pitchFamily="49" charset="0"/>
              </a:rPr>
              <a:t>bool</a:t>
            </a:r>
          </a:p>
          <a:p>
            <a:pPr eaLnBrk="1" hangingPunct="1"/>
            <a:r>
              <a:rPr lang="en-US" altLang="en-US" b="1" smtClean="0">
                <a:latin typeface="Courier New" pitchFamily="49" charset="0"/>
              </a:rPr>
              <a:t>charp</a:t>
            </a:r>
            <a:r>
              <a:rPr lang="en-US" altLang="en-US" smtClean="0"/>
              <a:t> </a:t>
            </a:r>
          </a:p>
          <a:p>
            <a:pPr lvl="1" eaLnBrk="1" hangingPunct="1"/>
            <a:r>
              <a:rPr lang="en-US" altLang="en-US" smtClean="0"/>
              <a:t>Memory allocated for user provide strings</a:t>
            </a:r>
          </a:p>
          <a:p>
            <a:pPr eaLnBrk="1" hangingPunct="1"/>
            <a:r>
              <a:rPr lang="en-US" altLang="en-US" b="1" smtClean="0">
                <a:latin typeface="Courier New" pitchFamily="49" charset="0"/>
              </a:rPr>
              <a:t>int</a:t>
            </a:r>
            <a:r>
              <a:rPr lang="en-US" altLang="en-US" smtClean="0"/>
              <a:t>, </a:t>
            </a:r>
            <a:r>
              <a:rPr lang="en-US" altLang="en-US" b="1" smtClean="0">
                <a:latin typeface="Courier New" pitchFamily="49" charset="0"/>
              </a:rPr>
              <a:t>long</a:t>
            </a:r>
            <a:r>
              <a:rPr lang="en-US" altLang="en-US" smtClean="0"/>
              <a:t>, </a:t>
            </a:r>
            <a:r>
              <a:rPr lang="en-US" altLang="en-US" b="1" smtClean="0">
                <a:latin typeface="Courier New" pitchFamily="49" charset="0"/>
              </a:rPr>
              <a:t>short</a:t>
            </a:r>
            <a:r>
              <a:rPr lang="en-US" altLang="en-US" smtClean="0"/>
              <a:t>, </a:t>
            </a:r>
            <a:r>
              <a:rPr lang="en-US" altLang="en-US" b="1" smtClean="0">
                <a:latin typeface="Courier New" pitchFamily="49" charset="0"/>
              </a:rPr>
              <a:t>uint</a:t>
            </a:r>
            <a:r>
              <a:rPr lang="en-US" altLang="en-US" smtClean="0"/>
              <a:t>, </a:t>
            </a:r>
            <a:r>
              <a:rPr lang="en-US" altLang="en-US" b="1" smtClean="0">
                <a:latin typeface="Courier New" pitchFamily="49" charset="0"/>
              </a:rPr>
              <a:t>ulong</a:t>
            </a:r>
            <a:r>
              <a:rPr lang="en-US" altLang="en-US" smtClean="0"/>
              <a:t>, </a:t>
            </a:r>
            <a:r>
              <a:rPr lang="en-US" altLang="en-US" b="1" smtClean="0">
                <a:latin typeface="Courier New" pitchFamily="49" charset="0"/>
              </a:rPr>
              <a:t>ushort</a:t>
            </a:r>
            <a:r>
              <a:rPr lang="en-US" altLang="en-US" smtClean="0"/>
              <a:t> </a:t>
            </a:r>
          </a:p>
          <a:p>
            <a:pPr lvl="1" eaLnBrk="1" hangingPunct="1"/>
            <a:r>
              <a:rPr lang="en-US" altLang="en-US" smtClean="0"/>
              <a:t>Basic integers 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User Level Facilities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X server</a:t>
            </a:r>
          </a:p>
          <a:p>
            <a:pPr eaLnBrk="1" hangingPunct="1"/>
            <a:r>
              <a:rPr lang="en-US" altLang="en-US" smtClean="0"/>
              <a:t>Some USB drivers</a:t>
            </a:r>
          </a:p>
          <a:p>
            <a:pPr eaLnBrk="1" hangingPunct="1"/>
            <a:r>
              <a:rPr lang="en-US" altLang="en-US" smtClean="0"/>
              <a:t>Various daemons/threads</a:t>
            </a:r>
          </a:p>
          <a:p>
            <a:pPr eaLnBrk="1" hangingPunct="1"/>
            <a:r>
              <a:rPr lang="en-US" altLang="en-US" smtClean="0"/>
              <a:t>FUSE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User Level Facilities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+ Fast development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+ C library support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+ Conventional debugger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+ Fault isolation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+ Portability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ClrTx/>
              <a:buSzPct val="100000"/>
              <a:buFont typeface="Courier New" pitchFamily="49" charset="0"/>
              <a:buChar char="-"/>
            </a:pPr>
            <a:r>
              <a:rPr lang="en-US" altLang="en-US" smtClean="0"/>
              <a:t>Privileged access required for direct memory access</a:t>
            </a:r>
          </a:p>
          <a:p>
            <a:pPr eaLnBrk="1" hangingPunct="1">
              <a:buClrTx/>
              <a:buSzPct val="100000"/>
              <a:buFont typeface="Courier New" pitchFamily="49" charset="0"/>
              <a:buChar char="-"/>
            </a:pPr>
            <a:r>
              <a:rPr lang="en-US" altLang="en-US" smtClean="0"/>
              <a:t>Potentially poor performance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6"/>
          <p:cNvSpPr>
            <a:spLocks noChangeArrowheads="1"/>
          </p:cNvSpPr>
          <p:nvPr/>
        </p:nvSpPr>
        <p:spPr bwMode="auto">
          <a:xfrm>
            <a:off x="4953000" y="4800600"/>
            <a:ext cx="3429000" cy="1066800"/>
          </a:xfrm>
          <a:prstGeom prst="wedgeRoundRectCallout">
            <a:avLst>
              <a:gd name="adj1" fmla="val -73519"/>
              <a:gd name="adj2" fmla="val 3125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18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Hello World Module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#include &lt;linux/init.h&gt;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#include &lt;linux/module.h&gt;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MODULE_LICENSE(“Dual BSD/GPL”);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static int hello_init(void)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	printk(KERN_ALERT “Hello, world\n”);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	return 0;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static void hello_exit(void)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	printk(KERN_ALERT “Goodbye, cruel world\n”);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solidFill>
                  <a:srgbClr val="CC00FF"/>
                </a:solidFill>
                <a:latin typeface="Courier New" pitchFamily="49" charset="0"/>
              </a:rPr>
              <a:t>module_init(hello_init);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solidFill>
                  <a:srgbClr val="CC00FF"/>
                </a:solidFill>
                <a:latin typeface="Courier New" pitchFamily="49" charset="0"/>
              </a:rPr>
              <a:t>module_exit(hello_exit);</a:t>
            </a: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4953000" y="4876800"/>
            <a:ext cx="35956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/>
              <a:t>Macros to indicate which module </a:t>
            </a:r>
          </a:p>
          <a:p>
            <a:r>
              <a:rPr lang="en-US" altLang="en-US" sz="1800"/>
              <a:t>initialization and exit functions </a:t>
            </a:r>
          </a:p>
          <a:p>
            <a:r>
              <a:rPr lang="en-US" altLang="en-US" sz="1800"/>
              <a:t>to call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6"/>
          <p:cNvSpPr>
            <a:spLocks noChangeArrowheads="1"/>
          </p:cNvSpPr>
          <p:nvPr/>
        </p:nvSpPr>
        <p:spPr bwMode="auto">
          <a:xfrm>
            <a:off x="6400800" y="2590800"/>
            <a:ext cx="2057400" cy="762000"/>
          </a:xfrm>
          <a:prstGeom prst="wedgeRoundRectCallout">
            <a:avLst>
              <a:gd name="adj1" fmla="val -125231"/>
              <a:gd name="adj2" fmla="val -46667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18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Hello World Module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#include &lt;linux/init.h&gt;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#include &lt;linux/module.h&gt;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solidFill>
                  <a:srgbClr val="CC00FF"/>
                </a:solidFill>
                <a:latin typeface="Courier New" pitchFamily="49" charset="0"/>
              </a:rPr>
              <a:t>MODULE_LICENSE(“Dual BSD/GPL”);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static int hello_init(void)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	printk(KERN_ALERT “Hello, world\n”);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	return 0;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static void hello_exit(void)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	printk(KERN_ALERT “Goodbye, cruel world\n”);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module_init(hello_init);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module_exit(hello_exit);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6400800" y="2667000"/>
            <a:ext cx="2063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/>
              <a:t>This module bears</a:t>
            </a:r>
          </a:p>
          <a:p>
            <a:r>
              <a:rPr lang="en-US" altLang="en-US" sz="1800"/>
              <a:t>a free license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6400800" y="2590800"/>
            <a:ext cx="2057400" cy="762000"/>
          </a:xfrm>
          <a:prstGeom prst="wedgeRoundRectCallout">
            <a:avLst>
              <a:gd name="adj1" fmla="val -156713"/>
              <a:gd name="adj2" fmla="val -95000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1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Hello World Module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solidFill>
                  <a:srgbClr val="CC00FF"/>
                </a:solidFill>
                <a:latin typeface="Courier New" pitchFamily="49" charset="0"/>
              </a:rPr>
              <a:t>#include &lt;linux/init.h&gt;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solidFill>
                  <a:srgbClr val="CC00FF"/>
                </a:solidFill>
                <a:latin typeface="Courier New" pitchFamily="49" charset="0"/>
              </a:rPr>
              <a:t>#include &lt;linux/module.h&gt;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MODULE_LICENSE(“Dual BSD/GPL”);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static int hello_init(void)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	printk(KERN_ALERT “Hello, world\n”);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	return 0;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static void hello_exit(void)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	printk(KERN_ALERT “Goodbye, cruel world\n”);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6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module_init(hello_init);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b="1" smtClean="0">
                <a:latin typeface="Courier New" pitchFamily="49" charset="0"/>
              </a:rPr>
              <a:t>module_exit(hello_exit);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400800" y="2667000"/>
            <a:ext cx="2114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/>
              <a:t>The ordering </a:t>
            </a:r>
          </a:p>
          <a:p>
            <a:r>
              <a:rPr lang="en-US" altLang="en-US" sz="1800"/>
              <a:t>matters sometimes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2948</TotalTime>
  <Words>2364</Words>
  <Application>Microsoft Office PowerPoint</Application>
  <PresentationFormat>On-screen Show (4:3)</PresentationFormat>
  <Paragraphs>678</Paragraphs>
  <Slides>66</Slides>
  <Notes>63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Axis</vt:lpstr>
      <vt:lpstr>Building and Running Modules</vt:lpstr>
      <vt:lpstr>Role of a Module</vt:lpstr>
      <vt:lpstr>Setting Up Your Test System</vt:lpstr>
      <vt:lpstr>The Hello World Module</vt:lpstr>
      <vt:lpstr>The Hello World Module</vt:lpstr>
      <vt:lpstr>The Hello World Module</vt:lpstr>
      <vt:lpstr>The Hello World Module</vt:lpstr>
      <vt:lpstr>The Hello World Module</vt:lpstr>
      <vt:lpstr>The Hello World Module</vt:lpstr>
      <vt:lpstr>The Hello World Module</vt:lpstr>
      <vt:lpstr>The Hello World Module</vt:lpstr>
      <vt:lpstr>Preliminaries</vt:lpstr>
      <vt:lpstr>Initialization and Shutdown</vt:lpstr>
      <vt:lpstr>Initialization and Shutdown</vt:lpstr>
      <vt:lpstr>Initialization and Shutdown</vt:lpstr>
      <vt:lpstr>The Cleanup Function</vt:lpstr>
      <vt:lpstr>The Cleanup Function</vt:lpstr>
      <vt:lpstr>The Cleanup Function</vt:lpstr>
      <vt:lpstr>Error Handling During Initialization</vt:lpstr>
      <vt:lpstr>Error Handling During Initialization</vt:lpstr>
      <vt:lpstr>x86 Error Codes</vt:lpstr>
      <vt:lpstr>Goto?</vt:lpstr>
      <vt:lpstr>Cleanup Function</vt:lpstr>
      <vt:lpstr>Other Code Patterns</vt:lpstr>
      <vt:lpstr>Other Code Patterns</vt:lpstr>
      <vt:lpstr>Module Loading/Unloading</vt:lpstr>
      <vt:lpstr>Module Loading/Unloading</vt:lpstr>
      <vt:lpstr>Module Loading/Unloading</vt:lpstr>
      <vt:lpstr>Module Loading/Unloading</vt:lpstr>
      <vt:lpstr>Module Loading/Unloading</vt:lpstr>
      <vt:lpstr>Module Loading/Unloading</vt:lpstr>
      <vt:lpstr>Module Loading/Unloading</vt:lpstr>
      <vt:lpstr>Compiling Modules</vt:lpstr>
      <vt:lpstr>Simplest Makefile</vt:lpstr>
      <vt:lpstr>More on Makefiles</vt:lpstr>
      <vt:lpstr>More on Makefiles</vt:lpstr>
      <vt:lpstr>More on Makefiles</vt:lpstr>
      <vt:lpstr>A More Elaborate Makefile</vt:lpstr>
      <vt:lpstr>Linking a Module to the Kernel</vt:lpstr>
      <vt:lpstr>Loading/Unloading Modules</vt:lpstr>
      <vt:lpstr>Loading/Unloading Modules</vt:lpstr>
      <vt:lpstr>Loading/Unloading Modules</vt:lpstr>
      <vt:lpstr>Kernel Modules vs. Applications</vt:lpstr>
      <vt:lpstr>Threads/Processes</vt:lpstr>
      <vt:lpstr>User Space and Kernel Space</vt:lpstr>
      <vt:lpstr>System Calls</vt:lpstr>
      <vt:lpstr>Hardware Interrupts</vt:lpstr>
      <vt:lpstr>Concurrency in the Kernel</vt:lpstr>
      <vt:lpstr>Handling Concurrency</vt:lpstr>
      <vt:lpstr>The Current Process</vt:lpstr>
      <vt:lpstr>The Current Process</vt:lpstr>
      <vt:lpstr>A Few Other Details</vt:lpstr>
      <vt:lpstr>Version Dependency</vt:lpstr>
      <vt:lpstr>Version Dependency</vt:lpstr>
      <vt:lpstr>The Kernel Symbol Table</vt:lpstr>
      <vt:lpstr>Module Stacking Example</vt:lpstr>
      <vt:lpstr>Module Loading Configuration</vt:lpstr>
      <vt:lpstr>Export Module Symbols</vt:lpstr>
      <vt:lpstr>Defending against Namespace Problems</vt:lpstr>
      <vt:lpstr>Module-Loading Races</vt:lpstr>
      <vt:lpstr>Module Parameters</vt:lpstr>
      <vt:lpstr>Example Use of Module Parameters</vt:lpstr>
      <vt:lpstr>Example Use of Module Parameters</vt:lpstr>
      <vt:lpstr> Supported Parameter Types</vt:lpstr>
      <vt:lpstr>User Level Facilities</vt:lpstr>
      <vt:lpstr>User Level Facilities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d610</cp:lastModifiedBy>
  <cp:revision>341</cp:revision>
  <cp:lastPrinted>1601-01-01T00:00:00Z</cp:lastPrinted>
  <dcterms:created xsi:type="dcterms:W3CDTF">1601-01-01T00:00:00Z</dcterms:created>
  <dcterms:modified xsi:type="dcterms:W3CDTF">2014-05-22T22:57:34Z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