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4"/>
  </p:notesMasterIdLst>
  <p:sldIdLst>
    <p:sldId id="256" r:id="rId2"/>
    <p:sldId id="324" r:id="rId3"/>
    <p:sldId id="278" r:id="rId4"/>
    <p:sldId id="257" r:id="rId5"/>
    <p:sldId id="279" r:id="rId6"/>
    <p:sldId id="280" r:id="rId7"/>
    <p:sldId id="281" r:id="rId8"/>
    <p:sldId id="325" r:id="rId9"/>
    <p:sldId id="258" r:id="rId10"/>
    <p:sldId id="323" r:id="rId11"/>
    <p:sldId id="283" r:id="rId12"/>
    <p:sldId id="259" r:id="rId13"/>
    <p:sldId id="260" r:id="rId14"/>
    <p:sldId id="285" r:id="rId15"/>
    <p:sldId id="286" r:id="rId16"/>
    <p:sldId id="261" r:id="rId17"/>
    <p:sldId id="312" r:id="rId18"/>
    <p:sldId id="313" r:id="rId19"/>
    <p:sldId id="326" r:id="rId20"/>
    <p:sldId id="320" r:id="rId21"/>
    <p:sldId id="262" r:id="rId22"/>
    <p:sldId id="263" r:id="rId23"/>
    <p:sldId id="287" r:id="rId24"/>
    <p:sldId id="291" r:id="rId25"/>
    <p:sldId id="292" r:id="rId26"/>
    <p:sldId id="322" r:id="rId27"/>
    <p:sldId id="293" r:id="rId28"/>
    <p:sldId id="294" r:id="rId29"/>
    <p:sldId id="265" r:id="rId30"/>
    <p:sldId id="295" r:id="rId31"/>
    <p:sldId id="334" r:id="rId32"/>
    <p:sldId id="266" r:id="rId33"/>
    <p:sldId id="296" r:id="rId34"/>
    <p:sldId id="337" r:id="rId35"/>
    <p:sldId id="267" r:id="rId36"/>
    <p:sldId id="314" r:id="rId37"/>
    <p:sldId id="315" r:id="rId38"/>
    <p:sldId id="297" r:id="rId39"/>
    <p:sldId id="335" r:id="rId40"/>
    <p:sldId id="269" r:id="rId41"/>
    <p:sldId id="270" r:id="rId42"/>
    <p:sldId id="333" r:id="rId43"/>
    <p:sldId id="271" r:id="rId44"/>
    <p:sldId id="331" r:id="rId45"/>
    <p:sldId id="298" r:id="rId46"/>
    <p:sldId id="272" r:id="rId47"/>
    <p:sldId id="299" r:id="rId48"/>
    <p:sldId id="316" r:id="rId49"/>
    <p:sldId id="317" r:id="rId50"/>
    <p:sldId id="318" r:id="rId51"/>
    <p:sldId id="319" r:id="rId52"/>
    <p:sldId id="332" r:id="rId53"/>
    <p:sldId id="327" r:id="rId54"/>
    <p:sldId id="273" r:id="rId55"/>
    <p:sldId id="300" r:id="rId56"/>
    <p:sldId id="301" r:id="rId57"/>
    <p:sldId id="274" r:id="rId58"/>
    <p:sldId id="302" r:id="rId59"/>
    <p:sldId id="328" r:id="rId60"/>
    <p:sldId id="329" r:id="rId61"/>
    <p:sldId id="330" r:id="rId62"/>
    <p:sldId id="277" r:id="rId6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FFFFFF"/>
    <a:srgbClr val="CC99FF"/>
    <a:srgbClr val="99FF99"/>
    <a:srgbClr val="99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C6D489-B349-4171-8157-57B9B794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60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82FA1B-C952-4454-879C-F0A8FC9097C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5B01DF-6005-42DD-8ABA-88611D655E6B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251168-3937-44B1-9D50-50F95017CF6C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8851CD-0968-4F42-8E35-816059235292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E451A8-963E-40AE-A46F-014DE1ACD31F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3472FC-3859-4A8C-827F-4F7F8EB9572C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5C0B25-2FD0-4B96-BFB2-871EBA78547C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8078F7-C360-4BAD-A52C-7B180EA30D70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F069049-D6D1-49C2-AE4B-3D949668F191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3F7EF17-D491-4EBD-9579-F27FD2277A4D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3FFE81-A063-41B5-B39E-988C0EEE9E4E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730CFC-629D-4C88-8D44-EE8BFDA7E01D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494626D-2ADA-4788-8537-D5413790BBF0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CD44391-6696-4966-B282-E56AA9E22393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2954B73-9A6C-4748-97A3-6E62DF5C5D18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2954B73-9A6C-4748-97A3-6E62DF5C5D18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2C8621-5021-4CB6-BD2C-28D257CD83F0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D74F5F6-9F43-41BE-B1BD-AEFD3E419EB9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FEF77A-6EAD-46D8-923B-600A91CA705C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5D1765-0695-460A-9224-B5BD9C1B132C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223E103-5E53-438C-9CBD-36D1D9D17C14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5648BE-E676-450D-94CA-8EB348C28030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998627-F651-4A7E-95EC-8F2FBEEBC30C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17040F-FD5A-4EDA-8787-6885E6C96603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D750FA3-3B20-44DB-ABDB-8AF2430902F1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75EFFE-128E-4BD0-A47A-D44FD7C452CA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30D455-B5F6-4F2A-AE33-EE6DD7599ED0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31ED966-2F6B-4BC8-AED0-129318EAE736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21531D-123C-431E-A3C7-ACF20F1BC3F0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35A798-253C-44AD-B2EB-3B190897217A}" type="slidenum">
              <a:rPr lang="en-US" altLang="en-US" smtClean="0"/>
              <a:pPr/>
              <a:t>43</a:t>
            </a:fld>
            <a:endParaRPr lang="en-US" alt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81D7C1-E423-4BEF-B608-98CEEB5774EF}" type="slidenum">
              <a:rPr lang="en-US" altLang="en-US" smtClean="0"/>
              <a:pPr/>
              <a:t>45</a:t>
            </a:fld>
            <a:endParaRPr lang="en-US" alt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ED8F7E-A020-49C4-BFE3-C2A57FF4E845}" type="slidenum">
              <a:rPr lang="en-US" altLang="en-US" smtClean="0"/>
              <a:pPr/>
              <a:t>46</a:t>
            </a:fld>
            <a:endParaRPr lang="en-US" alt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7CBD63C-5884-43D8-9DB4-AA073568E92B}" type="slidenum">
              <a:rPr lang="en-US" altLang="en-US" smtClean="0"/>
              <a:pPr/>
              <a:t>47</a:t>
            </a:fld>
            <a:endParaRPr lang="en-US" alt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9C16E3-C52A-4C4C-8306-08175785D245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EAD897-051A-403A-A75D-AFB8314A07F2}" type="slidenum">
              <a:rPr lang="en-US" altLang="en-US" smtClean="0"/>
              <a:pPr/>
              <a:t>48</a:t>
            </a:fld>
            <a:endParaRPr lang="en-US" alt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A83578-7511-42DF-A2F7-2F9DD56F0991}" type="slidenum">
              <a:rPr lang="en-US" altLang="en-US" smtClean="0"/>
              <a:pPr/>
              <a:t>49</a:t>
            </a:fld>
            <a:endParaRPr lang="en-US" alt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17829F-71E8-43A9-AC54-3D821397C348}" type="slidenum">
              <a:rPr lang="en-US" altLang="en-US" smtClean="0"/>
              <a:pPr/>
              <a:t>50</a:t>
            </a:fld>
            <a:endParaRPr lang="en-US" alt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309577-155A-4459-884A-9B56E3CBA511}" type="slidenum">
              <a:rPr lang="en-US" altLang="en-US" smtClean="0"/>
              <a:pPr/>
              <a:t>51</a:t>
            </a:fld>
            <a:endParaRPr lang="en-US" alt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428428-C335-4145-8A8F-DB6854D2FC06}" type="slidenum">
              <a:rPr lang="en-US" altLang="en-US" smtClean="0"/>
              <a:pPr/>
              <a:t>54</a:t>
            </a:fld>
            <a:endParaRPr lang="en-US" alt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3C966C9-3F4B-4058-A552-9EA315AE739F}" type="slidenum">
              <a:rPr lang="en-US" altLang="en-US" smtClean="0"/>
              <a:pPr/>
              <a:t>55</a:t>
            </a:fld>
            <a:endParaRPr lang="en-US" alt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762DFC9-8AA8-442E-BF64-B578F46B453A}" type="slidenum">
              <a:rPr lang="en-US" altLang="en-US" smtClean="0"/>
              <a:pPr/>
              <a:t>56</a:t>
            </a:fld>
            <a:endParaRPr lang="en-US" alt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479DF2-1E01-4656-B93A-25EC6B97F4B5}" type="slidenum">
              <a:rPr lang="en-US" altLang="en-US" smtClean="0"/>
              <a:pPr/>
              <a:t>57</a:t>
            </a:fld>
            <a:endParaRPr lang="en-US" alt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924ECB-6FE9-442D-A44D-ECC05B66F36E}" type="slidenum">
              <a:rPr lang="en-US" altLang="en-US" smtClean="0"/>
              <a:pPr/>
              <a:t>58</a:t>
            </a:fld>
            <a:endParaRPr lang="en-US" alt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94B014-DB3A-4751-AC3B-DE24A3D41EC9}" type="slidenum">
              <a:rPr lang="en-US" altLang="en-US" smtClean="0"/>
              <a:pPr/>
              <a:t>62</a:t>
            </a:fld>
            <a:endParaRPr lang="en-US" alt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7897C1-9E88-477A-A2F4-98A0D9F83E2D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6B0C952-C951-4D94-AD9B-F6D7B3852FF5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BABD62-1B1B-4C14-AE1E-F13BBFF448A5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BABD62-1B1B-4C14-AE1E-F13BBFF448A5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D7C26A-7CEA-4189-A189-3276CC17767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F100-58A9-4CCB-B678-52D11DBE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1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8764A-C30F-4A1B-8ED4-EDA154622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7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0C7A7-8A06-4CFA-9AB0-48D28352D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F5AEE-FB6D-40AB-B14A-24A240650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73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25339"/>
            <a:ext cx="7772400" cy="1362075"/>
          </a:xfrm>
        </p:spPr>
        <p:txBody>
          <a:bodyPr anchor="b" anchorCtr="0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95813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FF861-703B-4CCE-A231-D17E86C55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9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F9D10-79E6-42F8-A328-F56880D60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4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0DACE-00E2-4A8F-B1EE-788758856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8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5270-A225-4447-931A-EE214F462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3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AFC7-C7BE-4810-BCEA-A6DEE8315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5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C2E01-9ED4-4106-A631-12B264305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05AF0-0B82-4490-B481-D910F5C4B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1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2ED19C3-F830-4FD0-BB74-4AD217CFB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 Drivers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Linux Kernel Programming</a:t>
            </a:r>
          </a:p>
          <a:p>
            <a:pPr eaLnBrk="1" hangingPunct="1"/>
            <a:r>
              <a:rPr lang="en-US" altLang="en-US" smtClean="0"/>
              <a:t>CIS 4930/COP 5641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Major and </a:t>
            </a:r>
            <a:r>
              <a:rPr lang="en-US" altLang="en-US" dirty="0"/>
              <a:t>Minor Device </a:t>
            </a:r>
            <a:r>
              <a:rPr lang="en-US" altLang="en-US" dirty="0" smtClean="0"/>
              <a:t>Numbers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Char devices are accessed through names in the file system</a:t>
            </a:r>
          </a:p>
          <a:p>
            <a:pPr lvl="1" eaLnBrk="1" hangingPunct="1"/>
            <a:r>
              <a:rPr lang="en-US" altLang="en-US" dirty="0" smtClean="0"/>
              <a:t>Abstraction for handling devices</a:t>
            </a:r>
          </a:p>
          <a:p>
            <a:pPr lvl="1" eaLnBrk="1" hangingPunct="1"/>
            <a:r>
              <a:rPr lang="en-US" altLang="en-US" dirty="0" smtClean="0"/>
              <a:t>Special files in </a:t>
            </a:r>
            <a:r>
              <a:rPr lang="en-US" altLang="en-US" b="1" dirty="0" smtClean="0">
                <a:latin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</a:rPr>
              <a:t>dev</a:t>
            </a:r>
            <a:endParaRPr lang="en-US" alt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altLang="en-US" dirty="0"/>
              <a:t>Implemented using </a:t>
            </a:r>
            <a:r>
              <a:rPr lang="en-US" altLang="en-US" dirty="0" err="1"/>
              <a:t>inode</a:t>
            </a:r>
            <a:r>
              <a:rPr lang="en-US" altLang="en-US" dirty="0"/>
              <a:t> data </a:t>
            </a:r>
            <a:r>
              <a:rPr lang="en-US" altLang="en-US" dirty="0" smtClean="0"/>
              <a:t>structure</a:t>
            </a:r>
            <a:endParaRPr lang="en-US" altLang="en-US" b="1" dirty="0" smtClean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&gt; cd /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endParaRPr lang="en-US" altLang="en-US" sz="1600" b="1" dirty="0" smtClean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&gt; </a:t>
            </a:r>
            <a:r>
              <a:rPr lang="en-US" altLang="en-US" sz="1600" b="1" dirty="0" err="1" smtClean="0">
                <a:latin typeface="Courier New" pitchFamily="49" charset="0"/>
              </a:rPr>
              <a:t>ls</a:t>
            </a:r>
            <a:r>
              <a:rPr lang="en-US" altLang="en-US" sz="1600" b="1" dirty="0" smtClean="0">
                <a:latin typeface="Courier New" pitchFamily="49" charset="0"/>
              </a:rPr>
              <a:t> –l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crw</a:t>
            </a:r>
            <a:r>
              <a:rPr lang="en-US" altLang="en-US" sz="1600" b="1" dirty="0" smtClean="0">
                <a:latin typeface="Courier New" pitchFamily="49" charset="0"/>
              </a:rPr>
              <a:t>------- 1 root  </a:t>
            </a:r>
            <a:r>
              <a:rPr lang="en-US" altLang="en-US" sz="1600" b="1" dirty="0" err="1" smtClean="0">
                <a:latin typeface="Courier New" pitchFamily="49" charset="0"/>
              </a:rPr>
              <a:t>root</a:t>
            </a:r>
            <a:r>
              <a:rPr lang="en-US" altLang="en-US" sz="1600" b="1" dirty="0" smtClean="0">
                <a:latin typeface="Courier New" pitchFamily="49" charset="0"/>
              </a:rPr>
              <a:t>     5,    1 Apr 12 16:50 console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brw</a:t>
            </a:r>
            <a:r>
              <a:rPr lang="en-US" altLang="en-US" sz="1600" b="1" dirty="0" smtClean="0">
                <a:latin typeface="Courier New" pitchFamily="49" charset="0"/>
              </a:rPr>
              <a:t>-</a:t>
            </a:r>
            <a:r>
              <a:rPr lang="en-US" altLang="en-US" sz="1600" b="1" dirty="0" err="1" smtClean="0">
                <a:latin typeface="Courier New" pitchFamily="49" charset="0"/>
              </a:rPr>
              <a:t>rw</a:t>
            </a:r>
            <a:r>
              <a:rPr lang="en-US" altLang="en-US" sz="1600" b="1" dirty="0" smtClean="0">
                <a:latin typeface="Courier New" pitchFamily="49" charset="0"/>
              </a:rPr>
              <a:t>---- 1 root  disk     8,    0 Apr 12 16:50 </a:t>
            </a:r>
            <a:r>
              <a:rPr lang="en-US" altLang="en-US" sz="1600" b="1" dirty="0" err="1" smtClean="0">
                <a:latin typeface="Courier New" pitchFamily="49" charset="0"/>
              </a:rPr>
              <a:t>sda</a:t>
            </a:r>
            <a:endParaRPr lang="en-US" altLang="en-US" sz="1600" b="1" dirty="0" smtClean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brw</a:t>
            </a:r>
            <a:r>
              <a:rPr lang="en-US" altLang="en-US" sz="1600" b="1" dirty="0" smtClean="0">
                <a:latin typeface="Courier New" pitchFamily="49" charset="0"/>
              </a:rPr>
              <a:t>-</a:t>
            </a:r>
            <a:r>
              <a:rPr lang="en-US" altLang="en-US" sz="1600" b="1" dirty="0" err="1" smtClean="0">
                <a:latin typeface="Courier New" pitchFamily="49" charset="0"/>
              </a:rPr>
              <a:t>rw</a:t>
            </a:r>
            <a:r>
              <a:rPr lang="en-US" altLang="en-US" sz="1600" b="1" dirty="0" smtClean="0">
                <a:latin typeface="Courier New" pitchFamily="49" charset="0"/>
              </a:rPr>
              <a:t>---- 1 root  disk     8,    1 Apr 12 16:50 sda1</a:t>
            </a:r>
          </a:p>
          <a:p>
            <a:pPr lvl="1" eaLnBrk="1" hangingPunct="1"/>
            <a:endParaRPr lang="en-US" altLang="en-US" sz="1600" dirty="0" smtClean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743200" y="5550823"/>
            <a:ext cx="1905000" cy="1143000"/>
          </a:xfrm>
          <a:prstGeom prst="wedgeRoundRectCallout">
            <a:avLst>
              <a:gd name="adj1" fmla="val -112889"/>
              <a:gd name="adj2" fmla="val -117798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Char drivers are identified by a “c”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76200" y="5602085"/>
            <a:ext cx="1905000" cy="1143000"/>
          </a:xfrm>
          <a:prstGeom prst="wedgeRoundRectCallout">
            <a:avLst>
              <a:gd name="adj1" fmla="val 24299"/>
              <a:gd name="adj2" fmla="val -7296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Block drivers are identified by a “b”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800600" y="4343400"/>
            <a:ext cx="381000" cy="1295400"/>
          </a:xfrm>
          <a:prstGeom prst="rect">
            <a:avLst/>
          </a:prstGeom>
          <a:noFill/>
          <a:ln w="28575">
            <a:solidFill>
              <a:schemeClr val="fol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203767" y="3505200"/>
            <a:ext cx="1905000" cy="457200"/>
          </a:xfrm>
          <a:prstGeom prst="wedgeRoundRectCallout">
            <a:avLst>
              <a:gd name="adj1" fmla="val -54937"/>
              <a:gd name="adj2" fmla="val 13297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Major numbers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486400" y="4343400"/>
            <a:ext cx="304800" cy="1295400"/>
          </a:xfrm>
          <a:prstGeom prst="rect">
            <a:avLst/>
          </a:prstGeom>
          <a:noFill/>
          <a:ln w="28575">
            <a:solidFill>
              <a:schemeClr val="fol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5943600" y="5944985"/>
            <a:ext cx="1905000" cy="457200"/>
          </a:xfrm>
          <a:prstGeom prst="wedgeRoundRectCallout">
            <a:avLst>
              <a:gd name="adj1" fmla="val -65338"/>
              <a:gd name="adj2" fmla="val -11656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Minor numbers</a:t>
            </a:r>
          </a:p>
        </p:txBody>
      </p:sp>
    </p:spTree>
    <p:extLst>
      <p:ext uri="{BB962C8B-B14F-4D97-AF65-F5344CB8AC3E}">
        <p14:creationId xmlns:p14="http://schemas.microsoft.com/office/powerpoint/2010/main" val="36746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Major and </a:t>
            </a:r>
            <a:r>
              <a:rPr lang="en-US" altLang="en-US" dirty="0"/>
              <a:t>Minor Device </a:t>
            </a:r>
            <a:r>
              <a:rPr lang="en-US" altLang="en-US" dirty="0" smtClean="0"/>
              <a:t>Numbers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Major number </a:t>
            </a:r>
            <a:r>
              <a:rPr lang="en-US" altLang="en-US" b="1" i="1" dirty="0" smtClean="0"/>
              <a:t>traditionally </a:t>
            </a:r>
            <a:r>
              <a:rPr lang="en-US" altLang="en-US" dirty="0" smtClean="0"/>
              <a:t>identifies the </a:t>
            </a:r>
            <a:r>
              <a:rPr lang="en-US" altLang="en-US" b="1" dirty="0" smtClean="0"/>
              <a:t>device driver</a:t>
            </a:r>
          </a:p>
          <a:p>
            <a:pPr lvl="1" eaLnBrk="1" hangingPunct="1"/>
            <a:r>
              <a:rPr lang="en-US" altLang="en-US" dirty="0" smtClean="0"/>
              <a:t>Class of device (traditionally)</a:t>
            </a:r>
          </a:p>
          <a:p>
            <a:pPr lvl="1" eaLnBrk="1" hangingPunct="1"/>
            <a:r>
              <a:rPr lang="en-US" altLang="en-US" sz="2800" dirty="0" smtClean="0"/>
              <a:t>E.g.,</a:t>
            </a:r>
          </a:p>
          <a:p>
            <a:pPr lvl="2" eaLnBrk="1" hangingPunct="1"/>
            <a:r>
              <a:rPr lang="en-US" altLang="en-US" sz="2500" b="1" dirty="0" smtClean="0">
                <a:latin typeface="Courier New" pitchFamily="49" charset="0"/>
              </a:rPr>
              <a:t>/</a:t>
            </a:r>
            <a:r>
              <a:rPr lang="en-US" altLang="en-US" sz="2500" b="1" dirty="0" err="1" smtClean="0">
                <a:latin typeface="Courier New" pitchFamily="49" charset="0"/>
              </a:rPr>
              <a:t>dev</a:t>
            </a:r>
            <a:r>
              <a:rPr lang="en-US" altLang="en-US" sz="2500" b="1" dirty="0" smtClean="0">
                <a:latin typeface="Courier New" pitchFamily="49" charset="0"/>
              </a:rPr>
              <a:t>/</a:t>
            </a:r>
            <a:r>
              <a:rPr lang="en-US" altLang="en-US" sz="2500" b="1" dirty="0" err="1" smtClean="0">
                <a:latin typeface="Courier New" pitchFamily="49" charset="0"/>
              </a:rPr>
              <a:t>sda</a:t>
            </a:r>
            <a:r>
              <a:rPr lang="en-US" altLang="en-US" sz="2500" dirty="0" smtClean="0"/>
              <a:t> and </a:t>
            </a:r>
            <a:r>
              <a:rPr lang="en-US" altLang="en-US" sz="2500" b="1" dirty="0" smtClean="0">
                <a:latin typeface="Courier New" pitchFamily="49" charset="0"/>
              </a:rPr>
              <a:t>/</a:t>
            </a:r>
            <a:r>
              <a:rPr lang="en-US" altLang="en-US" sz="2500" b="1" dirty="0" err="1" smtClean="0">
                <a:latin typeface="Courier New" pitchFamily="49" charset="0"/>
              </a:rPr>
              <a:t>dev</a:t>
            </a:r>
            <a:r>
              <a:rPr lang="en-US" altLang="en-US" sz="2500" b="1" dirty="0" smtClean="0">
                <a:latin typeface="Courier New" pitchFamily="49" charset="0"/>
              </a:rPr>
              <a:t>/sda1</a:t>
            </a:r>
            <a:r>
              <a:rPr lang="en-US" altLang="en-US" sz="2500" dirty="0" smtClean="0"/>
              <a:t> are managed by driver 8</a:t>
            </a:r>
          </a:p>
          <a:p>
            <a:pPr lvl="1" eaLnBrk="1" hangingPunct="1"/>
            <a:r>
              <a:rPr lang="en-US" altLang="en-US" sz="2800" dirty="0" smtClean="0"/>
              <a:t>cat </a:t>
            </a:r>
            <a:r>
              <a:rPr lang="en-US" altLang="en-US" sz="2800" dirty="0"/>
              <a:t>/</a:t>
            </a:r>
            <a:r>
              <a:rPr lang="en-US" altLang="en-US" sz="2800" dirty="0" err="1" smtClean="0"/>
              <a:t>proc</a:t>
            </a:r>
            <a:r>
              <a:rPr lang="en-US" altLang="en-US" sz="2800" dirty="0" smtClean="0"/>
              <a:t>/devices</a:t>
            </a:r>
          </a:p>
          <a:p>
            <a:pPr lvl="2" eaLnBrk="1" hangingPunct="1"/>
            <a:r>
              <a:rPr lang="en-US" altLang="en-US" sz="2500" dirty="0" smtClean="0"/>
              <a:t>Map number to name of device driver</a:t>
            </a:r>
          </a:p>
          <a:p>
            <a:pPr lvl="2" eaLnBrk="1" hangingPunct="1"/>
            <a:r>
              <a:rPr lang="en-US" altLang="en-US" sz="2500" dirty="0" smtClean="0"/>
              <a:t>Can have more than one major to a single driver but not typical</a:t>
            </a:r>
          </a:p>
          <a:p>
            <a:pPr eaLnBrk="1" hangingPunct="1"/>
            <a:r>
              <a:rPr lang="en-US" altLang="en-US" dirty="0" smtClean="0"/>
              <a:t>Minor number specifies the particular </a:t>
            </a:r>
            <a:r>
              <a:rPr lang="en-US" altLang="en-US" b="1" dirty="0" smtClean="0"/>
              <a:t>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The Internal Representation of Device Numbers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dev_t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type, defined in </a:t>
            </a: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</a:rPr>
              <a:t>linux</a:t>
            </a:r>
            <a:r>
              <a:rPr lang="en-US" b="1" dirty="0" smtClean="0">
                <a:latin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</a:rPr>
              <a:t>types.h</a:t>
            </a:r>
            <a:r>
              <a:rPr lang="en-US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defRPr/>
            </a:pPr>
            <a:r>
              <a:rPr lang="en-US" dirty="0" smtClean="0"/>
              <a:t>Macros defined in </a:t>
            </a: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</a:rPr>
              <a:t>linux</a:t>
            </a:r>
            <a:r>
              <a:rPr lang="en-US" b="1" dirty="0" smtClean="0">
                <a:latin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</a:rPr>
              <a:t>kdev_t.h</a:t>
            </a:r>
            <a:r>
              <a:rPr lang="en-US" b="1" dirty="0" smtClean="0">
                <a:latin typeface="Courier New" pitchFamily="49" charset="0"/>
              </a:rPr>
              <a:t>&gt;</a:t>
            </a:r>
          </a:p>
          <a:p>
            <a:pPr lvl="1" eaLnBrk="1" hangingPunct="1">
              <a:defRPr/>
            </a:pPr>
            <a:r>
              <a:rPr lang="en-US" dirty="0" smtClean="0"/>
              <a:t>12 bits for the major number</a:t>
            </a:r>
          </a:p>
          <a:p>
            <a:pPr lvl="2" eaLnBrk="1" hangingPunct="1">
              <a:defRPr/>
            </a:pPr>
            <a:r>
              <a:rPr lang="en-US" dirty="0" smtClean="0"/>
              <a:t>Use </a:t>
            </a:r>
            <a:r>
              <a:rPr lang="en-US" sz="2800" b="1" dirty="0" smtClean="0">
                <a:latin typeface="Courier New" pitchFamily="49" charset="0"/>
              </a:rPr>
              <a:t>MAJOR(</a:t>
            </a:r>
            <a:r>
              <a:rPr lang="en-US" sz="2800" b="1" dirty="0" err="1" smtClean="0">
                <a:latin typeface="Courier New" pitchFamily="49" charset="0"/>
              </a:rPr>
              <a:t>dev_t</a:t>
            </a:r>
            <a:r>
              <a:rPr lang="en-US" sz="2800" b="1" dirty="0" smtClean="0">
                <a:latin typeface="Courier New" pitchFamily="49" charset="0"/>
              </a:rPr>
              <a:t> dev)</a:t>
            </a:r>
            <a:r>
              <a:rPr lang="en-US" dirty="0" smtClean="0"/>
              <a:t> to obtain the major number</a:t>
            </a:r>
          </a:p>
          <a:p>
            <a:pPr lvl="1" eaLnBrk="1" hangingPunct="1">
              <a:defRPr/>
            </a:pPr>
            <a:r>
              <a:rPr lang="en-US" dirty="0" smtClean="0"/>
              <a:t>20 bits for the minor number</a:t>
            </a:r>
          </a:p>
          <a:p>
            <a:pPr lvl="2" eaLnBrk="1" hangingPunct="1">
              <a:defRPr/>
            </a:pPr>
            <a:r>
              <a:rPr lang="en-US" dirty="0" smtClean="0"/>
              <a:t>Use </a:t>
            </a:r>
            <a:r>
              <a:rPr lang="en-US" sz="2800" b="1" dirty="0" smtClean="0">
                <a:latin typeface="Courier New" pitchFamily="49" charset="0"/>
              </a:rPr>
              <a:t>MINOR(</a:t>
            </a:r>
            <a:r>
              <a:rPr lang="en-US" sz="2800" b="1" dirty="0" err="1" smtClean="0">
                <a:latin typeface="Courier New" pitchFamily="49" charset="0"/>
              </a:rPr>
              <a:t>dev_t</a:t>
            </a:r>
            <a:r>
              <a:rPr lang="en-US" sz="2800" b="1" dirty="0" smtClean="0">
                <a:latin typeface="Courier New" pitchFamily="49" charset="0"/>
              </a:rPr>
              <a:t> dev)</a:t>
            </a:r>
            <a:r>
              <a:rPr lang="en-US" dirty="0" smtClean="0"/>
              <a:t> to obtain the minor number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dirty="0" smtClean="0"/>
              <a:t>Use </a:t>
            </a:r>
            <a:r>
              <a:rPr lang="en-US" sz="2800" b="1" dirty="0" smtClean="0">
                <a:latin typeface="Courier New" pitchFamily="49" charset="0"/>
              </a:rPr>
              <a:t>MKDEV(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major, 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minor)</a:t>
            </a:r>
            <a:r>
              <a:rPr lang="en-US" dirty="0" smtClean="0"/>
              <a:t> to turn them into a </a:t>
            </a:r>
            <a:r>
              <a:rPr lang="en-US" sz="2800" b="1" dirty="0" err="1" smtClean="0">
                <a:latin typeface="Courier New" pitchFamily="49" charset="0"/>
              </a:rPr>
              <a:t>dev_t</a:t>
            </a:r>
            <a:endParaRPr lang="en-US" sz="28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Allocating and Freeing Device Numbers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Register a major device number (old way)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err="1" smtClean="0">
                <a:latin typeface="Courier New" pitchFamily="49" charset="0"/>
              </a:rPr>
              <a:t>int</a:t>
            </a:r>
            <a:r>
              <a:rPr lang="en-US" altLang="en-US" sz="2400" b="1" dirty="0" smtClean="0">
                <a:latin typeface="Courier New" pitchFamily="49" charset="0"/>
              </a:rPr>
              <a:t> </a:t>
            </a:r>
            <a:r>
              <a:rPr lang="en-US" altLang="en-US" sz="2400" b="1" dirty="0" err="1" smtClean="0">
                <a:latin typeface="Courier New" pitchFamily="49" charset="0"/>
              </a:rPr>
              <a:t>register_chrdev_region</a:t>
            </a:r>
            <a:r>
              <a:rPr lang="en-US" altLang="en-US" sz="2400" b="1" dirty="0" smtClean="0">
                <a:latin typeface="Courier New" pitchFamily="49" charset="0"/>
              </a:rPr>
              <a:t>(</a:t>
            </a:r>
            <a:r>
              <a:rPr lang="en-US" altLang="en-US" sz="2400" b="1" dirty="0" err="1" smtClean="0">
                <a:latin typeface="Courier New" pitchFamily="49" charset="0"/>
              </a:rPr>
              <a:t>dev_t</a:t>
            </a:r>
            <a:r>
              <a:rPr lang="en-US" altLang="en-US" sz="2400" b="1" dirty="0" smtClean="0">
                <a:latin typeface="Courier New" pitchFamily="49" charset="0"/>
              </a:rPr>
              <a:t> first, unsigned </a:t>
            </a:r>
            <a:r>
              <a:rPr lang="en-US" altLang="en-US" sz="2400" b="1" dirty="0" err="1" smtClean="0">
                <a:latin typeface="Courier New" pitchFamily="49" charset="0"/>
              </a:rPr>
              <a:t>int</a:t>
            </a:r>
            <a:r>
              <a:rPr lang="en-US" altLang="en-US" sz="2400" b="1" dirty="0" smtClean="0">
                <a:latin typeface="Courier New" pitchFamily="49" charset="0"/>
              </a:rPr>
              <a:t> count, char *name);</a:t>
            </a:r>
          </a:p>
          <a:p>
            <a:pPr lvl="1" eaLnBrk="1" hangingPunct="1"/>
            <a:r>
              <a:rPr lang="en-US" altLang="en-US" b="1" dirty="0" smtClean="0">
                <a:latin typeface="Courier New" pitchFamily="49" charset="0"/>
              </a:rPr>
              <a:t>first</a:t>
            </a:r>
          </a:p>
          <a:p>
            <a:pPr lvl="2" eaLnBrk="1" hangingPunct="1"/>
            <a:r>
              <a:rPr lang="en-US" altLang="en-US" dirty="0" smtClean="0"/>
              <a:t>Beginning device number</a:t>
            </a:r>
          </a:p>
          <a:p>
            <a:pPr lvl="2" eaLnBrk="1" hangingPunct="1"/>
            <a:r>
              <a:rPr lang="en-US" altLang="en-US" dirty="0" smtClean="0"/>
              <a:t>Minor device number is often 0</a:t>
            </a:r>
          </a:p>
          <a:p>
            <a:pPr lvl="1" eaLnBrk="1" hangingPunct="1"/>
            <a:r>
              <a:rPr lang="en-US" altLang="en-US" b="1" dirty="0" smtClean="0">
                <a:latin typeface="Courier New" pitchFamily="49" charset="0"/>
              </a:rPr>
              <a:t>count</a:t>
            </a:r>
          </a:p>
          <a:p>
            <a:pPr lvl="2" eaLnBrk="1" hangingPunct="1"/>
            <a:r>
              <a:rPr lang="en-US" altLang="en-US" dirty="0" smtClean="0"/>
              <a:t>Requested number of contiguous device numbers</a:t>
            </a:r>
          </a:p>
          <a:p>
            <a:pPr lvl="1" eaLnBrk="1" hangingPunct="1"/>
            <a:r>
              <a:rPr lang="en-US" altLang="en-US" b="1" dirty="0" smtClean="0">
                <a:latin typeface="Courier New" pitchFamily="49" charset="0"/>
              </a:rPr>
              <a:t>name</a:t>
            </a:r>
          </a:p>
          <a:p>
            <a:pPr lvl="2" eaLnBrk="1" hangingPunct="1"/>
            <a:r>
              <a:rPr lang="en-US" altLang="en-US" dirty="0" smtClean="0"/>
              <a:t>Name of the device</a:t>
            </a:r>
          </a:p>
          <a:p>
            <a:pPr lvl="1" eaLnBrk="1" hangingPunct="1"/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endParaRPr lang="en-US" altLang="en-US" dirty="0" smtClean="0">
              <a:cs typeface="Courier New" panose="02070309020205020404" pitchFamily="49" charset="0"/>
            </a:endParaRPr>
          </a:p>
          <a:p>
            <a:pPr lvl="2" eaLnBrk="1" hangingPunct="1"/>
            <a:r>
              <a:rPr lang="en-US" altLang="en-US" dirty="0" smtClean="0"/>
              <a:t>0 </a:t>
            </a:r>
            <a:r>
              <a:rPr lang="en-US" altLang="en-US" dirty="0"/>
              <a:t>on success, error code on failure</a:t>
            </a:r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Allocating and Freeing Device Numbers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Kernel can allocate a major number on the fly (dynamic major number)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err="1" smtClean="0">
                <a:latin typeface="Courier New" pitchFamily="49" charset="0"/>
              </a:rPr>
              <a:t>int</a:t>
            </a:r>
            <a:r>
              <a:rPr lang="en-US" altLang="en-US" sz="2400" b="1" dirty="0" smtClean="0">
                <a:latin typeface="Courier New" pitchFamily="49" charset="0"/>
              </a:rPr>
              <a:t> </a:t>
            </a:r>
            <a:r>
              <a:rPr lang="en-US" altLang="en-US" sz="2400" b="1" dirty="0" err="1" smtClean="0">
                <a:latin typeface="Courier New" pitchFamily="49" charset="0"/>
              </a:rPr>
              <a:t>alloc_chrdev_region</a:t>
            </a:r>
            <a:r>
              <a:rPr lang="en-US" altLang="en-US" sz="2400" b="1" dirty="0" smtClean="0">
                <a:latin typeface="Courier New" pitchFamily="49" charset="0"/>
              </a:rPr>
              <a:t>(</a:t>
            </a:r>
            <a:r>
              <a:rPr lang="en-US" altLang="en-US" sz="2400" b="1" dirty="0" err="1" smtClean="0">
                <a:latin typeface="Courier New" pitchFamily="49" charset="0"/>
              </a:rPr>
              <a:t>dev_t</a:t>
            </a:r>
            <a:r>
              <a:rPr lang="en-US" altLang="en-US" sz="2400" b="1" dirty="0" smtClean="0">
                <a:latin typeface="Courier New" pitchFamily="49" charset="0"/>
              </a:rPr>
              <a:t> *</a:t>
            </a:r>
            <a:r>
              <a:rPr lang="en-US" altLang="en-US" sz="2400" b="1" dirty="0" err="1" smtClean="0">
                <a:latin typeface="Courier New" pitchFamily="49" charset="0"/>
              </a:rPr>
              <a:t>dev</a:t>
            </a:r>
            <a:r>
              <a:rPr lang="en-US" altLang="en-US" sz="2400" b="1" dirty="0" smtClean="0">
                <a:latin typeface="Courier New" pitchFamily="49" charset="0"/>
              </a:rPr>
              <a:t>, unsigned </a:t>
            </a:r>
            <a:r>
              <a:rPr lang="en-US" altLang="en-US" sz="2400" b="1" dirty="0" err="1" smtClean="0">
                <a:latin typeface="Courier New" pitchFamily="49" charset="0"/>
              </a:rPr>
              <a:t>int</a:t>
            </a:r>
            <a:r>
              <a:rPr lang="en-US" altLang="en-US" sz="2400" b="1" dirty="0" smtClean="0">
                <a:latin typeface="Courier New" pitchFamily="49" charset="0"/>
              </a:rPr>
              <a:t> </a:t>
            </a:r>
            <a:r>
              <a:rPr lang="en-US" altLang="en-US" sz="2400" b="1" dirty="0" err="1" smtClean="0">
                <a:latin typeface="Courier New" pitchFamily="49" charset="0"/>
              </a:rPr>
              <a:t>firstminor</a:t>
            </a:r>
            <a:r>
              <a:rPr lang="en-US" altLang="en-US" sz="2400" b="1" dirty="0" smtClean="0">
                <a:latin typeface="Courier New" pitchFamily="49" charset="0"/>
              </a:rPr>
              <a:t>, unsigned </a:t>
            </a:r>
            <a:r>
              <a:rPr lang="en-US" altLang="en-US" sz="2400" b="1" dirty="0" err="1" smtClean="0">
                <a:latin typeface="Courier New" pitchFamily="49" charset="0"/>
              </a:rPr>
              <a:t>int</a:t>
            </a:r>
            <a:r>
              <a:rPr lang="en-US" altLang="en-US" sz="2400" b="1" dirty="0" smtClean="0">
                <a:latin typeface="Courier New" pitchFamily="49" charset="0"/>
              </a:rPr>
              <a:t> count, char *name);</a:t>
            </a:r>
          </a:p>
          <a:p>
            <a:pPr lvl="1" eaLnBrk="1" hangingPunct="1"/>
            <a:r>
              <a:rPr lang="en-US" altLang="en-US" b="1" dirty="0" err="1" smtClean="0">
                <a:latin typeface="Courier New" pitchFamily="49" charset="0"/>
              </a:rPr>
              <a:t>dev</a:t>
            </a:r>
            <a:endParaRPr lang="en-US" altLang="en-US" b="1" dirty="0" smtClean="0">
              <a:latin typeface="Courier New" pitchFamily="49" charset="0"/>
            </a:endParaRPr>
          </a:p>
          <a:p>
            <a:pPr lvl="2" eaLnBrk="1" hangingPunct="1"/>
            <a:r>
              <a:rPr lang="en-US" altLang="en-US" dirty="0" smtClean="0"/>
              <a:t>Output-only parameter that holds the first number on success</a:t>
            </a:r>
          </a:p>
          <a:p>
            <a:pPr lvl="1" eaLnBrk="1" hangingPunct="1"/>
            <a:r>
              <a:rPr lang="en-US" altLang="en-US" b="1" dirty="0" err="1" smtClean="0">
                <a:latin typeface="Courier New" pitchFamily="49" charset="0"/>
              </a:rPr>
              <a:t>firstminor</a:t>
            </a:r>
            <a:endParaRPr lang="en-US" altLang="en-US" b="1" dirty="0" smtClean="0">
              <a:latin typeface="Courier New" pitchFamily="49" charset="0"/>
            </a:endParaRPr>
          </a:p>
          <a:p>
            <a:pPr lvl="2" eaLnBrk="1" hangingPunct="1"/>
            <a:r>
              <a:rPr lang="en-US" altLang="en-US" dirty="0" smtClean="0"/>
              <a:t>Requested first minor number</a:t>
            </a:r>
          </a:p>
          <a:p>
            <a:pPr lvl="2" eaLnBrk="1" hangingPunct="1"/>
            <a:r>
              <a:rPr lang="en-US" altLang="en-US" dirty="0" smtClean="0"/>
              <a:t>Often 0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Allocating and Freeing Device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free your device numbers, use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smtClean="0">
                <a:latin typeface="Courier New" pitchFamily="49" charset="0"/>
              </a:rPr>
              <a:t>int unregister_chrdev_region(dev_t first, unsigned int count);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Allocating and Freeing Device Numbers</a:t>
            </a:r>
            <a:endParaRPr lang="en-US" altLang="en-US" sz="38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Some major device numbers are statically assigned</a:t>
            </a:r>
          </a:p>
          <a:p>
            <a:pPr lvl="1" eaLnBrk="1" hangingPunct="1"/>
            <a:r>
              <a:rPr lang="en-US" altLang="en-US" dirty="0" smtClean="0"/>
              <a:t>See </a:t>
            </a:r>
            <a:r>
              <a:rPr lang="en-US" altLang="en-US" b="1" dirty="0" smtClean="0">
                <a:latin typeface="Courier New" pitchFamily="49" charset="0"/>
              </a:rPr>
              <a:t>Documentation/devices.txt</a:t>
            </a:r>
          </a:p>
          <a:p>
            <a:pPr eaLnBrk="1" hangingPunct="1"/>
            <a:r>
              <a:rPr lang="en-US" altLang="en-US" dirty="0" smtClean="0"/>
              <a:t>To avoid conflicts, use dynamic allocation</a:t>
            </a:r>
          </a:p>
          <a:p>
            <a:pPr eaLnBrk="1" hangingPunct="1"/>
            <a:r>
              <a:rPr lang="en-US" altLang="en-US" dirty="0" smtClean="0"/>
              <a:t>Creates /</a:t>
            </a:r>
            <a:r>
              <a:rPr lang="en-US" altLang="en-US" dirty="0" err="1" smtClean="0"/>
              <a:t>proc</a:t>
            </a:r>
            <a:r>
              <a:rPr lang="en-US" altLang="en-US" dirty="0" smtClean="0"/>
              <a:t>/devices </a:t>
            </a:r>
            <a:r>
              <a:rPr lang="en-US" altLang="en-US" dirty="0"/>
              <a:t>entries, but </a:t>
            </a:r>
            <a:r>
              <a:rPr lang="en-US" altLang="en-US" dirty="0" smtClean="0"/>
              <a:t>does </a:t>
            </a:r>
            <a:r>
              <a:rPr lang="en-US" altLang="en-US" dirty="0"/>
              <a:t>not create the device nodes in the filesystem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scull_load </a:t>
            </a:r>
            <a:r>
              <a:rPr lang="en-US" altLang="en-US" smtClean="0">
                <a:latin typeface="Arial" charset="0"/>
              </a:rPr>
              <a:t>Shell Script</a:t>
            </a:r>
            <a:endParaRPr lang="en-US" altLang="en-US" b="1" smtClean="0">
              <a:latin typeface="Courier New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#!/bin/sh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module=“scull”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device=“scull”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mode=“664”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 invoke insmod with all arguments we got and use a pathname,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 as newer modutils don’t look in . by default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/sbin/insmod ./$module.ko $* || exit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 remove stale nodes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rm –f /dev/${device}[0-3]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major=$(awk “</a:t>
            </a:r>
            <a:r>
              <a:rPr lang="en-US" altLang="en-US" sz="1600" b="1" smtClean="0">
                <a:solidFill>
                  <a:srgbClr val="9966FF"/>
                </a:solidFill>
                <a:latin typeface="Courier New" pitchFamily="49" charset="0"/>
              </a:rPr>
              <a:t>\$2</a:t>
            </a:r>
            <a:r>
              <a:rPr lang="en-US" altLang="en-US" sz="1600" b="1" smtClean="0">
                <a:latin typeface="Courier New" pitchFamily="49" charset="0"/>
              </a:rPr>
              <a:t>==\”$module\” {print </a:t>
            </a:r>
            <a:r>
              <a:rPr lang="en-US" altLang="en-US" sz="1600" b="1" smtClean="0">
                <a:solidFill>
                  <a:srgbClr val="9966FF"/>
                </a:solidFill>
                <a:latin typeface="Courier New" pitchFamily="49" charset="0"/>
              </a:rPr>
              <a:t>\$1</a:t>
            </a:r>
            <a:r>
              <a:rPr lang="en-US" altLang="en-US" sz="1600" b="1" smtClean="0">
                <a:latin typeface="Courier New" pitchFamily="49" charset="0"/>
              </a:rPr>
              <a:t>}” /proc/devices)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scull_load </a:t>
            </a:r>
            <a:r>
              <a:rPr lang="en-US" altLang="en-US" smtClean="0">
                <a:latin typeface="Arial" charset="0"/>
              </a:rPr>
              <a:t>Shell Script</a:t>
            </a:r>
            <a:endParaRPr lang="en-US" altLang="en-US" b="1" smtClean="0">
              <a:latin typeface="Courier New" pitchFamily="49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mknod /dev/${device}0 c $major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mknod /dev/${device}1 c $major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mknod /dev/${device}2 c $major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mknod /dev/${device}3 c $major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 give appropriate group/permissions, and change the group.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 Not all distributions have staff, some have “wheel” instead.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group=“staff”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grep –q ‘^staff:’ /etc/group || group=“wheel”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chgrp $group /dev/${device}[0-3]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chmod $mode /dev/${device}[0-3]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 Device Data Structures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21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Scull: Pseudo-Device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char-type device driver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 of Data Structures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2114550" y="2263775"/>
            <a:ext cx="2514600" cy="1447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571750" y="1806575"/>
            <a:ext cx="175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66FF"/>
                </a:solidFill>
              </a:rPr>
              <a:t>struct scull_dev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2419350" y="3025775"/>
            <a:ext cx="1905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2724150" y="2568575"/>
            <a:ext cx="128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struct cdev</a:t>
            </a:r>
          </a:p>
        </p:txBody>
      </p:sp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5619750" y="2797175"/>
            <a:ext cx="1447800" cy="990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6" name="Text Box 12"/>
          <p:cNvSpPr txBox="1">
            <a:spLocks noChangeArrowheads="1"/>
          </p:cNvSpPr>
          <p:nvPr/>
        </p:nvSpPr>
        <p:spPr bwMode="auto">
          <a:xfrm>
            <a:off x="4800600" y="2362200"/>
            <a:ext cx="337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9966FF"/>
                </a:solidFill>
              </a:rPr>
              <a:t>struct file_operations scull_fops</a:t>
            </a: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>
            <a:off x="3352800" y="32004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685800" y="2286000"/>
            <a:ext cx="132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cdev_add()</a:t>
            </a:r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1447800" y="2743200"/>
            <a:ext cx="97155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16"/>
          <p:cNvSpPr>
            <a:spLocks noChangeArrowheads="1"/>
          </p:cNvSpPr>
          <p:nvPr/>
        </p:nvSpPr>
        <p:spPr bwMode="auto">
          <a:xfrm>
            <a:off x="2571750" y="4092575"/>
            <a:ext cx="1600200" cy="762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data</a:t>
            </a:r>
          </a:p>
        </p:txBody>
      </p:sp>
      <p:sp>
        <p:nvSpPr>
          <p:cNvPr id="22541" name="Line 18"/>
          <p:cNvSpPr>
            <a:spLocks noChangeShapeType="1"/>
          </p:cNvSpPr>
          <p:nvPr/>
        </p:nvSpPr>
        <p:spPr bwMode="auto">
          <a:xfrm>
            <a:off x="3409950" y="355917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Rectangle 28"/>
          <p:cNvSpPr>
            <a:spLocks noChangeArrowheads="1"/>
          </p:cNvSpPr>
          <p:nvPr/>
        </p:nvSpPr>
        <p:spPr bwMode="auto">
          <a:xfrm>
            <a:off x="7620000" y="3795713"/>
            <a:ext cx="762000" cy="3952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3" name="Text Box 29"/>
          <p:cNvSpPr txBox="1">
            <a:spLocks noChangeArrowheads="1"/>
          </p:cNvSpPr>
          <p:nvPr/>
        </p:nvSpPr>
        <p:spPr bwMode="auto">
          <a:xfrm>
            <a:off x="7315200" y="3429000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struct i_node</a:t>
            </a:r>
          </a:p>
        </p:txBody>
      </p:sp>
      <p:grpSp>
        <p:nvGrpSpPr>
          <p:cNvPr id="22544" name="Group 39"/>
          <p:cNvGrpSpPr>
            <a:grpSpLocks/>
          </p:cNvGrpSpPr>
          <p:nvPr/>
        </p:nvGrpSpPr>
        <p:grpSpPr bwMode="auto">
          <a:xfrm>
            <a:off x="2895600" y="4800600"/>
            <a:ext cx="3962400" cy="1563688"/>
            <a:chOff x="1824" y="1056"/>
            <a:chExt cx="2496" cy="985"/>
          </a:xfrm>
        </p:grpSpPr>
        <p:sp>
          <p:nvSpPr>
            <p:cNvPr id="22553" name="Rectangle 23"/>
            <p:cNvSpPr>
              <a:spLocks noChangeArrowheads="1"/>
            </p:cNvSpPr>
            <p:nvPr/>
          </p:nvSpPr>
          <p:spPr bwMode="auto">
            <a:xfrm>
              <a:off x="3600" y="1273"/>
              <a:ext cx="5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54" name="Text Box 24"/>
            <p:cNvSpPr txBox="1">
              <a:spLocks noChangeArrowheads="1"/>
            </p:cNvSpPr>
            <p:nvPr/>
          </p:nvSpPr>
          <p:spPr bwMode="auto">
            <a:xfrm>
              <a:off x="3494" y="1056"/>
              <a:ext cx="6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struct file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1824" y="1392"/>
              <a:ext cx="17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One struct file per open()</a:t>
              </a:r>
            </a:p>
          </p:txBody>
        </p:sp>
        <p:sp>
          <p:nvSpPr>
            <p:cNvPr id="22556" name="Rectangle 30"/>
            <p:cNvSpPr>
              <a:spLocks noChangeArrowheads="1"/>
            </p:cNvSpPr>
            <p:nvPr/>
          </p:nvSpPr>
          <p:spPr bwMode="auto">
            <a:xfrm>
              <a:off x="3696" y="1369"/>
              <a:ext cx="5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57" name="Rectangle 31"/>
            <p:cNvSpPr>
              <a:spLocks noChangeArrowheads="1"/>
            </p:cNvSpPr>
            <p:nvPr/>
          </p:nvSpPr>
          <p:spPr bwMode="auto">
            <a:xfrm>
              <a:off x="3792" y="1465"/>
              <a:ext cx="5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itchFamily="2" charset="2"/>
                <a:buChar char="n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2545" name="Rectangle 33"/>
          <p:cNvSpPr>
            <a:spLocks noChangeArrowheads="1"/>
          </p:cNvSpPr>
          <p:nvPr/>
        </p:nvSpPr>
        <p:spPr bwMode="auto">
          <a:xfrm>
            <a:off x="7239000" y="44958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data</a:t>
            </a:r>
          </a:p>
        </p:txBody>
      </p:sp>
      <p:sp>
        <p:nvSpPr>
          <p:cNvPr id="22546" name="Line 34"/>
          <p:cNvSpPr>
            <a:spLocks noChangeShapeType="1"/>
          </p:cNvSpPr>
          <p:nvPr/>
        </p:nvSpPr>
        <p:spPr bwMode="auto">
          <a:xfrm>
            <a:off x="8077200" y="4038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35"/>
          <p:cNvSpPr>
            <a:spLocks noChangeShapeType="1"/>
          </p:cNvSpPr>
          <p:nvPr/>
        </p:nvSpPr>
        <p:spPr bwMode="auto">
          <a:xfrm flipV="1">
            <a:off x="6553200" y="4876800"/>
            <a:ext cx="6096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36"/>
          <p:cNvSpPr>
            <a:spLocks noChangeShapeType="1"/>
          </p:cNvSpPr>
          <p:nvPr/>
        </p:nvSpPr>
        <p:spPr bwMode="auto">
          <a:xfrm flipH="1" flipV="1">
            <a:off x="4343400" y="4495800"/>
            <a:ext cx="22098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49" name="Group 42"/>
          <p:cNvGrpSpPr>
            <a:grpSpLocks/>
          </p:cNvGrpSpPr>
          <p:nvPr/>
        </p:nvGrpSpPr>
        <p:grpSpPr bwMode="auto">
          <a:xfrm>
            <a:off x="6705600" y="5105400"/>
            <a:ext cx="533400" cy="381000"/>
            <a:chOff x="4224" y="3072"/>
            <a:chExt cx="336" cy="240"/>
          </a:xfrm>
        </p:grpSpPr>
        <p:sp>
          <p:nvSpPr>
            <p:cNvPr id="22551" name="Line 37"/>
            <p:cNvSpPr>
              <a:spLocks noChangeShapeType="1"/>
            </p:cNvSpPr>
            <p:nvPr/>
          </p:nvSpPr>
          <p:spPr bwMode="auto">
            <a:xfrm flipH="1">
              <a:off x="4272" y="3072"/>
              <a:ext cx="240" cy="24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38"/>
            <p:cNvSpPr>
              <a:spLocks noChangeShapeType="1"/>
            </p:cNvSpPr>
            <p:nvPr/>
          </p:nvSpPr>
          <p:spPr bwMode="auto">
            <a:xfrm>
              <a:off x="4224" y="3120"/>
              <a:ext cx="336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Line 41"/>
          <p:cNvSpPr>
            <a:spLocks noChangeShapeType="1"/>
          </p:cNvSpPr>
          <p:nvPr/>
        </p:nvSpPr>
        <p:spPr bwMode="auto">
          <a:xfrm flipH="1" flipV="1">
            <a:off x="6629400" y="38100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Important Data Structures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file_operations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file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inode </a:t>
            </a:r>
          </a:p>
          <a:p>
            <a:pPr eaLnBrk="1" hangingPunct="1"/>
            <a:endParaRPr lang="en-US" altLang="en-US" b="1" smtClean="0">
              <a:latin typeface="Courier New" pitchFamily="49" charset="0"/>
            </a:endParaRPr>
          </a:p>
          <a:p>
            <a:pPr eaLnBrk="1" hangingPunct="1"/>
            <a:r>
              <a:rPr lang="en-US" altLang="en-US" smtClean="0"/>
              <a:t>Defined in </a:t>
            </a:r>
            <a:r>
              <a:rPr lang="en-US" altLang="en-US" b="1" smtClean="0">
                <a:latin typeface="Courier New" pitchFamily="49" charset="0"/>
              </a:rPr>
              <a:t>&lt;linux/fs.h&gt;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Operations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file_operations</a:t>
            </a:r>
            <a:r>
              <a:rPr lang="en-US" altLang="en-US" sz="16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/* </a:t>
            </a: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pointer to the module that owns the structure prevents 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       the module from being unloaded while in use */</a:t>
            </a: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module *owner;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/* </a:t>
            </a: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change the current position in a file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       returns a 64-bit offset, or a negative value on errors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*/</a:t>
            </a: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loff_t</a:t>
            </a:r>
            <a:r>
              <a:rPr lang="en-US" altLang="en-US" sz="1600" b="1" dirty="0" smtClean="0">
                <a:latin typeface="Courier New" pitchFamily="49" charset="0"/>
              </a:rPr>
              <a:t> (*</a:t>
            </a:r>
            <a:r>
              <a:rPr lang="en-US" altLang="en-US" sz="1600" b="1" dirty="0" err="1" smtClean="0">
                <a:latin typeface="Courier New" pitchFamily="49" charset="0"/>
              </a:rPr>
              <a:t>llseek</a:t>
            </a:r>
            <a:r>
              <a:rPr lang="en-US" altLang="en-US" sz="1600" b="1" dirty="0" smtClean="0">
                <a:latin typeface="Courier New" pitchFamily="49" charset="0"/>
              </a:rPr>
              <a:t>) (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file *, </a:t>
            </a:r>
            <a:r>
              <a:rPr lang="en-US" altLang="en-US" sz="1600" b="1" dirty="0" err="1" smtClean="0">
                <a:latin typeface="Courier New" pitchFamily="49" charset="0"/>
              </a:rPr>
              <a:t>loff_t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/* </a:t>
            </a: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returns the number of bytes read, or a negative value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       on errors */</a:t>
            </a: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ssize_t</a:t>
            </a:r>
            <a:r>
              <a:rPr lang="en-US" altLang="en-US" sz="1600" b="1" dirty="0" smtClean="0">
                <a:latin typeface="Courier New" pitchFamily="49" charset="0"/>
              </a:rPr>
              <a:t> (*read) (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file *, char __user *, </a:t>
            </a:r>
            <a:r>
              <a:rPr lang="en-US" altLang="en-US" sz="1600" b="1" dirty="0" err="1" smtClean="0">
                <a:latin typeface="Courier New" pitchFamily="49" charset="0"/>
              </a:rPr>
              <a:t>size_t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                </a:t>
            </a:r>
            <a:r>
              <a:rPr lang="en-US" altLang="en-US" sz="1600" b="1" dirty="0" err="1" smtClean="0">
                <a:latin typeface="Courier New" pitchFamily="49" charset="0"/>
              </a:rPr>
              <a:t>loff_t</a:t>
            </a:r>
            <a:r>
              <a:rPr lang="en-US" altLang="en-US" sz="1600" b="1" dirty="0" smtClean="0">
                <a:latin typeface="Courier New" pitchFamily="49" charset="0"/>
              </a:rPr>
              <a:t> *);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</a:t>
            </a:r>
            <a:endParaRPr lang="en-US" altLang="en-US" sz="1600" b="1" dirty="0" smtClean="0">
              <a:solidFill>
                <a:srgbClr val="9966FF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Operations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/* returns the number of written bytes, or a negative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       value on error 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*/</a:t>
            </a:r>
            <a:r>
              <a:rPr lang="en-US" altLang="en-US" sz="1600" b="1" dirty="0">
                <a:latin typeface="Courier New" pitchFamily="49" charset="0"/>
              </a:rPr>
              <a:t>	</a:t>
            </a: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ssize_t</a:t>
            </a:r>
            <a:r>
              <a:rPr lang="en-US" altLang="en-US" sz="1600" b="1" dirty="0" smtClean="0">
                <a:latin typeface="Courier New" pitchFamily="49" charset="0"/>
              </a:rPr>
              <a:t> (*write) (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file *, </a:t>
            </a:r>
            <a:r>
              <a:rPr lang="en-US" altLang="en-US" sz="1600" b="1" dirty="0" err="1" smtClean="0">
                <a:latin typeface="Courier New" pitchFamily="49" charset="0"/>
              </a:rPr>
              <a:t>const</a:t>
            </a:r>
            <a:r>
              <a:rPr lang="en-US" altLang="en-US" sz="1600" b="1" dirty="0" smtClean="0">
                <a:latin typeface="Courier New" pitchFamily="49" charset="0"/>
              </a:rPr>
              <a:t> char __user *,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               </a:t>
            </a:r>
            <a:r>
              <a:rPr lang="en-US" altLang="en-US" sz="1600" b="1" dirty="0" err="1" smtClean="0">
                <a:latin typeface="Courier New" pitchFamily="49" charset="0"/>
              </a:rPr>
              <a:t>size_t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latin typeface="Courier New" pitchFamily="49" charset="0"/>
              </a:rPr>
              <a:t>loff_t</a:t>
            </a:r>
            <a:r>
              <a:rPr lang="en-US" altLang="en-US" sz="1600" b="1" dirty="0" smtClean="0">
                <a:latin typeface="Courier New" pitchFamily="49" charset="0"/>
              </a:rPr>
              <a:t> *);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/* </a:t>
            </a: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first operation performed on the device file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 if </a:t>
            </a: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not defined, opening always succeeds, but driver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 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is </a:t>
            </a: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not notified */</a:t>
            </a: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>
                <a:latin typeface="Courier New" pitchFamily="49" charset="0"/>
              </a:rPr>
              <a:t>(*open) (</a:t>
            </a:r>
            <a:r>
              <a:rPr lang="en-US" altLang="en-US" sz="1600" b="1" dirty="0" err="1">
                <a:latin typeface="Courier New" pitchFamily="49" charset="0"/>
              </a:rPr>
              <a:t>struct</a:t>
            </a:r>
            <a:r>
              <a:rPr lang="en-US" altLang="en-US" sz="1600" b="1" dirty="0">
                <a:latin typeface="Courier New" pitchFamily="49" charset="0"/>
              </a:rPr>
              <a:t> </a:t>
            </a:r>
            <a:r>
              <a:rPr lang="en-US" altLang="en-US" sz="1600" b="1" dirty="0" err="1">
                <a:latin typeface="Courier New" pitchFamily="49" charset="0"/>
              </a:rPr>
              <a:t>inode</a:t>
            </a:r>
            <a:r>
              <a:rPr lang="en-US" altLang="en-US" sz="1600" b="1" dirty="0">
                <a:latin typeface="Courier New" pitchFamily="49" charset="0"/>
              </a:rPr>
              <a:t> *, </a:t>
            </a:r>
            <a:r>
              <a:rPr lang="en-US" altLang="en-US" sz="1600" b="1" dirty="0" err="1">
                <a:latin typeface="Courier New" pitchFamily="49" charset="0"/>
              </a:rPr>
              <a:t>struct</a:t>
            </a:r>
            <a:r>
              <a:rPr lang="en-US" altLang="en-US" sz="1600" b="1" dirty="0">
                <a:latin typeface="Courier New" pitchFamily="49" charset="0"/>
              </a:rPr>
              <a:t> file </a:t>
            </a:r>
            <a:r>
              <a:rPr lang="en-US" altLang="en-US" sz="1600" b="1" dirty="0" smtClean="0">
                <a:latin typeface="Courier New" pitchFamily="49" charset="0"/>
              </a:rPr>
              <a:t>*);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/* invoked when the file structure is being released */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>
                <a:latin typeface="Courier New" pitchFamily="49" charset="0"/>
              </a:rPr>
              <a:t>(*release) (</a:t>
            </a:r>
            <a:r>
              <a:rPr lang="en-US" altLang="en-US" sz="1600" b="1" dirty="0" err="1">
                <a:latin typeface="Courier New" pitchFamily="49" charset="0"/>
              </a:rPr>
              <a:t>struct</a:t>
            </a:r>
            <a:r>
              <a:rPr lang="en-US" altLang="en-US" sz="1600" b="1" dirty="0">
                <a:latin typeface="Courier New" pitchFamily="49" charset="0"/>
              </a:rPr>
              <a:t> </a:t>
            </a:r>
            <a:r>
              <a:rPr lang="en-US" altLang="en-US" sz="1600" b="1" dirty="0" err="1">
                <a:latin typeface="Courier New" pitchFamily="49" charset="0"/>
              </a:rPr>
              <a:t>inode</a:t>
            </a:r>
            <a:r>
              <a:rPr lang="en-US" altLang="en-US" sz="1600" b="1" dirty="0">
                <a:latin typeface="Courier New" pitchFamily="49" charset="0"/>
              </a:rPr>
              <a:t> *, </a:t>
            </a:r>
            <a:r>
              <a:rPr lang="en-US" altLang="en-US" sz="1600" b="1" dirty="0" err="1">
                <a:latin typeface="Courier New" pitchFamily="49" charset="0"/>
              </a:rPr>
              <a:t>struct</a:t>
            </a:r>
            <a:r>
              <a:rPr lang="en-US" altLang="en-US" sz="1600" b="1" dirty="0">
                <a:latin typeface="Courier New" pitchFamily="49" charset="0"/>
              </a:rPr>
              <a:t> file </a:t>
            </a:r>
            <a:r>
              <a:rPr lang="en-US" altLang="en-US" sz="1600" b="1" dirty="0" smtClean="0">
                <a:latin typeface="Courier New" pitchFamily="49" charset="0"/>
              </a:rPr>
              <a:t>*);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/* provides a way to issue device-specific commands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solidFill>
                  <a:srgbClr val="9966FF"/>
                </a:solidFill>
                <a:latin typeface="Courier New" pitchFamily="49" charset="0"/>
              </a:rPr>
              <a:t>       (e.g., formatting) 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*/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 err="1">
                <a:latin typeface="Courier New" pitchFamily="49" charset="0"/>
              </a:rPr>
              <a:t>int</a:t>
            </a:r>
            <a:r>
              <a:rPr lang="en-US" altLang="en-US" sz="1600" b="1" dirty="0">
                <a:latin typeface="Courier New" pitchFamily="49" charset="0"/>
              </a:rPr>
              <a:t> (*</a:t>
            </a:r>
            <a:r>
              <a:rPr lang="en-US" altLang="en-US" sz="1600" b="1" dirty="0" err="1">
                <a:latin typeface="Courier New" pitchFamily="49" charset="0"/>
              </a:rPr>
              <a:t>unlocked_ioctl</a:t>
            </a:r>
            <a:r>
              <a:rPr lang="en-US" altLang="en-US" sz="1600" b="1" dirty="0">
                <a:latin typeface="Courier New" pitchFamily="49" charset="0"/>
              </a:rPr>
              <a:t>) (</a:t>
            </a:r>
            <a:r>
              <a:rPr lang="en-US" altLang="en-US" sz="1600" b="1" dirty="0" err="1">
                <a:latin typeface="Courier New" pitchFamily="49" charset="0"/>
              </a:rPr>
              <a:t>struct</a:t>
            </a:r>
            <a:r>
              <a:rPr lang="en-US" altLang="en-US" sz="1600" b="1" dirty="0">
                <a:latin typeface="Courier New" pitchFamily="49" charset="0"/>
              </a:rPr>
              <a:t> file *, unsigned </a:t>
            </a:r>
            <a:r>
              <a:rPr lang="en-US" altLang="en-US" sz="1600" b="1" dirty="0" err="1">
                <a:latin typeface="Courier New" pitchFamily="49" charset="0"/>
              </a:rPr>
              <a:t>int</a:t>
            </a:r>
            <a:r>
              <a:rPr lang="en-US" altLang="en-US" sz="1600" b="1" dirty="0">
                <a:latin typeface="Courier New" pitchFamily="49" charset="0"/>
              </a:rPr>
              <a:t>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latin typeface="Courier New" pitchFamily="49" charset="0"/>
              </a:rPr>
              <a:t>                         unsigned long);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>
                <a:latin typeface="Courier New" pitchFamily="49" charset="0"/>
              </a:rPr>
              <a:t>(*</a:t>
            </a:r>
            <a:r>
              <a:rPr lang="en-US" altLang="en-US" sz="1600" b="1" dirty="0" err="1">
                <a:latin typeface="Courier New" pitchFamily="49" charset="0"/>
              </a:rPr>
              <a:t>compat_ioctl</a:t>
            </a:r>
            <a:r>
              <a:rPr lang="en-US" altLang="en-US" sz="1600" b="1" dirty="0">
                <a:latin typeface="Courier New" pitchFamily="49" charset="0"/>
              </a:rPr>
              <a:t>) (</a:t>
            </a:r>
            <a:r>
              <a:rPr lang="en-US" altLang="en-US" sz="1600" b="1" dirty="0" err="1">
                <a:latin typeface="Courier New" pitchFamily="49" charset="0"/>
              </a:rPr>
              <a:t>struct</a:t>
            </a:r>
            <a:r>
              <a:rPr lang="en-US" altLang="en-US" sz="1600" b="1" dirty="0">
                <a:latin typeface="Courier New" pitchFamily="49" charset="0"/>
              </a:rPr>
              <a:t> file *, unsigned </a:t>
            </a:r>
            <a:r>
              <a:rPr lang="en-US" altLang="en-US" sz="1600" b="1" dirty="0" err="1">
                <a:latin typeface="Courier New" pitchFamily="49" charset="0"/>
              </a:rPr>
              <a:t>int</a:t>
            </a:r>
            <a:r>
              <a:rPr lang="en-US" altLang="en-US" sz="1600" b="1" dirty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latin typeface="Courier New" pitchFamily="49" charset="0"/>
              </a:rPr>
              <a:t>				   unsigned long);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>
                <a:latin typeface="Courier New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1600" b="1" dirty="0" smtClean="0">
                <a:latin typeface="Courier New" pitchFamily="49" charset="0"/>
              </a:rPr>
              <a:t>... many more of 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file_operations</a:t>
            </a:r>
            <a:r>
              <a:rPr lang="en-US" altLang="en-US" sz="1600" b="1" dirty="0" smtClean="0">
                <a:latin typeface="Courier New" pitchFamily="49" charset="0"/>
              </a:rPr>
              <a:t> members not covered in this lecture</a:t>
            </a:r>
            <a:endParaRPr lang="en-US" altLang="en-US" sz="16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altLang="en-US" sz="1600" b="1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Courier New" pitchFamily="49" charset="0"/>
              </a:rPr>
              <a:t>scull</a:t>
            </a:r>
            <a:r>
              <a:rPr lang="en-US" altLang="en-US" dirty="0" smtClean="0"/>
              <a:t> Device Driver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Implements only a few of the methods: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err="1" smtClean="0">
                <a:latin typeface="Courier New" pitchFamily="49" charset="0"/>
              </a:rPr>
              <a:t>struct</a:t>
            </a:r>
            <a:r>
              <a:rPr lang="en-US" altLang="en-US" sz="2400" b="1" dirty="0" smtClean="0">
                <a:latin typeface="Courier New" pitchFamily="49" charset="0"/>
              </a:rPr>
              <a:t> </a:t>
            </a:r>
            <a:r>
              <a:rPr lang="en-US" altLang="en-US" sz="2400" b="1" dirty="0" err="1" smtClean="0">
                <a:latin typeface="Courier New" pitchFamily="49" charset="0"/>
              </a:rPr>
              <a:t>file_operations</a:t>
            </a:r>
            <a:r>
              <a:rPr lang="en-US" altLang="en-US" sz="2400" b="1" dirty="0" smtClean="0">
                <a:latin typeface="Courier New" pitchFamily="49" charset="0"/>
              </a:rPr>
              <a:t> </a:t>
            </a:r>
            <a:r>
              <a:rPr lang="en-US" altLang="en-US" sz="2400" b="1" dirty="0" err="1" smtClean="0">
                <a:latin typeface="Courier New" pitchFamily="49" charset="0"/>
              </a:rPr>
              <a:t>scull_fops</a:t>
            </a:r>
            <a:r>
              <a:rPr lang="en-US" altLang="en-US" sz="2400" b="1" dirty="0" smtClean="0">
                <a:latin typeface="Courier New" pitchFamily="49" charset="0"/>
              </a:rPr>
              <a:t> =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smtClean="0">
                <a:latin typeface="Courier New" pitchFamily="49" charset="0"/>
              </a:rPr>
              <a:t>	.owner = THIS_MODULE,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smtClean="0">
                <a:latin typeface="Courier New" pitchFamily="49" charset="0"/>
              </a:rPr>
              <a:t>	.</a:t>
            </a:r>
            <a:r>
              <a:rPr lang="en-US" altLang="en-US" sz="2400" b="1" dirty="0" err="1" smtClean="0">
                <a:latin typeface="Courier New" pitchFamily="49" charset="0"/>
              </a:rPr>
              <a:t>llseek</a:t>
            </a:r>
            <a:r>
              <a:rPr lang="en-US" altLang="en-US" sz="2400" b="1" dirty="0" smtClean="0">
                <a:latin typeface="Courier New" pitchFamily="49" charset="0"/>
              </a:rPr>
              <a:t> = </a:t>
            </a:r>
            <a:r>
              <a:rPr lang="en-US" altLang="en-US" sz="2400" b="1" dirty="0" err="1" smtClean="0">
                <a:latin typeface="Courier New" pitchFamily="49" charset="0"/>
              </a:rPr>
              <a:t>scull_llseek</a:t>
            </a:r>
            <a:r>
              <a:rPr lang="en-US" altLang="en-US" sz="24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smtClean="0">
                <a:latin typeface="Courier New" pitchFamily="49" charset="0"/>
              </a:rPr>
              <a:t>	.read = </a:t>
            </a:r>
            <a:r>
              <a:rPr lang="en-US" altLang="en-US" sz="2400" b="1" dirty="0" err="1" smtClean="0">
                <a:latin typeface="Courier New" pitchFamily="49" charset="0"/>
              </a:rPr>
              <a:t>scull_read</a:t>
            </a:r>
            <a:r>
              <a:rPr lang="en-US" altLang="en-US" sz="24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smtClean="0">
                <a:latin typeface="Courier New" pitchFamily="49" charset="0"/>
              </a:rPr>
              <a:t>	.write = </a:t>
            </a:r>
            <a:r>
              <a:rPr lang="en-US" altLang="en-US" sz="2400" b="1" dirty="0" err="1" smtClean="0">
                <a:latin typeface="Courier New" pitchFamily="49" charset="0"/>
              </a:rPr>
              <a:t>scull_write</a:t>
            </a:r>
            <a:r>
              <a:rPr lang="en-US" altLang="en-US" sz="24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smtClean="0">
                <a:latin typeface="Courier New" pitchFamily="49" charset="0"/>
              </a:rPr>
              <a:t>	.</a:t>
            </a:r>
            <a:r>
              <a:rPr lang="en-US" altLang="en-US" sz="2400" b="1" dirty="0" err="1" smtClean="0">
                <a:latin typeface="Courier New" pitchFamily="49" charset="0"/>
              </a:rPr>
              <a:t>unlocked_ioctl</a:t>
            </a:r>
            <a:r>
              <a:rPr lang="en-US" altLang="en-US" sz="2400" b="1" dirty="0" smtClean="0">
                <a:latin typeface="Courier New" pitchFamily="49" charset="0"/>
              </a:rPr>
              <a:t> = </a:t>
            </a:r>
            <a:r>
              <a:rPr lang="en-US" altLang="en-US" sz="2400" b="1" dirty="0" err="1" smtClean="0">
                <a:latin typeface="Courier New" pitchFamily="49" charset="0"/>
              </a:rPr>
              <a:t>scull_ioctl</a:t>
            </a:r>
            <a:r>
              <a:rPr lang="en-US" altLang="en-US" sz="24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smtClean="0">
                <a:latin typeface="Courier New" pitchFamily="49" charset="0"/>
              </a:rPr>
              <a:t>	.open = </a:t>
            </a:r>
            <a:r>
              <a:rPr lang="en-US" altLang="en-US" sz="2400" b="1" dirty="0" err="1" smtClean="0">
                <a:latin typeface="Courier New" pitchFamily="49" charset="0"/>
              </a:rPr>
              <a:t>scull_open</a:t>
            </a:r>
            <a:r>
              <a:rPr lang="en-US" altLang="en-US" sz="24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smtClean="0">
                <a:latin typeface="Courier New" pitchFamily="49" charset="0"/>
              </a:rPr>
              <a:t>	.release = </a:t>
            </a:r>
            <a:r>
              <a:rPr lang="en-US" altLang="en-US" sz="2400" b="1" dirty="0" err="1" smtClean="0">
                <a:latin typeface="Courier New" pitchFamily="49" charset="0"/>
              </a:rPr>
              <a:t>scull_release</a:t>
            </a:r>
            <a:r>
              <a:rPr lang="en-US" altLang="en-US" sz="24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 smtClean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dirty="0" smtClean="0"/>
              <a:t> Structure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Describes an </a:t>
            </a:r>
            <a:r>
              <a:rPr lang="en-US" altLang="en-US" dirty="0"/>
              <a:t>open </a:t>
            </a:r>
            <a:r>
              <a:rPr lang="en-US" altLang="en-US" dirty="0" smtClean="0"/>
              <a:t>file</a:t>
            </a:r>
          </a:p>
          <a:p>
            <a:pPr eaLnBrk="1" hangingPunct="1"/>
            <a:r>
              <a:rPr lang="en-US" altLang="en-US" dirty="0" smtClean="0"/>
              <a:t>What </a:t>
            </a:r>
            <a:r>
              <a:rPr lang="en-US" altLang="en-US" dirty="0"/>
              <a:t>Unix calls an open </a:t>
            </a:r>
            <a:r>
              <a:rPr lang="en-US" altLang="en-US" b="1" dirty="0"/>
              <a:t>file </a:t>
            </a:r>
            <a:r>
              <a:rPr lang="en-US" altLang="en-US" b="1" dirty="0" smtClean="0"/>
              <a:t>descriptor</a:t>
            </a:r>
          </a:p>
          <a:p>
            <a:pPr eaLnBrk="1" hangingPunct="1"/>
            <a:r>
              <a:rPr lang="en-US" altLang="en-US" dirty="0" smtClean="0"/>
              <a:t>Allocated </a:t>
            </a:r>
            <a:r>
              <a:rPr lang="en-US" altLang="en-US" dirty="0"/>
              <a:t>when a file/device is </a:t>
            </a:r>
            <a:r>
              <a:rPr lang="en-US" altLang="en-US" dirty="0" smtClean="0"/>
              <a:t>opened</a:t>
            </a:r>
          </a:p>
          <a:p>
            <a:pPr eaLnBrk="1" hangingPunct="1"/>
            <a:r>
              <a:rPr lang="en-US" altLang="en-US" b="1" dirty="0"/>
              <a:t>ref count </a:t>
            </a:r>
            <a:r>
              <a:rPr lang="en-US" altLang="en-US" dirty="0"/>
              <a:t>incremented when new references are created, e.g. by dup and fork</a:t>
            </a:r>
          </a:p>
          <a:p>
            <a:pPr eaLnBrk="1" hangingPunct="1"/>
            <a:r>
              <a:rPr lang="en-US" altLang="en-US" dirty="0"/>
              <a:t>freed on "last close" of a </a:t>
            </a:r>
            <a:r>
              <a:rPr lang="en-US" altLang="en-US" dirty="0" smtClean="0"/>
              <a:t>file/device</a:t>
            </a:r>
          </a:p>
          <a:p>
            <a:pPr eaLnBrk="1" hangingPunct="1"/>
            <a:r>
              <a:rPr lang="en-US" altLang="en-US" dirty="0" smtClean="0"/>
              <a:t>Contains a reference to a </a:t>
            </a:r>
            <a:r>
              <a:rPr lang="en-US" altLang="en-US" dirty="0" err="1" smtClean="0"/>
              <a:t>file_operations</a:t>
            </a:r>
            <a:r>
              <a:rPr lang="en-US" altLang="en-US" dirty="0" smtClean="0"/>
              <a:t> structure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altLang="en-US" dirty="0"/>
              <a:t> Structure</a:t>
            </a:r>
            <a:endParaRPr lang="en-US" alt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5307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/>
              <a:t>pointer to file is often called </a:t>
            </a:r>
            <a:r>
              <a:rPr lang="en-US" altLang="en-US" b="1" dirty="0" err="1" smtClean="0">
                <a:latin typeface="Courier New" pitchFamily="49" charset="0"/>
              </a:rPr>
              <a:t>filp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Some important fields</a:t>
            </a:r>
          </a:p>
          <a:p>
            <a:pPr lvl="1" eaLnBrk="1" hangingPunct="1"/>
            <a:r>
              <a:rPr lang="en-US" altLang="en-US" b="1" dirty="0" err="1" smtClean="0">
                <a:latin typeface="Courier New" pitchFamily="49" charset="0"/>
              </a:rPr>
              <a:t>fmode_t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f_mode</a:t>
            </a:r>
            <a:r>
              <a:rPr lang="en-US" altLang="en-US" b="1" dirty="0" smtClean="0">
                <a:latin typeface="Courier New" pitchFamily="49" charset="0"/>
              </a:rPr>
              <a:t>;</a:t>
            </a:r>
          </a:p>
          <a:p>
            <a:pPr lvl="2" eaLnBrk="1" hangingPunct="1"/>
            <a:r>
              <a:rPr lang="en-US" altLang="en-US" dirty="0" smtClean="0"/>
              <a:t>File properties (set by kernel based on open() parameters)</a:t>
            </a:r>
          </a:p>
          <a:p>
            <a:pPr lvl="3" eaLnBrk="1" hangingPunct="1"/>
            <a:r>
              <a:rPr lang="en-US" altLang="en-US" dirty="0" smtClean="0"/>
              <a:t>E.g., </a:t>
            </a:r>
            <a:r>
              <a:rPr lang="en-US" altLang="en-US" dirty="0"/>
              <a:t>readable (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FMODE_READ</a:t>
            </a:r>
            <a:r>
              <a:rPr lang="en-US" altLang="en-US" dirty="0"/>
              <a:t>) </a:t>
            </a:r>
            <a:r>
              <a:rPr lang="en-US" altLang="en-US" dirty="0" smtClean="0"/>
              <a:t>or </a:t>
            </a:r>
            <a:r>
              <a:rPr lang="en-US" altLang="en-US" dirty="0"/>
              <a:t>writable (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FMODE_WRITE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b="1" dirty="0" err="1" smtClean="0">
                <a:latin typeface="Courier New" pitchFamily="49" charset="0"/>
              </a:rPr>
              <a:t>loff_t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f_pos</a:t>
            </a:r>
            <a:r>
              <a:rPr lang="en-US" altLang="en-US" b="1" dirty="0" smtClean="0">
                <a:latin typeface="Courier New" pitchFamily="49" charset="0"/>
              </a:rPr>
              <a:t>;</a:t>
            </a:r>
          </a:p>
          <a:p>
            <a:pPr lvl="2" eaLnBrk="1" hangingPunct="1"/>
            <a:r>
              <a:rPr lang="en-US" altLang="en-US" dirty="0" smtClean="0"/>
              <a:t>Current reading/writing position (64-bits)</a:t>
            </a:r>
          </a:p>
          <a:p>
            <a:pPr lvl="1" eaLnBrk="1" hangingPunct="1"/>
            <a:r>
              <a:rPr lang="en-US" altLang="en-US" b="1" dirty="0" smtClean="0">
                <a:latin typeface="Courier New" pitchFamily="49" charset="0"/>
              </a:rPr>
              <a:t>unsigned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f_flags</a:t>
            </a:r>
            <a:r>
              <a:rPr lang="en-US" altLang="en-US" b="1" dirty="0" smtClean="0">
                <a:latin typeface="Courier New" pitchFamily="49" charset="0"/>
              </a:rPr>
              <a:t>;</a:t>
            </a:r>
          </a:p>
          <a:p>
            <a:pPr lvl="2" eaLnBrk="1" hangingPunct="1"/>
            <a:r>
              <a:rPr lang="en-US" altLang="en-US" dirty="0" smtClean="0"/>
              <a:t>File flags (combined flags/mode from open())</a:t>
            </a:r>
          </a:p>
          <a:p>
            <a:pPr lvl="3" eaLnBrk="1" hangingPunct="1"/>
            <a:r>
              <a:rPr lang="en-US" altLang="en-US" dirty="0" smtClean="0"/>
              <a:t>E.g., </a:t>
            </a:r>
            <a:r>
              <a:rPr lang="en-US" altLang="en-US" b="1" dirty="0" smtClean="0">
                <a:latin typeface="Courier New" pitchFamily="49" charset="0"/>
              </a:rPr>
              <a:t>O_RDONLY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latin typeface="Courier New" pitchFamily="49" charset="0"/>
              </a:rPr>
              <a:t>O_NONBLOCK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latin typeface="Courier New" pitchFamily="49" charset="0"/>
              </a:rPr>
              <a:t>O_SYNC</a:t>
            </a:r>
          </a:p>
          <a:p>
            <a:pPr lvl="1" eaLnBrk="1" hangingPunct="1"/>
            <a:endParaRPr lang="en-US" alt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289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File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important fields</a:t>
            </a:r>
          </a:p>
          <a:p>
            <a:pPr lvl="1" eaLnBrk="1" hangingPunct="1"/>
            <a:r>
              <a:rPr lang="en-US" altLang="en-US" b="1" smtClean="0">
                <a:latin typeface="Courier New" pitchFamily="49" charset="0"/>
              </a:rPr>
              <a:t>struct file_operations *f_op;</a:t>
            </a:r>
          </a:p>
          <a:p>
            <a:pPr lvl="2" eaLnBrk="1" hangingPunct="1"/>
            <a:r>
              <a:rPr lang="en-US" altLang="en-US" smtClean="0"/>
              <a:t>Operations associated with the file</a:t>
            </a:r>
          </a:p>
          <a:p>
            <a:pPr lvl="2" eaLnBrk="1" hangingPunct="1"/>
            <a:r>
              <a:rPr lang="en-US" altLang="en-US" smtClean="0"/>
              <a:t>Dynamically replaceable pointer</a:t>
            </a:r>
          </a:p>
          <a:p>
            <a:pPr lvl="3" eaLnBrk="1" hangingPunct="1"/>
            <a:r>
              <a:rPr lang="en-US" altLang="en-US" smtClean="0"/>
              <a:t>Equivalent of method overriding in OO programming</a:t>
            </a:r>
          </a:p>
          <a:p>
            <a:pPr lvl="1" eaLnBrk="1" hangingPunct="1"/>
            <a:r>
              <a:rPr lang="en-US" altLang="en-US" b="1" smtClean="0">
                <a:latin typeface="Courier New" pitchFamily="49" charset="0"/>
              </a:rPr>
              <a:t>void *private_data;</a:t>
            </a:r>
          </a:p>
          <a:p>
            <a:pPr lvl="2" eaLnBrk="1" hangingPunct="1"/>
            <a:r>
              <a:rPr lang="en-US" altLang="en-US" smtClean="0"/>
              <a:t>Can be used to store additional data structures</a:t>
            </a:r>
          </a:p>
          <a:p>
            <a:pPr lvl="2" eaLnBrk="1" hangingPunct="1"/>
            <a:r>
              <a:rPr lang="en-US" altLang="en-US" smtClean="0"/>
              <a:t>Needs to be freed during the </a:t>
            </a:r>
            <a:r>
              <a:rPr lang="en-US" altLang="en-US" b="1" smtClean="0">
                <a:latin typeface="Courier New" pitchFamily="49" charset="0"/>
              </a:rPr>
              <a:t>release</a:t>
            </a:r>
            <a:r>
              <a:rPr lang="en-US" altLang="en-US" smtClean="0"/>
              <a:t> method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File Structure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important fields</a:t>
            </a:r>
          </a:p>
          <a:p>
            <a:pPr lvl="1" eaLnBrk="1" hangingPunct="1"/>
            <a:r>
              <a:rPr lang="en-US" altLang="en-US" b="1" smtClean="0">
                <a:latin typeface="Courier New" pitchFamily="49" charset="0"/>
              </a:rPr>
              <a:t>struct dentry *f_dentry;</a:t>
            </a:r>
          </a:p>
          <a:p>
            <a:pPr lvl="2" eaLnBrk="1" hangingPunct="1"/>
            <a:r>
              <a:rPr lang="en-US" altLang="en-US" smtClean="0"/>
              <a:t>Directory entry associated with the file</a:t>
            </a:r>
          </a:p>
          <a:p>
            <a:pPr lvl="2" eaLnBrk="1" hangingPunct="1"/>
            <a:r>
              <a:rPr lang="en-US" altLang="en-US" smtClean="0"/>
              <a:t>Used to access the inode data structure</a:t>
            </a:r>
          </a:p>
          <a:p>
            <a:pPr lvl="3" eaLnBrk="1" hangingPunct="1"/>
            <a:r>
              <a:rPr lang="en-US" altLang="en-US" b="1" smtClean="0">
                <a:latin typeface="Courier New" pitchFamily="49" charset="0"/>
              </a:rPr>
              <a:t>filp-&gt;f_dentry-&gt;d_inode</a:t>
            </a:r>
          </a:p>
          <a:p>
            <a:pPr lvl="2" eaLnBrk="1" hangingPunct="1"/>
            <a:endParaRPr lang="en-US" altLang="en-US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i-node Structure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can be numerous file structures (multiple open descriptors) for a single file</a:t>
            </a:r>
          </a:p>
          <a:p>
            <a:pPr eaLnBrk="1" hangingPunct="1"/>
            <a:r>
              <a:rPr lang="en-US" altLang="en-US" smtClean="0"/>
              <a:t>Only one inode structure per file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complete char device driver</a:t>
            </a:r>
          </a:p>
          <a:p>
            <a:pPr eaLnBrk="1" hangingPunct="1"/>
            <a:r>
              <a:rPr lang="en-US" altLang="en-US" b="1" dirty="0" smtClean="0">
                <a:latin typeface="Courier New" pitchFamily="49" charset="0"/>
              </a:rPr>
              <a:t>scull</a:t>
            </a:r>
          </a:p>
          <a:p>
            <a:pPr lvl="1" eaLnBrk="1" hangingPunct="1"/>
            <a:r>
              <a:rPr lang="en-US" altLang="en-US" b="1" dirty="0" smtClean="0"/>
              <a:t>S</a:t>
            </a:r>
            <a:r>
              <a:rPr lang="en-US" altLang="en-US" dirty="0" smtClean="0"/>
              <a:t>imple </a:t>
            </a:r>
            <a:r>
              <a:rPr lang="en-US" altLang="en-US" b="1" dirty="0" smtClean="0"/>
              <a:t>C</a:t>
            </a:r>
            <a:r>
              <a:rPr lang="en-US" altLang="en-US" dirty="0" smtClean="0"/>
              <a:t>haracter </a:t>
            </a:r>
            <a:r>
              <a:rPr lang="en-US" altLang="en-US" b="1" dirty="0" smtClean="0"/>
              <a:t>U</a:t>
            </a:r>
            <a:r>
              <a:rPr lang="en-US" altLang="en-US" dirty="0" smtClean="0"/>
              <a:t>tility for </a:t>
            </a:r>
            <a:r>
              <a:rPr lang="en-US" altLang="en-US" b="1" dirty="0" smtClean="0"/>
              <a:t>L</a:t>
            </a:r>
            <a:r>
              <a:rPr lang="en-US" altLang="en-US" dirty="0" smtClean="0"/>
              <a:t>oading </a:t>
            </a:r>
            <a:r>
              <a:rPr lang="en-US" altLang="en-US" b="1" dirty="0" smtClean="0"/>
              <a:t>L</a:t>
            </a:r>
            <a:r>
              <a:rPr lang="en-US" altLang="en-US" dirty="0" smtClean="0"/>
              <a:t>ocalities</a:t>
            </a:r>
          </a:p>
          <a:p>
            <a:pPr lvl="1" eaLnBrk="1" hangingPunct="1"/>
            <a:r>
              <a:rPr lang="en-US" altLang="en-US" dirty="0" smtClean="0"/>
              <a:t>Kernel allocated memory treated as device</a:t>
            </a:r>
          </a:p>
          <a:p>
            <a:pPr lvl="2" eaLnBrk="1" hangingPunct="1"/>
            <a:r>
              <a:rPr lang="en-US" altLang="en-US" dirty="0"/>
              <a:t>Not hardware </a:t>
            </a:r>
            <a:r>
              <a:rPr lang="en-US" altLang="en-US" dirty="0" smtClean="0"/>
              <a:t>dependent</a:t>
            </a:r>
          </a:p>
          <a:p>
            <a:pPr lvl="1" eaLnBrk="1" hangingPunct="1"/>
            <a:r>
              <a:rPr lang="en-US" altLang="en-US" dirty="0" smtClean="0"/>
              <a:t>Explore interface between char driver and kernel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i-node Structure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Some important fields</a:t>
            </a:r>
          </a:p>
          <a:p>
            <a:pPr lvl="1" eaLnBrk="1" hangingPunct="1"/>
            <a:r>
              <a:rPr lang="en-US" altLang="en-US" b="1" dirty="0" err="1" smtClean="0">
                <a:latin typeface="Courier New" pitchFamily="49" charset="0"/>
              </a:rPr>
              <a:t>dev_t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i_rdev</a:t>
            </a:r>
            <a:r>
              <a:rPr lang="en-US" altLang="en-US" b="1" dirty="0" smtClean="0">
                <a:latin typeface="Courier New" pitchFamily="49" charset="0"/>
              </a:rPr>
              <a:t>;</a:t>
            </a:r>
          </a:p>
          <a:p>
            <a:pPr lvl="2" eaLnBrk="1" hangingPunct="1"/>
            <a:r>
              <a:rPr lang="en-US" altLang="en-US" dirty="0" smtClean="0"/>
              <a:t>Contains device number</a:t>
            </a:r>
          </a:p>
          <a:p>
            <a:pPr lvl="2" eaLnBrk="1" hangingPunct="1"/>
            <a:r>
              <a:rPr lang="en-US" altLang="en-US" dirty="0" smtClean="0"/>
              <a:t>For portability, use the following macros </a:t>
            </a:r>
          </a:p>
          <a:p>
            <a:pPr lvl="3" eaLnBrk="1" hangingPunct="1"/>
            <a:r>
              <a:rPr lang="en-US" altLang="en-US" b="1" dirty="0" smtClean="0">
                <a:latin typeface="Courier New" pitchFamily="49" charset="0"/>
              </a:rPr>
              <a:t>unsigned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iminor</a:t>
            </a:r>
            <a:r>
              <a:rPr lang="en-US" altLang="en-US" b="1" dirty="0" smtClean="0">
                <a:latin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</a:rPr>
              <a:t>struct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inode</a:t>
            </a:r>
            <a:r>
              <a:rPr lang="en-US" altLang="en-US" b="1" dirty="0" smtClean="0">
                <a:latin typeface="Courier New" pitchFamily="49" charset="0"/>
              </a:rPr>
              <a:t> *</a:t>
            </a:r>
            <a:r>
              <a:rPr lang="en-US" altLang="en-US" b="1" dirty="0" err="1" smtClean="0">
                <a:latin typeface="Courier New" pitchFamily="49" charset="0"/>
              </a:rPr>
              <a:t>inode</a:t>
            </a:r>
            <a:r>
              <a:rPr lang="en-US" altLang="en-US" b="1" dirty="0" smtClean="0">
                <a:latin typeface="Courier New" pitchFamily="49" charset="0"/>
              </a:rPr>
              <a:t>);</a:t>
            </a:r>
          </a:p>
          <a:p>
            <a:pPr lvl="3" eaLnBrk="1" hangingPunct="1"/>
            <a:r>
              <a:rPr lang="en-US" altLang="en-US" b="1" dirty="0" smtClean="0">
                <a:latin typeface="Courier New" pitchFamily="49" charset="0"/>
              </a:rPr>
              <a:t>unsigned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imajor</a:t>
            </a:r>
            <a:r>
              <a:rPr lang="en-US" altLang="en-US" b="1" dirty="0" smtClean="0">
                <a:latin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</a:rPr>
              <a:t>struct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inode</a:t>
            </a:r>
            <a:r>
              <a:rPr lang="en-US" altLang="en-US" b="1" dirty="0" smtClean="0">
                <a:latin typeface="Courier New" pitchFamily="49" charset="0"/>
              </a:rPr>
              <a:t> *</a:t>
            </a:r>
            <a:r>
              <a:rPr lang="en-US" altLang="en-US" b="1" dirty="0" err="1" smtClean="0">
                <a:latin typeface="Courier New" pitchFamily="49" charset="0"/>
              </a:rPr>
              <a:t>inode</a:t>
            </a:r>
            <a:r>
              <a:rPr lang="en-US" altLang="en-US" b="1" dirty="0" smtClean="0">
                <a:latin typeface="Courier New" pitchFamily="49" charset="0"/>
              </a:rPr>
              <a:t>);</a:t>
            </a:r>
          </a:p>
          <a:p>
            <a:pPr lvl="1" eaLnBrk="1" hangingPunct="1"/>
            <a:r>
              <a:rPr lang="en-US" altLang="en-US" b="1" dirty="0" err="1" smtClean="0">
                <a:latin typeface="Courier New" pitchFamily="49" charset="0"/>
              </a:rPr>
              <a:t>struct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cdev</a:t>
            </a:r>
            <a:r>
              <a:rPr lang="en-US" altLang="en-US" b="1" dirty="0" smtClean="0">
                <a:latin typeface="Courier New" pitchFamily="49" charset="0"/>
              </a:rPr>
              <a:t> *</a:t>
            </a:r>
            <a:r>
              <a:rPr lang="en-US" altLang="en-US" b="1" dirty="0" err="1" smtClean="0">
                <a:latin typeface="Courier New" pitchFamily="49" charset="0"/>
              </a:rPr>
              <a:t>i_cdev</a:t>
            </a:r>
            <a:r>
              <a:rPr lang="en-US" altLang="en-US" b="1" dirty="0" smtClean="0">
                <a:latin typeface="Courier New" pitchFamily="49" charset="0"/>
              </a:rPr>
              <a:t>;</a:t>
            </a:r>
          </a:p>
          <a:p>
            <a:pPr lvl="2" eaLnBrk="1" hangingPunct="1"/>
            <a:r>
              <a:rPr lang="en-US" altLang="en-US" dirty="0" smtClean="0"/>
              <a:t>Contains a pointer to the data structure that refers to a char device file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 Device Registration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97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 Device Registration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 err="1" smtClean="0">
                <a:latin typeface="Courier New" pitchFamily="49" charset="0"/>
              </a:rPr>
              <a:t>struct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cdev</a:t>
            </a:r>
            <a:r>
              <a:rPr lang="en-US" altLang="en-US" dirty="0" smtClean="0"/>
              <a:t> to represent char devices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smtClean="0">
                <a:latin typeface="Courier New" pitchFamily="49" charset="0"/>
              </a:rPr>
              <a:t>#include &lt;</a:t>
            </a:r>
            <a:r>
              <a:rPr lang="en-US" altLang="en-US" sz="2000" b="1" dirty="0" err="1" smtClean="0">
                <a:latin typeface="Courier New" pitchFamily="49" charset="0"/>
              </a:rPr>
              <a:t>linux</a:t>
            </a:r>
            <a:r>
              <a:rPr lang="en-US" altLang="en-US" sz="2000" b="1" dirty="0" smtClean="0">
                <a:latin typeface="Courier New" pitchFamily="49" charset="0"/>
              </a:rPr>
              <a:t>/</a:t>
            </a:r>
            <a:r>
              <a:rPr lang="en-US" altLang="en-US" sz="2000" b="1" dirty="0" err="1" smtClean="0">
                <a:latin typeface="Courier New" pitchFamily="49" charset="0"/>
              </a:rPr>
              <a:t>cdev.h</a:t>
            </a:r>
            <a:r>
              <a:rPr lang="en-US" alt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smtClean="0">
                <a:solidFill>
                  <a:srgbClr val="9966FF"/>
                </a:solidFill>
                <a:latin typeface="Courier New" pitchFamily="49" charset="0"/>
              </a:rPr>
              <a:t>/* first way - allocates and initializes </a:t>
            </a:r>
            <a:r>
              <a:rPr lang="en-US" altLang="en-US" sz="2000" b="1" dirty="0" err="1" smtClean="0">
                <a:solidFill>
                  <a:srgbClr val="9966FF"/>
                </a:solidFill>
                <a:latin typeface="Courier New" pitchFamily="49" charset="0"/>
              </a:rPr>
              <a:t>cdev</a:t>
            </a:r>
            <a:r>
              <a:rPr lang="en-US" altLang="en-US" sz="2000" b="1" dirty="0" smtClean="0">
                <a:solidFill>
                  <a:srgbClr val="9966FF"/>
                </a:solidFill>
                <a:latin typeface="Courier New" pitchFamily="49" charset="0"/>
              </a:rPr>
              <a:t>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err="1" smtClean="0">
                <a:latin typeface="Courier New" pitchFamily="49" charset="0"/>
              </a:rPr>
              <a:t>struct</a:t>
            </a:r>
            <a:r>
              <a:rPr lang="en-US" altLang="en-US" sz="2000" b="1" dirty="0" smtClean="0">
                <a:latin typeface="Courier New" pitchFamily="49" charset="0"/>
              </a:rPr>
              <a:t> </a:t>
            </a:r>
            <a:r>
              <a:rPr lang="en-US" altLang="en-US" sz="2000" b="1" dirty="0" err="1" smtClean="0">
                <a:latin typeface="Courier New" pitchFamily="49" charset="0"/>
              </a:rPr>
              <a:t>cdev</a:t>
            </a:r>
            <a:r>
              <a:rPr lang="en-US" altLang="en-US" sz="2000" b="1" dirty="0" smtClean="0">
                <a:latin typeface="Courier New" pitchFamily="49" charset="0"/>
              </a:rPr>
              <a:t> *</a:t>
            </a:r>
            <a:r>
              <a:rPr lang="en-US" altLang="en-US" sz="2000" b="1" dirty="0" err="1" smtClean="0">
                <a:latin typeface="Courier New" pitchFamily="49" charset="0"/>
              </a:rPr>
              <a:t>my_cdev</a:t>
            </a:r>
            <a:r>
              <a:rPr lang="en-US" altLang="en-US" sz="2000" b="1" dirty="0" smtClean="0">
                <a:latin typeface="Courier New" pitchFamily="49" charset="0"/>
              </a:rPr>
              <a:t> = </a:t>
            </a:r>
            <a:r>
              <a:rPr lang="en-US" altLang="en-US" sz="2000" b="1" dirty="0" err="1" smtClean="0">
                <a:latin typeface="Courier New" pitchFamily="49" charset="0"/>
              </a:rPr>
              <a:t>cdev_alloc</a:t>
            </a:r>
            <a:r>
              <a:rPr lang="en-US" altLang="en-US" sz="2000" b="1" dirty="0" smtClean="0">
                <a:latin typeface="Courier New" pitchFamily="49" charset="0"/>
              </a:rPr>
              <a:t>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err="1" smtClean="0">
                <a:latin typeface="Courier New" pitchFamily="49" charset="0"/>
              </a:rPr>
              <a:t>my_cdev</a:t>
            </a:r>
            <a:r>
              <a:rPr lang="en-US" altLang="en-US" sz="2000" b="1" dirty="0" smtClean="0">
                <a:latin typeface="Courier New" pitchFamily="49" charset="0"/>
              </a:rPr>
              <a:t>-&gt;ops = &amp;</a:t>
            </a:r>
            <a:r>
              <a:rPr lang="en-US" altLang="en-US" sz="2000" b="1" dirty="0" err="1" smtClean="0">
                <a:latin typeface="Courier New" pitchFamily="49" charset="0"/>
              </a:rPr>
              <a:t>my_fops</a:t>
            </a:r>
            <a:r>
              <a:rPr lang="en-US" alt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smtClean="0">
                <a:solidFill>
                  <a:srgbClr val="9966FF"/>
                </a:solidFill>
                <a:latin typeface="Courier New" pitchFamily="49" charset="0"/>
              </a:rPr>
              <a:t>/* second way – initialize already allocated </a:t>
            </a:r>
            <a:r>
              <a:rPr lang="en-US" altLang="en-US" sz="2000" b="1" dirty="0" err="1" smtClean="0">
                <a:solidFill>
                  <a:srgbClr val="9966FF"/>
                </a:solidFill>
                <a:latin typeface="Courier New" pitchFamily="49" charset="0"/>
              </a:rPr>
              <a:t>cdev</a:t>
            </a:r>
            <a:r>
              <a:rPr lang="en-US" altLang="en-US" sz="2000" b="1" dirty="0" smtClean="0">
                <a:solidFill>
                  <a:srgbClr val="9966FF"/>
                </a:solidFill>
                <a:latin typeface="Courier New" pitchFamily="49" charset="0"/>
              </a:rPr>
              <a:t> (see scull driver)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 smtClean="0">
                <a:latin typeface="Courier New" pitchFamily="49" charset="0"/>
              </a:rPr>
              <a:t>void </a:t>
            </a:r>
            <a:r>
              <a:rPr lang="en-US" altLang="en-US" sz="2000" b="1" dirty="0" err="1" smtClean="0">
                <a:latin typeface="Courier New" pitchFamily="49" charset="0"/>
              </a:rPr>
              <a:t>cdev_init</a:t>
            </a:r>
            <a:r>
              <a:rPr lang="en-US" altLang="en-US" sz="2000" b="1" dirty="0" smtClean="0">
                <a:latin typeface="Courier New" pitchFamily="49" charset="0"/>
              </a:rPr>
              <a:t>(</a:t>
            </a:r>
            <a:r>
              <a:rPr lang="en-US" altLang="en-US" sz="2000" b="1" dirty="0" err="1" smtClean="0">
                <a:latin typeface="Courier New" pitchFamily="49" charset="0"/>
              </a:rPr>
              <a:t>struct</a:t>
            </a:r>
            <a:r>
              <a:rPr lang="en-US" altLang="en-US" sz="2000" b="1" dirty="0" smtClean="0">
                <a:latin typeface="Courier New" pitchFamily="49" charset="0"/>
              </a:rPr>
              <a:t> </a:t>
            </a:r>
            <a:r>
              <a:rPr lang="en-US" altLang="en-US" sz="2000" b="1" dirty="0" err="1" smtClean="0">
                <a:latin typeface="Courier New" pitchFamily="49" charset="0"/>
              </a:rPr>
              <a:t>cdev</a:t>
            </a:r>
            <a:r>
              <a:rPr lang="en-US" altLang="en-US" sz="2000" b="1" dirty="0" smtClean="0">
                <a:latin typeface="Courier New" pitchFamily="49" charset="0"/>
              </a:rPr>
              <a:t> *</a:t>
            </a:r>
            <a:r>
              <a:rPr lang="en-US" altLang="en-US" sz="2000" b="1" dirty="0" err="1" smtClean="0">
                <a:latin typeface="Courier New" pitchFamily="49" charset="0"/>
              </a:rPr>
              <a:t>cdev</a:t>
            </a:r>
            <a:r>
              <a:rPr lang="en-US" altLang="en-US" sz="2000" b="1" dirty="0" smtClean="0">
                <a:latin typeface="Courier New" pitchFamily="49" charset="0"/>
              </a:rPr>
              <a:t>, </a:t>
            </a:r>
            <a:r>
              <a:rPr lang="en-US" altLang="en-US" sz="2000" b="1" dirty="0" err="1" smtClean="0">
                <a:latin typeface="Courier New" pitchFamily="49" charset="0"/>
              </a:rPr>
              <a:t>struct</a:t>
            </a:r>
            <a:r>
              <a:rPr lang="en-US" altLang="en-US" sz="2000" b="1" dirty="0" smtClean="0">
                <a:latin typeface="Courier New" pitchFamily="49" charset="0"/>
              </a:rPr>
              <a:t> </a:t>
            </a:r>
            <a:r>
              <a:rPr lang="en-US" altLang="en-US" sz="2000" b="1" dirty="0" err="1" smtClean="0">
                <a:latin typeface="Courier New" pitchFamily="49" charset="0"/>
              </a:rPr>
              <a:t>file_operations</a:t>
            </a:r>
            <a:r>
              <a:rPr lang="en-US" altLang="en-US" sz="2000" b="1" dirty="0" smtClean="0">
                <a:latin typeface="Courier New" pitchFamily="49" charset="0"/>
              </a:rPr>
              <a:t> *fops);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 Device Registration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Either way</a:t>
            </a:r>
          </a:p>
          <a:p>
            <a:pPr lvl="1" eaLnBrk="1" hangingPunct="1"/>
            <a:r>
              <a:rPr lang="en-US" altLang="en-US" sz="2400" dirty="0" smtClean="0"/>
              <a:t>Need to initialize</a:t>
            </a:r>
            <a:r>
              <a:rPr lang="en-US" altLang="en-US" sz="2400" dirty="0" smtClean="0">
                <a:latin typeface="Courier New" pitchFamily="49" charset="0"/>
              </a:rPr>
              <a:t> </a:t>
            </a:r>
            <a:r>
              <a:rPr lang="en-US" altLang="en-US" sz="2400" b="1" dirty="0" err="1" smtClean="0">
                <a:latin typeface="Courier New" pitchFamily="49" charset="0"/>
              </a:rPr>
              <a:t>file_operations</a:t>
            </a:r>
            <a:r>
              <a:rPr lang="en-US" altLang="en-US" sz="2400" dirty="0" smtClean="0">
                <a:latin typeface="Courier New" pitchFamily="49" charset="0"/>
              </a:rPr>
              <a:t> </a:t>
            </a:r>
            <a:r>
              <a:rPr lang="en-US" altLang="en-US" sz="2400" dirty="0" smtClean="0"/>
              <a:t>and set</a:t>
            </a:r>
            <a:r>
              <a:rPr lang="en-US" altLang="en-US" sz="2400" dirty="0" smtClean="0">
                <a:latin typeface="Courier New" pitchFamily="49" charset="0"/>
              </a:rPr>
              <a:t> </a:t>
            </a:r>
            <a:r>
              <a:rPr lang="en-US" altLang="en-US" sz="2400" b="1" dirty="0" smtClean="0">
                <a:latin typeface="Courier New" pitchFamily="49" charset="0"/>
              </a:rPr>
              <a:t>owner</a:t>
            </a:r>
            <a:r>
              <a:rPr lang="en-US" altLang="en-US" sz="2400" dirty="0" smtClean="0">
                <a:latin typeface="Courier New" pitchFamily="49" charset="0"/>
              </a:rPr>
              <a:t> </a:t>
            </a:r>
            <a:r>
              <a:rPr lang="en-US" altLang="en-US" sz="2400" dirty="0" smtClean="0"/>
              <a:t>to</a:t>
            </a:r>
            <a:r>
              <a:rPr lang="en-US" altLang="en-US" sz="2400" dirty="0" smtClean="0">
                <a:latin typeface="Courier New" pitchFamily="49" charset="0"/>
              </a:rPr>
              <a:t> </a:t>
            </a:r>
            <a:r>
              <a:rPr lang="en-US" altLang="en-US" sz="2400" b="1" dirty="0" smtClean="0">
                <a:latin typeface="Courier New" pitchFamily="49" charset="0"/>
              </a:rPr>
              <a:t>THIS_MODULE</a:t>
            </a:r>
          </a:p>
          <a:p>
            <a:pPr eaLnBrk="1" hangingPunct="1"/>
            <a:r>
              <a:rPr lang="en-US" altLang="en-US" sz="2600" dirty="0" smtClean="0"/>
              <a:t>Inform the kernel by calling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300" b="1" dirty="0" err="1" smtClean="0">
                <a:latin typeface="Courier New" pitchFamily="49" charset="0"/>
              </a:rPr>
              <a:t>int</a:t>
            </a:r>
            <a:r>
              <a:rPr lang="en-US" altLang="en-US" sz="2300" b="1" dirty="0" smtClean="0">
                <a:latin typeface="Courier New" pitchFamily="49" charset="0"/>
              </a:rPr>
              <a:t> </a:t>
            </a:r>
            <a:r>
              <a:rPr lang="en-US" altLang="en-US" sz="2300" b="1" dirty="0" err="1" smtClean="0">
                <a:latin typeface="Courier New" pitchFamily="49" charset="0"/>
              </a:rPr>
              <a:t>cdev_add</a:t>
            </a:r>
            <a:r>
              <a:rPr lang="en-US" altLang="en-US" sz="2300" b="1" dirty="0" smtClean="0">
                <a:latin typeface="Courier New" pitchFamily="49" charset="0"/>
              </a:rPr>
              <a:t>(</a:t>
            </a:r>
            <a:r>
              <a:rPr lang="en-US" altLang="en-US" sz="2300" b="1" dirty="0" err="1" smtClean="0">
                <a:latin typeface="Courier New" pitchFamily="49" charset="0"/>
              </a:rPr>
              <a:t>struct</a:t>
            </a:r>
            <a:r>
              <a:rPr lang="en-US" altLang="en-US" sz="2300" b="1" dirty="0" smtClean="0">
                <a:latin typeface="Courier New" pitchFamily="49" charset="0"/>
              </a:rPr>
              <a:t> </a:t>
            </a:r>
            <a:r>
              <a:rPr lang="en-US" altLang="en-US" sz="2300" b="1" dirty="0" err="1" smtClean="0">
                <a:latin typeface="Courier New" pitchFamily="49" charset="0"/>
              </a:rPr>
              <a:t>cdev</a:t>
            </a:r>
            <a:r>
              <a:rPr lang="en-US" altLang="en-US" sz="2300" b="1" dirty="0" smtClean="0">
                <a:latin typeface="Courier New" pitchFamily="49" charset="0"/>
              </a:rPr>
              <a:t> *</a:t>
            </a:r>
            <a:r>
              <a:rPr lang="en-US" altLang="en-US" sz="2300" b="1" dirty="0" err="1" smtClean="0">
                <a:latin typeface="Courier New" pitchFamily="49" charset="0"/>
              </a:rPr>
              <a:t>dev</a:t>
            </a:r>
            <a:r>
              <a:rPr lang="en-US" altLang="en-US" sz="2300" b="1" dirty="0" smtClean="0">
                <a:latin typeface="Courier New" pitchFamily="49" charset="0"/>
              </a:rPr>
              <a:t>, </a:t>
            </a:r>
            <a:r>
              <a:rPr lang="en-US" altLang="en-US" sz="2300" b="1" dirty="0" err="1" smtClean="0">
                <a:latin typeface="Courier New" pitchFamily="49" charset="0"/>
              </a:rPr>
              <a:t>dev_t</a:t>
            </a:r>
            <a:r>
              <a:rPr lang="en-US" altLang="en-US" sz="2300" b="1" dirty="0" smtClean="0">
                <a:latin typeface="Courier New" pitchFamily="49" charset="0"/>
              </a:rPr>
              <a:t> </a:t>
            </a:r>
            <a:r>
              <a:rPr lang="en-US" altLang="en-US" sz="2300" b="1" dirty="0" err="1" smtClean="0">
                <a:latin typeface="Courier New" pitchFamily="49" charset="0"/>
              </a:rPr>
              <a:t>num</a:t>
            </a:r>
            <a:r>
              <a:rPr lang="en-US" altLang="en-US" sz="2300" b="1" dirty="0" smtClean="0">
                <a:latin typeface="Courier New" pitchFamily="49" charset="0"/>
              </a:rPr>
              <a:t>, unsigned </a:t>
            </a:r>
            <a:r>
              <a:rPr lang="en-US" altLang="en-US" sz="2300" b="1" dirty="0" err="1" smtClean="0">
                <a:latin typeface="Courier New" pitchFamily="49" charset="0"/>
              </a:rPr>
              <a:t>int</a:t>
            </a:r>
            <a:r>
              <a:rPr lang="en-US" altLang="en-US" sz="2300" b="1" dirty="0" smtClean="0">
                <a:latin typeface="Courier New" pitchFamily="49" charset="0"/>
              </a:rPr>
              <a:t> count);</a:t>
            </a:r>
          </a:p>
          <a:p>
            <a:pPr lvl="1" eaLnBrk="1" hangingPunct="1"/>
            <a:r>
              <a:rPr lang="en-US" altLang="en-US" sz="2300" b="1" dirty="0" err="1" smtClean="0">
                <a:latin typeface="Courier New" pitchFamily="49" charset="0"/>
              </a:rPr>
              <a:t>num</a:t>
            </a:r>
            <a:r>
              <a:rPr lang="en-US" altLang="en-US" sz="2300" b="1" dirty="0" smtClean="0">
                <a:latin typeface="Courier New" pitchFamily="49" charset="0"/>
              </a:rPr>
              <a:t>: </a:t>
            </a:r>
            <a:r>
              <a:rPr lang="en-US" altLang="en-US" sz="2300" dirty="0" smtClean="0"/>
              <a:t>first device number</a:t>
            </a:r>
          </a:p>
          <a:p>
            <a:pPr lvl="1" eaLnBrk="1" hangingPunct="1"/>
            <a:r>
              <a:rPr lang="en-US" altLang="en-US" sz="2300" b="1" dirty="0" smtClean="0">
                <a:latin typeface="Courier New" pitchFamily="49" charset="0"/>
              </a:rPr>
              <a:t>count: </a:t>
            </a:r>
            <a:r>
              <a:rPr lang="en-US" altLang="en-US" sz="2300" dirty="0" smtClean="0"/>
              <a:t>number of device numbers</a:t>
            </a:r>
          </a:p>
          <a:p>
            <a:pPr eaLnBrk="1" hangingPunct="1"/>
            <a:r>
              <a:rPr lang="en-US" altLang="en-US" sz="2500" dirty="0" smtClean="0"/>
              <a:t>Remove a char device, call this function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300" b="1" dirty="0" smtClean="0">
                <a:latin typeface="Courier New" pitchFamily="49" charset="0"/>
              </a:rPr>
              <a:t>void </a:t>
            </a:r>
            <a:r>
              <a:rPr lang="en-US" altLang="en-US" sz="2300" b="1" dirty="0" err="1" smtClean="0">
                <a:latin typeface="Courier New" pitchFamily="49" charset="0"/>
              </a:rPr>
              <a:t>cdev_del</a:t>
            </a:r>
            <a:r>
              <a:rPr lang="en-US" altLang="en-US" sz="2300" b="1" dirty="0" smtClean="0">
                <a:latin typeface="Courier New" pitchFamily="49" charset="0"/>
              </a:rPr>
              <a:t>(</a:t>
            </a:r>
            <a:r>
              <a:rPr lang="en-US" altLang="en-US" sz="2300" b="1" smtClean="0">
                <a:latin typeface="Courier New" pitchFamily="49" charset="0"/>
              </a:rPr>
              <a:t>struct</a:t>
            </a:r>
            <a:r>
              <a:rPr lang="en-US" altLang="en-US" sz="2300" b="1" dirty="0" smtClean="0">
                <a:latin typeface="Courier New" pitchFamily="49" charset="0"/>
              </a:rPr>
              <a:t> </a:t>
            </a:r>
            <a:r>
              <a:rPr lang="en-US" altLang="en-US" sz="2300" b="1" dirty="0" err="1" smtClean="0">
                <a:latin typeface="Courier New" pitchFamily="49" charset="0"/>
              </a:rPr>
              <a:t>cdev</a:t>
            </a:r>
            <a:r>
              <a:rPr lang="en-US" altLang="en-US" sz="2300" b="1" dirty="0" smtClean="0">
                <a:latin typeface="Courier New" pitchFamily="49" charset="0"/>
              </a:rPr>
              <a:t> *</a:t>
            </a:r>
            <a:r>
              <a:rPr lang="en-US" altLang="en-US" sz="2300" b="1" dirty="0" err="1" smtClean="0">
                <a:latin typeface="Courier New" pitchFamily="49" charset="0"/>
              </a:rPr>
              <a:t>dev</a:t>
            </a:r>
            <a:r>
              <a:rPr lang="en-US" altLang="en-US" sz="2300" b="1" dirty="0" smtClean="0">
                <a:latin typeface="Courier New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Allocating and Freeing Device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register_chrdev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 smtClean="0"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cs typeface="Courier New" panose="02070309020205020404" pitchFamily="49" charset="0"/>
              </a:rPr>
              <a:t>Consolidates into one call functionality of:</a:t>
            </a:r>
          </a:p>
          <a:p>
            <a:pPr lvl="2"/>
            <a:r>
              <a:rPr lang="en-US" altLang="en-US" b="1" dirty="0" err="1" smtClean="0">
                <a:latin typeface="Courier New" pitchFamily="49" charset="0"/>
              </a:rPr>
              <a:t>alloc_chrdev_region</a:t>
            </a:r>
            <a:r>
              <a:rPr lang="en-US" altLang="en-US" b="1" dirty="0" smtClean="0">
                <a:latin typeface="Courier New" pitchFamily="49" charset="0"/>
              </a:rPr>
              <a:t>()</a:t>
            </a:r>
          </a:p>
          <a:p>
            <a:pPr lvl="2"/>
            <a:r>
              <a:rPr lang="en-US" altLang="en-US" b="1" dirty="0" err="1" smtClean="0">
                <a:latin typeface="Courier New" pitchFamily="49" charset="0"/>
              </a:rPr>
              <a:t>cdev_add</a:t>
            </a:r>
            <a:r>
              <a:rPr lang="en-US" altLang="en-US" b="1" dirty="0" smtClean="0">
                <a:latin typeface="Courier New" pitchFamily="49" charset="0"/>
              </a:rPr>
              <a:t>()</a:t>
            </a:r>
            <a:endParaRPr lang="en-US" b="1" dirty="0" smtClean="0"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cs typeface="Courier New" panose="02070309020205020404" pitchFamily="49" charset="0"/>
              </a:rPr>
              <a:t>Allocates 256 minor devices</a:t>
            </a:r>
          </a:p>
          <a:p>
            <a:pPr lvl="1"/>
            <a:r>
              <a:rPr lang="en-US" b="1" dirty="0" smtClean="0">
                <a:cs typeface="Courier New" panose="02070309020205020404" pitchFamily="49" charset="0"/>
              </a:rPr>
              <a:t>Unregister counterpart</a:t>
            </a:r>
          </a:p>
          <a:p>
            <a:pPr lvl="2"/>
            <a:r>
              <a:rPr lang="en-US" b="1" dirty="0" err="1" smtClean="0">
                <a:cs typeface="Courier New" panose="02070309020205020404" pitchFamily="49" charset="0"/>
              </a:rPr>
              <a:t>unregister_chrdev</a:t>
            </a:r>
            <a:r>
              <a:rPr lang="en-US" b="1" dirty="0" smtClean="0"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41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Device Registration in </a:t>
            </a:r>
            <a:r>
              <a:rPr lang="en-US" altLang="en-US" b="1" smtClean="0">
                <a:latin typeface="Courier New" pitchFamily="49" charset="0"/>
              </a:rPr>
              <a:t>scull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Courier New" pitchFamily="49" charset="0"/>
              </a:rPr>
              <a:t>scull</a:t>
            </a:r>
            <a:r>
              <a:rPr lang="en-US" altLang="en-US" dirty="0" smtClean="0"/>
              <a:t> represents each device with </a:t>
            </a:r>
            <a:r>
              <a:rPr lang="en-US" altLang="en-US" b="1" dirty="0" err="1" smtClean="0">
                <a:latin typeface="Courier New" pitchFamily="49" charset="0"/>
              </a:rPr>
              <a:t>struct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scull_dev</a:t>
            </a:r>
            <a:endParaRPr lang="en-US" altLang="en-US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scull_dev</a:t>
            </a:r>
            <a:r>
              <a:rPr lang="en-US" altLang="en-US" sz="16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scull_qset</a:t>
            </a:r>
            <a:r>
              <a:rPr lang="en-US" altLang="en-US" sz="1600" b="1" dirty="0" smtClean="0">
                <a:latin typeface="Courier New" pitchFamily="49" charset="0"/>
              </a:rPr>
              <a:t> *data; /* pointer to first quantum set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quantum;             /* the current quantum size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qset</a:t>
            </a:r>
            <a:r>
              <a:rPr lang="en-US" altLang="en-US" sz="1600" b="1" dirty="0" smtClean="0">
                <a:latin typeface="Courier New" pitchFamily="49" charset="0"/>
              </a:rPr>
              <a:t>;                /* the current array size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unsigned long size;      /* amount of data stored here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unsigned </a:t>
            </a: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access_key</a:t>
            </a:r>
            <a:r>
              <a:rPr lang="en-US" altLang="en-US" sz="1600" b="1" dirty="0" smtClean="0">
                <a:latin typeface="Courier New" pitchFamily="49" charset="0"/>
              </a:rPr>
              <a:t>; /* used by </a:t>
            </a:r>
            <a:r>
              <a:rPr lang="en-US" altLang="en-US" sz="1600" b="1" dirty="0" err="1" smtClean="0">
                <a:latin typeface="Courier New" pitchFamily="49" charset="0"/>
              </a:rPr>
              <a:t>sculluid</a:t>
            </a:r>
            <a:r>
              <a:rPr lang="en-US" altLang="en-US" sz="1600" b="1" dirty="0" smtClean="0">
                <a:latin typeface="Courier New" pitchFamily="49" charset="0"/>
              </a:rPr>
              <a:t> &amp; </a:t>
            </a:r>
            <a:r>
              <a:rPr lang="en-US" altLang="en-US" sz="1600" b="1" dirty="0" err="1" smtClean="0">
                <a:latin typeface="Courier New" pitchFamily="49" charset="0"/>
              </a:rPr>
              <a:t>scullpriv</a:t>
            </a:r>
            <a:r>
              <a:rPr lang="en-US" altLang="en-US" sz="1600" b="1" dirty="0" smtClean="0">
                <a:latin typeface="Courier New" pitchFamily="49" charset="0"/>
              </a:rPr>
              <a:t>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mutex </a:t>
            </a:r>
            <a:r>
              <a:rPr lang="en-US" altLang="en-US" sz="1600" b="1" dirty="0" err="1" smtClean="0">
                <a:latin typeface="Courier New" pitchFamily="49" charset="0"/>
              </a:rPr>
              <a:t>mutex</a:t>
            </a:r>
            <a:r>
              <a:rPr lang="en-US" altLang="en-US" sz="1600" b="1" dirty="0" smtClean="0">
                <a:latin typeface="Courier New" pitchFamily="49" charset="0"/>
              </a:rPr>
              <a:t>;      /* mutual exclusion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cdev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cdev</a:t>
            </a:r>
            <a:r>
              <a:rPr lang="en-US" altLang="en-US" sz="1600" b="1" dirty="0" smtClean="0">
                <a:latin typeface="Courier New" pitchFamily="49" charset="0"/>
              </a:rPr>
              <a:t>;        /* char device structure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 Device Initialization Steps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Register device driver name and numbers</a:t>
            </a:r>
          </a:p>
          <a:p>
            <a:pPr eaLnBrk="1" hangingPunct="1"/>
            <a:r>
              <a:rPr lang="en-US" altLang="en-US" dirty="0" smtClean="0"/>
              <a:t>Allocation of the </a:t>
            </a:r>
            <a:r>
              <a:rPr lang="en-US" altLang="en-US" b="1" dirty="0" err="1" smtClean="0">
                <a:latin typeface="Courier New" pitchFamily="49" charset="0"/>
              </a:rPr>
              <a:t>struct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scull_dev</a:t>
            </a:r>
            <a:r>
              <a:rPr lang="en-US" altLang="en-US" dirty="0" smtClean="0"/>
              <a:t> objects</a:t>
            </a:r>
          </a:p>
          <a:p>
            <a:pPr eaLnBrk="1" hangingPunct="1"/>
            <a:r>
              <a:rPr lang="en-US" altLang="en-US" dirty="0" smtClean="0"/>
              <a:t>Initialization of scull </a:t>
            </a:r>
            <a:r>
              <a:rPr lang="en-US" altLang="en-US" dirty="0" err="1" smtClean="0"/>
              <a:t>cdev</a:t>
            </a:r>
            <a:r>
              <a:rPr lang="en-US" altLang="en-US" dirty="0" smtClean="0"/>
              <a:t> objects</a:t>
            </a:r>
          </a:p>
          <a:p>
            <a:pPr lvl="1" eaLnBrk="1" hangingPunct="1"/>
            <a:r>
              <a:rPr lang="en-US" altLang="en-US" dirty="0" smtClean="0"/>
              <a:t>Calls </a:t>
            </a:r>
            <a:r>
              <a:rPr lang="en-US" altLang="en-US" b="1" dirty="0" err="1" smtClean="0">
                <a:latin typeface="Courier New" pitchFamily="49" charset="0"/>
              </a:rPr>
              <a:t>cdev_init</a:t>
            </a:r>
            <a:r>
              <a:rPr lang="en-US" altLang="en-US" dirty="0" smtClean="0"/>
              <a:t> to initialize the </a:t>
            </a:r>
            <a:r>
              <a:rPr lang="en-US" altLang="en-US" b="1" dirty="0" err="1" smtClean="0">
                <a:latin typeface="Courier New" pitchFamily="49" charset="0"/>
              </a:rPr>
              <a:t>struct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cdev</a:t>
            </a:r>
            <a:r>
              <a:rPr lang="en-US" altLang="en-US" dirty="0" smtClean="0"/>
              <a:t> component</a:t>
            </a:r>
          </a:p>
          <a:p>
            <a:pPr lvl="1" eaLnBrk="1" hangingPunct="1"/>
            <a:r>
              <a:rPr lang="en-US" altLang="en-US" dirty="0" smtClean="0"/>
              <a:t>Sets </a:t>
            </a:r>
            <a:r>
              <a:rPr lang="en-US" altLang="en-US" b="1" dirty="0" err="1" smtClean="0">
                <a:latin typeface="Courier New" pitchFamily="49" charset="0"/>
              </a:rPr>
              <a:t>cdev.owner</a:t>
            </a:r>
            <a:r>
              <a:rPr lang="en-US" altLang="en-US" dirty="0" smtClean="0"/>
              <a:t> to this module</a:t>
            </a:r>
          </a:p>
          <a:p>
            <a:pPr lvl="1" eaLnBrk="1" hangingPunct="1"/>
            <a:r>
              <a:rPr lang="en-US" altLang="en-US" dirty="0" smtClean="0"/>
              <a:t>Sets </a:t>
            </a:r>
            <a:r>
              <a:rPr lang="en-US" altLang="en-US" b="1" dirty="0" err="1" smtClean="0">
                <a:latin typeface="Courier New" pitchFamily="49" charset="0"/>
              </a:rPr>
              <a:t>cdev.ops</a:t>
            </a:r>
            <a:r>
              <a:rPr lang="en-US" altLang="en-US" dirty="0" smtClean="0"/>
              <a:t> to </a:t>
            </a:r>
            <a:r>
              <a:rPr lang="en-US" altLang="en-US" b="1" dirty="0" err="1" smtClean="0">
                <a:latin typeface="Courier New" pitchFamily="49" charset="0"/>
              </a:rPr>
              <a:t>scull_fops</a:t>
            </a:r>
            <a:endParaRPr lang="en-US" alt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altLang="en-US" dirty="0" smtClean="0"/>
              <a:t>Calls </a:t>
            </a:r>
            <a:r>
              <a:rPr lang="en-US" altLang="en-US" b="1" dirty="0" err="1" smtClean="0">
                <a:latin typeface="Courier New" pitchFamily="49" charset="0"/>
              </a:rPr>
              <a:t>cdev_add</a:t>
            </a:r>
            <a:r>
              <a:rPr lang="en-US" altLang="en-US" dirty="0" smtClean="0"/>
              <a:t> to complete registration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 Device Cleanup Steps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Clean up internal data structures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cdev_del</a:t>
            </a:r>
            <a:r>
              <a:rPr lang="en-US" altLang="en-US" smtClean="0"/>
              <a:t> </a:t>
            </a:r>
            <a:r>
              <a:rPr lang="en-US" altLang="en-US" b="1" smtClean="0">
                <a:latin typeface="Courier New" pitchFamily="49" charset="0"/>
              </a:rPr>
              <a:t>scull</a:t>
            </a:r>
            <a:r>
              <a:rPr lang="en-US" altLang="en-US" smtClean="0"/>
              <a:t> devices</a:t>
            </a:r>
          </a:p>
          <a:p>
            <a:pPr eaLnBrk="1" hangingPunct="1"/>
            <a:r>
              <a:rPr lang="en-US" altLang="en-US" smtClean="0"/>
              <a:t>Deallocate </a:t>
            </a:r>
            <a:r>
              <a:rPr lang="en-US" altLang="en-US" b="1" smtClean="0">
                <a:latin typeface="Courier New" pitchFamily="49" charset="0"/>
              </a:rPr>
              <a:t>scull</a:t>
            </a:r>
            <a:r>
              <a:rPr lang="en-US" altLang="en-US" smtClean="0"/>
              <a:t> devices</a:t>
            </a:r>
          </a:p>
          <a:p>
            <a:pPr eaLnBrk="1" hangingPunct="1"/>
            <a:r>
              <a:rPr lang="en-US" altLang="en-US" smtClean="0"/>
              <a:t>Unregister device numbers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Device Registration in </a:t>
            </a:r>
            <a:r>
              <a:rPr lang="en-US" altLang="en-US" b="1" smtClean="0">
                <a:latin typeface="Courier New" pitchFamily="49" charset="0"/>
              </a:rPr>
              <a:t>scull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To add </a:t>
            </a:r>
            <a:r>
              <a:rPr lang="en-US" altLang="en-US" b="1" dirty="0" err="1" smtClean="0">
                <a:latin typeface="Courier New" pitchFamily="49" charset="0"/>
              </a:rPr>
              <a:t>struct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scull_dev</a:t>
            </a:r>
            <a:r>
              <a:rPr lang="en-US" altLang="en-US" dirty="0" smtClean="0"/>
              <a:t> to the kernel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static void </a:t>
            </a:r>
            <a:r>
              <a:rPr lang="en-US" altLang="en-US" sz="1600" b="1" dirty="0" err="1" smtClean="0">
                <a:latin typeface="Courier New" pitchFamily="49" charset="0"/>
              </a:rPr>
              <a:t>scull_setup_cdev</a:t>
            </a:r>
            <a:r>
              <a:rPr lang="en-US" altLang="en-US" sz="1600" b="1" dirty="0" smtClean="0">
                <a:latin typeface="Courier New" pitchFamily="49" charset="0"/>
              </a:rPr>
              <a:t>(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scull_dev</a:t>
            </a:r>
            <a:r>
              <a:rPr lang="en-US" altLang="en-US" sz="1600" b="1" dirty="0" smtClean="0">
                <a:latin typeface="Courier New" pitchFamily="49" charset="0"/>
              </a:rPr>
              <a:t> *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index)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</a:t>
            </a: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err, </a:t>
            </a:r>
            <a:r>
              <a:rPr lang="en-US" altLang="en-US" sz="1600" b="1" dirty="0" err="1" smtClean="0">
                <a:latin typeface="Courier New" pitchFamily="49" charset="0"/>
              </a:rPr>
              <a:t>devno</a:t>
            </a:r>
            <a:r>
              <a:rPr lang="en-US" altLang="en-US" sz="1600" b="1" dirty="0" smtClean="0">
                <a:latin typeface="Courier New" pitchFamily="49" charset="0"/>
              </a:rPr>
              <a:t> = MKDEV(</a:t>
            </a:r>
            <a:r>
              <a:rPr lang="en-US" altLang="en-US" sz="1600" b="1" dirty="0" err="1" smtClean="0">
                <a:latin typeface="Courier New" pitchFamily="49" charset="0"/>
              </a:rPr>
              <a:t>scull_major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latin typeface="Courier New" pitchFamily="49" charset="0"/>
              </a:rPr>
              <a:t>scull_minor</a:t>
            </a:r>
            <a:r>
              <a:rPr lang="en-US" altLang="en-US" sz="1600" b="1" dirty="0" smtClean="0">
                <a:latin typeface="Courier New" pitchFamily="49" charset="0"/>
              </a:rPr>
              <a:t> + index);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</a:t>
            </a:r>
            <a:r>
              <a:rPr lang="en-US" altLang="en-US" sz="1600" b="1" dirty="0" err="1" smtClean="0">
                <a:latin typeface="Courier New" pitchFamily="49" charset="0"/>
              </a:rPr>
              <a:t>cdev_init</a:t>
            </a:r>
            <a:r>
              <a:rPr lang="en-US" altLang="en-US" sz="1600" b="1" dirty="0" smtClean="0">
                <a:latin typeface="Courier New" pitchFamily="49" charset="0"/>
              </a:rPr>
              <a:t>(&amp;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r>
              <a:rPr lang="en-US" altLang="en-US" sz="1600" b="1" dirty="0" smtClean="0">
                <a:latin typeface="Courier New" pitchFamily="49" charset="0"/>
              </a:rPr>
              <a:t>-&gt;</a:t>
            </a:r>
            <a:r>
              <a:rPr lang="en-US" altLang="en-US" sz="1600" b="1" dirty="0" err="1" smtClean="0">
                <a:latin typeface="Courier New" pitchFamily="49" charset="0"/>
              </a:rPr>
              <a:t>cdev</a:t>
            </a:r>
            <a:r>
              <a:rPr lang="en-US" altLang="en-US" sz="1600" b="1" dirty="0" smtClean="0">
                <a:latin typeface="Courier New" pitchFamily="49" charset="0"/>
              </a:rPr>
              <a:t>, &amp;</a:t>
            </a:r>
            <a:r>
              <a:rPr lang="en-US" altLang="en-US" sz="1600" b="1" dirty="0" err="1" smtClean="0">
                <a:latin typeface="Courier New" pitchFamily="49" charset="0"/>
              </a:rPr>
              <a:t>scull_fops</a:t>
            </a:r>
            <a:r>
              <a:rPr lang="en-US" altLang="en-US" sz="16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r>
              <a:rPr lang="en-US" altLang="en-US" sz="1600" b="1" dirty="0" smtClean="0">
                <a:latin typeface="Courier New" pitchFamily="49" charset="0"/>
              </a:rPr>
              <a:t>-&gt;</a:t>
            </a:r>
            <a:r>
              <a:rPr lang="en-US" altLang="en-US" sz="1600" b="1" dirty="0" err="1" smtClean="0">
                <a:latin typeface="Courier New" pitchFamily="49" charset="0"/>
              </a:rPr>
              <a:t>cdev.owner</a:t>
            </a:r>
            <a:r>
              <a:rPr lang="en-US" altLang="en-US" sz="1600" b="1" dirty="0" smtClean="0">
                <a:latin typeface="Courier New" pitchFamily="49" charset="0"/>
              </a:rPr>
              <a:t> = THIS_MODULE;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err = </a:t>
            </a:r>
            <a:r>
              <a:rPr lang="en-US" altLang="en-US" sz="1600" b="1" dirty="0" err="1" smtClean="0">
                <a:latin typeface="Courier New" pitchFamily="49" charset="0"/>
              </a:rPr>
              <a:t>cdev_add</a:t>
            </a:r>
            <a:r>
              <a:rPr lang="en-US" altLang="en-US" sz="1600" b="1" dirty="0" smtClean="0">
                <a:latin typeface="Courier New" pitchFamily="49" charset="0"/>
              </a:rPr>
              <a:t>(&amp;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r>
              <a:rPr lang="en-US" altLang="en-US" sz="1600" b="1" dirty="0" smtClean="0">
                <a:latin typeface="Courier New" pitchFamily="49" charset="0"/>
              </a:rPr>
              <a:t>-&gt;</a:t>
            </a:r>
            <a:r>
              <a:rPr lang="en-US" altLang="en-US" sz="1600" b="1" dirty="0" err="1" smtClean="0">
                <a:latin typeface="Courier New" pitchFamily="49" charset="0"/>
              </a:rPr>
              <a:t>cdev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latin typeface="Courier New" pitchFamily="49" charset="0"/>
              </a:rPr>
              <a:t>devno</a:t>
            </a:r>
            <a:r>
              <a:rPr lang="en-US" altLang="en-US" sz="1600" b="1" dirty="0" smtClean="0">
                <a:latin typeface="Courier New" pitchFamily="49" charset="0"/>
              </a:rPr>
              <a:t>, 1);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if (err)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</a:t>
            </a:r>
            <a:r>
              <a:rPr lang="en-US" altLang="en-US" sz="1600" b="1" dirty="0" err="1" smtClean="0">
                <a:latin typeface="Courier New" pitchFamily="49" charset="0"/>
              </a:rPr>
              <a:t>printk</a:t>
            </a:r>
            <a:r>
              <a:rPr lang="en-US" altLang="en-US" sz="1600" b="1" dirty="0" smtClean="0">
                <a:latin typeface="Courier New" pitchFamily="49" charset="0"/>
              </a:rPr>
              <a:t>(KERN_NOTICE  “Error %d adding </a:t>
            </a:r>
            <a:r>
              <a:rPr lang="en-US" altLang="en-US" sz="1600" b="1" dirty="0" err="1" smtClean="0">
                <a:latin typeface="Courier New" pitchFamily="49" charset="0"/>
              </a:rPr>
              <a:t>scull%d</a:t>
            </a:r>
            <a:r>
              <a:rPr lang="en-US" altLang="en-US" sz="1600" b="1" dirty="0" smtClean="0">
                <a:latin typeface="Courier New" pitchFamily="49" charset="0"/>
              </a:rPr>
              <a:t>”, err,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      index);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3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Design of </a:t>
            </a:r>
            <a:r>
              <a:rPr lang="en-US" altLang="en-US" b="1" smtClean="0">
                <a:latin typeface="Courier New" pitchFamily="49" charset="0"/>
              </a:rPr>
              <a:t>scull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Implements various devices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scull0</a:t>
            </a:r>
            <a:r>
              <a:rPr lang="en-US" altLang="en-US" smtClean="0"/>
              <a:t> to </a:t>
            </a:r>
            <a:r>
              <a:rPr lang="en-US" altLang="en-US" b="1" smtClean="0">
                <a:latin typeface="Courier New" pitchFamily="49" charset="0"/>
              </a:rPr>
              <a:t>scull3</a:t>
            </a:r>
          </a:p>
          <a:p>
            <a:pPr lvl="1" eaLnBrk="1" hangingPunct="1"/>
            <a:r>
              <a:rPr lang="en-US" altLang="en-US" smtClean="0"/>
              <a:t>Four device drivers, each consisting of a memory area</a:t>
            </a:r>
          </a:p>
          <a:p>
            <a:pPr lvl="2" eaLnBrk="1" hangingPunct="1"/>
            <a:r>
              <a:rPr lang="en-US" altLang="en-US" smtClean="0"/>
              <a:t>Global</a:t>
            </a:r>
          </a:p>
          <a:p>
            <a:pPr lvl="3" eaLnBrk="1" hangingPunct="1"/>
            <a:r>
              <a:rPr lang="en-US" altLang="en-US" smtClean="0"/>
              <a:t>Data contained within the device is shared by all the file descriptors that opened it</a:t>
            </a:r>
          </a:p>
          <a:p>
            <a:pPr lvl="2" eaLnBrk="1" hangingPunct="1"/>
            <a:r>
              <a:rPr lang="en-US" altLang="en-US" smtClean="0"/>
              <a:t>Persistent</a:t>
            </a:r>
          </a:p>
          <a:p>
            <a:pPr lvl="3" eaLnBrk="1" hangingPunct="1"/>
            <a:r>
              <a:rPr lang="en-US" altLang="en-US" smtClean="0"/>
              <a:t>If the device is closed and reopened, data isn’t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smtClean="0">
                <a:latin typeface="Courier New" pitchFamily="49" charset="0"/>
              </a:rPr>
              <a:t>open</a:t>
            </a:r>
            <a:r>
              <a:rPr lang="en-US" altLang="en-US" smtClean="0"/>
              <a:t> Method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In most drivers, </a:t>
            </a:r>
            <a:r>
              <a:rPr lang="en-US" altLang="en-US" b="1" dirty="0" smtClean="0">
                <a:latin typeface="Courier New" pitchFamily="49" charset="0"/>
              </a:rPr>
              <a:t>open</a:t>
            </a:r>
            <a:r>
              <a:rPr lang="en-US" altLang="en-US" dirty="0" smtClean="0"/>
              <a:t> should </a:t>
            </a:r>
          </a:p>
          <a:p>
            <a:pPr lvl="1" eaLnBrk="1" hangingPunct="1"/>
            <a:r>
              <a:rPr lang="en-US" altLang="en-US" dirty="0" smtClean="0"/>
              <a:t>Check for device-specific errors</a:t>
            </a:r>
          </a:p>
          <a:p>
            <a:pPr lvl="1" eaLnBrk="1" hangingPunct="1"/>
            <a:r>
              <a:rPr lang="en-US" altLang="en-US" dirty="0" smtClean="0"/>
              <a:t>Initialize the device (if opened for the first time)</a:t>
            </a:r>
          </a:p>
          <a:p>
            <a:pPr lvl="1" eaLnBrk="1" hangingPunct="1"/>
            <a:r>
              <a:rPr lang="en-US" altLang="en-US" dirty="0"/>
              <a:t>Updat</a:t>
            </a:r>
            <a:r>
              <a:rPr lang="en-US" altLang="en-US" dirty="0" smtClean="0"/>
              <a:t>e the </a:t>
            </a:r>
            <a:r>
              <a:rPr lang="en-US" altLang="en-US" dirty="0" err="1" smtClean="0"/>
              <a:t>f_op</a:t>
            </a:r>
            <a:r>
              <a:rPr lang="en-US" altLang="en-US" dirty="0" smtClean="0"/>
              <a:t> pointer, as needed</a:t>
            </a:r>
          </a:p>
          <a:p>
            <a:pPr lvl="1" eaLnBrk="1" hangingPunct="1"/>
            <a:r>
              <a:rPr lang="en-US" altLang="en-US" dirty="0" smtClean="0"/>
              <a:t>Set pointer to locate needed data in subsequent function calls (e.g., read, write)</a:t>
            </a:r>
            <a:r>
              <a:rPr lang="en-US" altLang="en-US" b="1" dirty="0" smtClean="0">
                <a:latin typeface="Courier New" pitchFamily="49" charset="0"/>
              </a:rPr>
              <a:t>	</a:t>
            </a:r>
            <a:r>
              <a:rPr lang="en-US" altLang="en-US" b="1" dirty="0" err="1" smtClean="0">
                <a:latin typeface="Courier New" pitchFamily="49" charset="0"/>
              </a:rPr>
              <a:t>filp</a:t>
            </a:r>
            <a:r>
              <a:rPr lang="en-US" altLang="en-US" b="1" dirty="0" smtClean="0">
                <a:latin typeface="Courier New" pitchFamily="49" charset="0"/>
              </a:rPr>
              <a:t>-&gt;</a:t>
            </a:r>
            <a:r>
              <a:rPr lang="en-US" altLang="en-US" b="1" dirty="0" err="1" smtClean="0">
                <a:latin typeface="Courier New" pitchFamily="49" charset="0"/>
              </a:rPr>
              <a:t>private_data</a:t>
            </a:r>
            <a:endParaRPr lang="en-US" alt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altLang="en-US" dirty="0" smtClean="0"/>
              <a:t>Check flags</a:t>
            </a:r>
          </a:p>
          <a:p>
            <a:pPr lvl="2" eaLnBrk="1" hangingPunct="1"/>
            <a:r>
              <a:rPr lang="en-US" altLang="en-US" dirty="0" smtClean="0"/>
              <a:t>O_NONBLOCK flag</a:t>
            </a:r>
          </a:p>
          <a:p>
            <a:pPr lvl="3" eaLnBrk="1" hangingPunct="1"/>
            <a:r>
              <a:rPr lang="en-US" altLang="en-US" dirty="0" smtClean="0"/>
              <a:t>Generally ignored by </a:t>
            </a:r>
            <a:r>
              <a:rPr lang="en-US" altLang="en-US" dirty="0" err="1" smtClean="0"/>
              <a:t>filesystems</a:t>
            </a:r>
            <a:endParaRPr lang="en-US" altLang="en-US" dirty="0" smtClean="0"/>
          </a:p>
          <a:p>
            <a:pPr lvl="3" eaLnBrk="1" hangingPunct="1"/>
            <a:r>
              <a:rPr lang="en-US" altLang="en-US" dirty="0" smtClean="0"/>
              <a:t>Return immediately if open would block</a:t>
            </a:r>
          </a:p>
          <a:p>
            <a:pPr lvl="3" eaLnBrk="1" hangingPunct="1"/>
            <a:r>
              <a:rPr lang="en-US" altLang="en-US" dirty="0" smtClean="0"/>
              <a:t>By default open may block until file is ready</a:t>
            </a:r>
            <a:endParaRPr lang="en-US" altLang="en-US" dirty="0"/>
          </a:p>
          <a:p>
            <a:pPr lvl="3" eaLnBrk="1" hangingPunct="1"/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filp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f_flags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&amp; O_NONBLOCK) return -EAGAIN;</a:t>
            </a:r>
          </a:p>
          <a:p>
            <a:pPr marL="914400" lvl="2" indent="0" eaLnBrk="1" hangingPunct="1">
              <a:buNone/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access.c</a:t>
            </a:r>
            <a:endParaRPr lang="en-US" alt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b="1" dirty="0" smtClean="0">
                <a:latin typeface="Courier New" pitchFamily="49" charset="0"/>
              </a:rPr>
              <a:t>open</a:t>
            </a:r>
            <a:r>
              <a:rPr lang="en-US" altLang="en-US" dirty="0" smtClean="0"/>
              <a:t> Method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int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scull_open</a:t>
            </a:r>
            <a:r>
              <a:rPr lang="en-US" altLang="en-US" sz="1600" b="1" dirty="0" smtClean="0">
                <a:latin typeface="Courier New" pitchFamily="49" charset="0"/>
              </a:rPr>
              <a:t>(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inode</a:t>
            </a:r>
            <a:r>
              <a:rPr lang="en-US" altLang="en-US" sz="1600" b="1" dirty="0" smtClean="0">
                <a:latin typeface="Courier New" pitchFamily="49" charset="0"/>
              </a:rPr>
              <a:t> *</a:t>
            </a:r>
            <a:r>
              <a:rPr lang="en-US" altLang="en-US" sz="1600" b="1" dirty="0" err="1" smtClean="0">
                <a:latin typeface="Courier New" pitchFamily="49" charset="0"/>
              </a:rPr>
              <a:t>inode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file *</a:t>
            </a:r>
            <a:r>
              <a:rPr lang="en-US" altLang="en-US" sz="1600" b="1" dirty="0" err="1" smtClean="0">
                <a:latin typeface="Courier New" pitchFamily="49" charset="0"/>
              </a:rPr>
              <a:t>filp</a:t>
            </a:r>
            <a:r>
              <a:rPr lang="en-US" altLang="en-US" sz="1600" b="1" dirty="0" smtClean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scull_dev</a:t>
            </a:r>
            <a:r>
              <a:rPr lang="en-US" altLang="en-US" sz="1600" b="1" dirty="0" smtClean="0">
                <a:latin typeface="Courier New" pitchFamily="49" charset="0"/>
              </a:rPr>
              <a:t> *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r>
              <a:rPr lang="en-US" altLang="en-US" sz="1600" b="1" dirty="0" smtClean="0">
                <a:latin typeface="Courier New" pitchFamily="49" charset="0"/>
              </a:rPr>
              <a:t>; 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/* device info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/* #include &lt;</a:t>
            </a:r>
            <a:r>
              <a:rPr lang="en-US" altLang="en-US" sz="1600" b="1" dirty="0" err="1" smtClean="0">
                <a:solidFill>
                  <a:srgbClr val="9966FF"/>
                </a:solidFill>
                <a:latin typeface="Courier New" pitchFamily="49" charset="0"/>
              </a:rPr>
              <a:t>linux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</a:t>
            </a:r>
            <a:r>
              <a:rPr lang="en-US" altLang="en-US" sz="1600" b="1" dirty="0" err="1" smtClean="0">
                <a:solidFill>
                  <a:srgbClr val="9966FF"/>
                </a:solidFill>
                <a:latin typeface="Courier New" pitchFamily="49" charset="0"/>
              </a:rPr>
              <a:t>kernel.h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	   </a:t>
            </a:r>
            <a:r>
              <a:rPr lang="en-US" altLang="en-US" sz="1600" b="1" dirty="0" err="1" smtClean="0">
                <a:solidFill>
                  <a:srgbClr val="9966FF"/>
                </a:solidFill>
                <a:latin typeface="Courier New" pitchFamily="49" charset="0"/>
              </a:rPr>
              <a:t>container_of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(pointer, </a:t>
            </a:r>
            <a:r>
              <a:rPr lang="en-US" altLang="en-US" sz="1600" b="1" dirty="0" err="1" smtClean="0">
                <a:solidFill>
                  <a:srgbClr val="9966FF"/>
                </a:solidFill>
                <a:latin typeface="Courier New" pitchFamily="49" charset="0"/>
              </a:rPr>
              <a:t>container_type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solidFill>
                  <a:srgbClr val="9966FF"/>
                </a:solidFill>
                <a:latin typeface="Courier New" pitchFamily="49" charset="0"/>
              </a:rPr>
              <a:t>container_field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      returns the starting address of </a:t>
            </a:r>
            <a:r>
              <a:rPr lang="en-US" altLang="en-US" sz="1600" b="1" dirty="0" err="1" smtClean="0">
                <a:solidFill>
                  <a:srgbClr val="9966FF"/>
                </a:solidFill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solidFill>
                  <a:srgbClr val="9966FF"/>
                </a:solidFill>
                <a:latin typeface="Courier New" pitchFamily="49" charset="0"/>
              </a:rPr>
              <a:t>scull_dev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r>
              <a:rPr lang="en-US" altLang="en-US" sz="1600" b="1" dirty="0" smtClean="0">
                <a:latin typeface="Courier New" pitchFamily="49" charset="0"/>
              </a:rPr>
              <a:t> = </a:t>
            </a:r>
            <a:r>
              <a:rPr lang="en-US" altLang="en-US" sz="1600" b="1" dirty="0" err="1" smtClean="0">
                <a:latin typeface="Courier New" pitchFamily="49" charset="0"/>
              </a:rPr>
              <a:t>container_of</a:t>
            </a:r>
            <a:r>
              <a:rPr lang="en-US" altLang="en-US" sz="1600" b="1" dirty="0" smtClean="0">
                <a:latin typeface="Courier New" pitchFamily="49" charset="0"/>
              </a:rPr>
              <a:t>(</a:t>
            </a:r>
            <a:r>
              <a:rPr lang="en-US" altLang="en-US" sz="1600" b="1" dirty="0" err="1" smtClean="0">
                <a:latin typeface="Courier New" pitchFamily="49" charset="0"/>
              </a:rPr>
              <a:t>inode</a:t>
            </a:r>
            <a:r>
              <a:rPr lang="en-US" altLang="en-US" sz="1600" b="1" dirty="0" smtClean="0">
                <a:latin typeface="Courier New" pitchFamily="49" charset="0"/>
              </a:rPr>
              <a:t>-&gt;</a:t>
            </a:r>
            <a:r>
              <a:rPr lang="en-US" altLang="en-US" sz="1600" b="1" dirty="0" err="1" smtClean="0">
                <a:latin typeface="Courier New" pitchFamily="49" charset="0"/>
              </a:rPr>
              <a:t>i_cdev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scull_dev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latin typeface="Courier New" pitchFamily="49" charset="0"/>
              </a:rPr>
              <a:t>cdev</a:t>
            </a:r>
            <a:r>
              <a:rPr lang="en-US" altLang="en-US" sz="16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err="1" smtClean="0">
                <a:latin typeface="Courier New" pitchFamily="49" charset="0"/>
              </a:rPr>
              <a:t>filp</a:t>
            </a:r>
            <a:r>
              <a:rPr lang="en-US" altLang="en-US" sz="1600" b="1" dirty="0" smtClean="0">
                <a:latin typeface="Courier New" pitchFamily="49" charset="0"/>
              </a:rPr>
              <a:t>-&gt;</a:t>
            </a:r>
            <a:r>
              <a:rPr lang="en-US" altLang="en-US" sz="1600" b="1" dirty="0" err="1" smtClean="0">
                <a:latin typeface="Courier New" pitchFamily="49" charset="0"/>
              </a:rPr>
              <a:t>private_data</a:t>
            </a:r>
            <a:r>
              <a:rPr lang="en-US" altLang="en-US" sz="1600" b="1" dirty="0" smtClean="0">
                <a:latin typeface="Courier New" pitchFamily="49" charset="0"/>
              </a:rPr>
              <a:t> = 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r>
              <a:rPr lang="en-US" altLang="en-US" sz="16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/* now trim to 0 the length of the device if open was 	write-only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if ((</a:t>
            </a:r>
            <a:r>
              <a:rPr lang="en-US" altLang="en-US" sz="1600" b="1" dirty="0" err="1" smtClean="0">
                <a:latin typeface="Courier New" pitchFamily="49" charset="0"/>
              </a:rPr>
              <a:t>filp</a:t>
            </a:r>
            <a:r>
              <a:rPr lang="en-US" altLang="en-US" sz="1600" b="1" dirty="0" smtClean="0">
                <a:latin typeface="Courier New" pitchFamily="49" charset="0"/>
              </a:rPr>
              <a:t>-&gt;</a:t>
            </a:r>
            <a:r>
              <a:rPr lang="en-US" altLang="en-US" sz="1600" b="1" dirty="0" err="1" smtClean="0">
                <a:latin typeface="Courier New" pitchFamily="49" charset="0"/>
              </a:rPr>
              <a:t>f_flags</a:t>
            </a:r>
            <a:r>
              <a:rPr lang="en-US" altLang="en-US" sz="1600" b="1" dirty="0" smtClean="0">
                <a:latin typeface="Courier New" pitchFamily="49" charset="0"/>
              </a:rPr>
              <a:t> &amp; O_ACCMODE) == O_WRONLY)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	</a:t>
            </a:r>
            <a:r>
              <a:rPr lang="en-US" altLang="en-US" sz="1600" b="1" dirty="0" err="1" smtClean="0">
                <a:latin typeface="Courier New" pitchFamily="49" charset="0"/>
              </a:rPr>
              <a:t>scull_trim</a:t>
            </a:r>
            <a:r>
              <a:rPr lang="en-US" altLang="en-US" sz="1600" b="1" dirty="0" smtClean="0">
                <a:latin typeface="Courier New" pitchFamily="49" charset="0"/>
              </a:rPr>
              <a:t>(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r>
              <a:rPr lang="en-US" altLang="en-US" sz="1600" b="1" dirty="0" smtClean="0">
                <a:latin typeface="Courier New" pitchFamily="49" charset="0"/>
              </a:rPr>
              <a:t>); 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/* ignore errors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return 0; </a:t>
            </a:r>
            <a:r>
              <a:rPr lang="en-US" altLang="en-US" sz="1600" b="1" dirty="0" smtClean="0">
                <a:solidFill>
                  <a:srgbClr val="9966FF"/>
                </a:solidFill>
                <a:latin typeface="Courier New" pitchFamily="49" charset="0"/>
              </a:rPr>
              <a:t>/* success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/>
              <a:t>The </a:t>
            </a:r>
            <a:r>
              <a:rPr lang="en-US" altLang="en-US" sz="4400" b="1" dirty="0">
                <a:latin typeface="Courier New" pitchFamily="49" charset="0"/>
              </a:rPr>
              <a:t>open</a:t>
            </a:r>
            <a:r>
              <a:rPr lang="en-US" altLang="en-US" sz="4400" dirty="0"/>
              <a:t> Method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786890"/>
            <a:ext cx="7258050" cy="476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686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smtClean="0">
                <a:latin typeface="Courier New" pitchFamily="49" charset="0"/>
              </a:rPr>
              <a:t>release</a:t>
            </a:r>
            <a:r>
              <a:rPr lang="en-US" altLang="en-US" smtClean="0"/>
              <a:t> Method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Deallocate </a:t>
            </a:r>
            <a:r>
              <a:rPr lang="en-US" altLang="en-US" b="1" smtClean="0">
                <a:latin typeface="Courier New" pitchFamily="49" charset="0"/>
              </a:rPr>
              <a:t>filp-&gt;private_data</a:t>
            </a:r>
          </a:p>
          <a:p>
            <a:pPr eaLnBrk="1" hangingPunct="1"/>
            <a:r>
              <a:rPr lang="en-US" altLang="en-US" smtClean="0"/>
              <a:t>Shut down the device on last close</a:t>
            </a:r>
          </a:p>
          <a:p>
            <a:pPr lvl="1" eaLnBrk="1" hangingPunct="1"/>
            <a:r>
              <a:rPr lang="en-US" altLang="en-US" smtClean="0"/>
              <a:t>One </a:t>
            </a:r>
            <a:r>
              <a:rPr lang="en-US" altLang="en-US" b="1" smtClean="0">
                <a:latin typeface="Courier New" pitchFamily="49" charset="0"/>
              </a:rPr>
              <a:t>release</a:t>
            </a:r>
            <a:r>
              <a:rPr lang="en-US" altLang="en-US" smtClean="0"/>
              <a:t> call per </a:t>
            </a:r>
            <a:r>
              <a:rPr lang="en-US" altLang="en-US" b="1" smtClean="0">
                <a:latin typeface="Courier New" pitchFamily="49" charset="0"/>
              </a:rPr>
              <a:t>open</a:t>
            </a:r>
          </a:p>
          <a:p>
            <a:pPr lvl="2" eaLnBrk="1" hangingPunct="1"/>
            <a:r>
              <a:rPr lang="en-US" altLang="en-US" smtClean="0"/>
              <a:t>Potentially multiple </a:t>
            </a:r>
            <a:r>
              <a:rPr lang="en-US" altLang="en-US" b="1" smtClean="0">
                <a:latin typeface="Courier New" pitchFamily="49" charset="0"/>
              </a:rPr>
              <a:t>close</a:t>
            </a:r>
            <a:r>
              <a:rPr lang="en-US" altLang="en-US" smtClean="0"/>
              <a:t> calls per </a:t>
            </a:r>
            <a:r>
              <a:rPr lang="en-US" altLang="en-US" b="1" smtClean="0">
                <a:latin typeface="Courier New" pitchFamily="49" charset="0"/>
              </a:rPr>
              <a:t>open</a:t>
            </a:r>
            <a:r>
              <a:rPr lang="en-US" altLang="en-US" smtClean="0"/>
              <a:t> due to </a:t>
            </a:r>
            <a:r>
              <a:rPr lang="en-US" altLang="en-US" b="1" smtClean="0">
                <a:latin typeface="Courier New" pitchFamily="49" charset="0"/>
              </a:rPr>
              <a:t>fork/dup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scull</a:t>
            </a:r>
            <a:r>
              <a:rPr lang="en-US" altLang="en-US" smtClean="0"/>
              <a:t> has no hardware to shut down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int scull_release(struct inode *inode, struct file *filp)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Scull Memory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305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scull</a:t>
            </a:r>
            <a:r>
              <a:rPr lang="en-US" altLang="en-US" smtClean="0"/>
              <a:t>’s Memory Usage</a:t>
            </a:r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2613"/>
            <a:ext cx="400050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2057400" y="5881688"/>
            <a:ext cx="428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Quantum set, </a:t>
            </a:r>
            <a:r>
              <a:rPr lang="en-US" altLang="en-US" sz="1800" b="1">
                <a:latin typeface="Courier New" pitchFamily="49" charset="0"/>
              </a:rPr>
              <a:t>SCULL_QSET</a:t>
            </a:r>
            <a:r>
              <a:rPr lang="en-US" altLang="en-US" sz="1800"/>
              <a:t> = 1K quanta</a:t>
            </a:r>
          </a:p>
        </p:txBody>
      </p:sp>
      <p:sp>
        <p:nvSpPr>
          <p:cNvPr id="47109" name="Rectangle 7"/>
          <p:cNvSpPr>
            <a:spLocks noChangeArrowheads="1"/>
          </p:cNvSpPr>
          <p:nvPr/>
        </p:nvSpPr>
        <p:spPr bwMode="auto">
          <a:xfrm>
            <a:off x="2438400" y="4265613"/>
            <a:ext cx="762000" cy="1600200"/>
          </a:xfrm>
          <a:prstGeom prst="rect">
            <a:avLst/>
          </a:prstGeom>
          <a:noFill/>
          <a:ln w="28575">
            <a:solidFill>
              <a:srgbClr val="9966FF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10" name="AutoShape 8"/>
          <p:cNvSpPr>
            <a:spLocks/>
          </p:cNvSpPr>
          <p:nvPr/>
        </p:nvSpPr>
        <p:spPr bwMode="auto">
          <a:xfrm>
            <a:off x="5334000" y="4265613"/>
            <a:ext cx="152400" cy="381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5622925" y="4241800"/>
            <a:ext cx="2651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SCULL_QUANTUM</a:t>
            </a:r>
            <a:r>
              <a:rPr lang="en-US" altLang="en-US" sz="1800"/>
              <a:t> = 1KB</a:t>
            </a:r>
          </a:p>
        </p:txBody>
      </p:sp>
      <p:sp>
        <p:nvSpPr>
          <p:cNvPr id="47112" name="Text Box 10"/>
          <p:cNvSpPr txBox="1">
            <a:spLocks noChangeArrowheads="1"/>
          </p:cNvSpPr>
          <p:nvPr/>
        </p:nvSpPr>
        <p:spPr bwMode="auto">
          <a:xfrm>
            <a:off x="2667000" y="1751013"/>
            <a:ext cx="37689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scull_qset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void **data;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scull_qset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*next;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7113" name="AutoShape 11"/>
          <p:cNvSpPr>
            <a:spLocks/>
          </p:cNvSpPr>
          <p:nvPr/>
        </p:nvSpPr>
        <p:spPr bwMode="auto">
          <a:xfrm rot="-5400000">
            <a:off x="3886200" y="2590800"/>
            <a:ext cx="228600" cy="838200"/>
          </a:xfrm>
          <a:prstGeom prst="rightBrace">
            <a:avLst>
              <a:gd name="adj1" fmla="val 2777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scull</a:t>
            </a:r>
            <a:r>
              <a:rPr lang="en-US" altLang="en-US" smtClean="0"/>
              <a:t>’s Memory Usage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Dynamically allocated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#include &lt;linux/slab.h&gt;</a:t>
            </a:r>
          </a:p>
          <a:p>
            <a:pPr lvl="1" eaLnBrk="1" hangingPunct="1"/>
            <a:r>
              <a:rPr lang="en-US" altLang="en-US" sz="2800" b="1" smtClean="0">
                <a:latin typeface="Courier New" pitchFamily="49" charset="0"/>
              </a:rPr>
              <a:t>void *kmalloc(size_t size, int flags);</a:t>
            </a:r>
          </a:p>
          <a:p>
            <a:pPr lvl="2" eaLnBrk="1" hangingPunct="1"/>
            <a:r>
              <a:rPr lang="en-US" altLang="en-US" smtClean="0"/>
              <a:t>Allocate </a:t>
            </a:r>
            <a:r>
              <a:rPr lang="en-US" altLang="en-US" sz="2800" b="1" smtClean="0">
                <a:latin typeface="Courier New" pitchFamily="49" charset="0"/>
              </a:rPr>
              <a:t>size</a:t>
            </a:r>
            <a:r>
              <a:rPr lang="en-US" altLang="en-US" smtClean="0"/>
              <a:t> bytes of memory</a:t>
            </a:r>
          </a:p>
          <a:p>
            <a:pPr lvl="2" eaLnBrk="1" hangingPunct="1"/>
            <a:r>
              <a:rPr lang="en-US" altLang="en-US" smtClean="0"/>
              <a:t>For now, always use </a:t>
            </a:r>
            <a:r>
              <a:rPr lang="en-US" altLang="en-US" sz="2800" b="1" smtClean="0">
                <a:latin typeface="Courier New" pitchFamily="49" charset="0"/>
              </a:rPr>
              <a:t>GFP_KERNEL</a:t>
            </a:r>
          </a:p>
          <a:p>
            <a:pPr lvl="2" eaLnBrk="1" hangingPunct="1"/>
            <a:r>
              <a:rPr lang="en-US" altLang="en-US" smtClean="0"/>
              <a:t>Return a pointer to the allocated memory, or </a:t>
            </a:r>
            <a:r>
              <a:rPr lang="en-US" altLang="en-US" sz="2800" b="1" smtClean="0">
                <a:latin typeface="Courier New" pitchFamily="49" charset="0"/>
              </a:rPr>
              <a:t>NULL</a:t>
            </a:r>
            <a:r>
              <a:rPr lang="en-US" altLang="en-US" smtClean="0"/>
              <a:t> if the allocation fails</a:t>
            </a:r>
          </a:p>
          <a:p>
            <a:pPr lvl="1" eaLnBrk="1" hangingPunct="1"/>
            <a:r>
              <a:rPr lang="en-US" altLang="en-US" sz="2800" b="1" smtClean="0">
                <a:latin typeface="Courier New" pitchFamily="49" charset="0"/>
              </a:rPr>
              <a:t>void kfree(void *ptr);</a:t>
            </a:r>
          </a:p>
          <a:p>
            <a:pPr eaLnBrk="1" hangingPunct="1"/>
            <a:endParaRPr lang="en-US" altLang="en-US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scull</a:t>
            </a:r>
            <a:r>
              <a:rPr lang="en-US" altLang="en-US" smtClean="0"/>
              <a:t>’s Memory Usage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int scull_trim(struct scull_dev *dev)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struct scull_qset *next, *dptr;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int qset = dev-&gt;qset; /* dev is not NULL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int i;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for (dptr = dev-&gt;data; dptr; dptr = next)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  if (dptr-&gt;data)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    for (i = 0; i &lt; qset; i++) kfree(dptr-&gt;data[i]);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    kfree(dptr-&gt;data);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    dptr-&gt;data = NULL;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  next = dptr-&gt;next;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  kfree(dptr);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dev-&gt;size = 0; dev-&gt;data = NULL;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dev-&gt;quantum = scull_quantum; dev-&gt;qset = scull_qset;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Race Condition Protection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Different processes may try to execute operations on the same scull device concurrently</a:t>
            </a:r>
          </a:p>
          <a:p>
            <a:pPr eaLnBrk="1" hangingPunct="1"/>
            <a:r>
              <a:rPr lang="en-US" altLang="en-US" dirty="0" smtClean="0"/>
              <a:t>There would be trouble if both were able to access the data of the same device at once</a:t>
            </a:r>
          </a:p>
          <a:p>
            <a:pPr eaLnBrk="1" hangingPunct="1"/>
            <a:r>
              <a:rPr lang="en-US" altLang="en-US" b="1" dirty="0" smtClean="0">
                <a:latin typeface="Courier New" pitchFamily="49" charset="0"/>
              </a:rPr>
              <a:t>scull</a:t>
            </a:r>
            <a:r>
              <a:rPr lang="en-US" altLang="en-US" dirty="0" smtClean="0"/>
              <a:t> avoids this using a per-device mutex</a:t>
            </a:r>
          </a:p>
          <a:p>
            <a:pPr eaLnBrk="1" hangingPunct="1"/>
            <a:r>
              <a:rPr lang="en-US" altLang="en-US" dirty="0" smtClean="0"/>
              <a:t>All operations that touch the device’s data need to lock the mutex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Race Condition Protection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Some mutex usage rules</a:t>
            </a:r>
          </a:p>
          <a:p>
            <a:pPr lvl="1" eaLnBrk="1" hangingPunct="1"/>
            <a:r>
              <a:rPr lang="en-US" altLang="en-US" sz="2200" dirty="0" smtClean="0"/>
              <a:t>No double locking</a:t>
            </a:r>
          </a:p>
          <a:p>
            <a:pPr lvl="1" eaLnBrk="1" hangingPunct="1"/>
            <a:r>
              <a:rPr lang="en-US" altLang="en-US" sz="2200" dirty="0" smtClean="0"/>
              <a:t>No double unlocking</a:t>
            </a:r>
          </a:p>
          <a:p>
            <a:pPr lvl="1" eaLnBrk="1" hangingPunct="1"/>
            <a:r>
              <a:rPr lang="en-US" altLang="en-US" sz="2200" dirty="0" smtClean="0"/>
              <a:t>Always lock at start of critical section</a:t>
            </a:r>
          </a:p>
          <a:p>
            <a:pPr lvl="1" eaLnBrk="1" hangingPunct="1"/>
            <a:r>
              <a:rPr lang="en-US" altLang="en-US" sz="2200" dirty="0" smtClean="0"/>
              <a:t>Don’t release until end of critical section</a:t>
            </a:r>
          </a:p>
          <a:p>
            <a:pPr lvl="1" eaLnBrk="1" hangingPunct="1"/>
            <a:r>
              <a:rPr lang="en-US" altLang="en-US" sz="2200" dirty="0" smtClean="0"/>
              <a:t>Don’t forget to release before exiting</a:t>
            </a:r>
          </a:p>
          <a:p>
            <a:pPr lvl="2" eaLnBrk="1" hangingPunct="1"/>
            <a:r>
              <a:rPr lang="en-US" altLang="en-US" sz="2100" dirty="0" smtClean="0"/>
              <a:t>return, break, or </a:t>
            </a:r>
            <a:r>
              <a:rPr lang="en-US" altLang="en-US" sz="2100" dirty="0" err="1" smtClean="0"/>
              <a:t>goto</a:t>
            </a:r>
            <a:endParaRPr lang="en-US" altLang="en-US" sz="2100" dirty="0" smtClean="0"/>
          </a:p>
          <a:p>
            <a:pPr lvl="1" eaLnBrk="1" hangingPunct="1"/>
            <a:r>
              <a:rPr lang="en-US" altLang="en-US" sz="2200" dirty="0" smtClean="0"/>
              <a:t>If you need to hold two locks at once, lock them in a well-known order, unlock them in the reverse order (e.g., lock1, lock2, unlock2, unlock1)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Design of </a:t>
            </a:r>
            <a:r>
              <a:rPr lang="en-US" altLang="en-US" b="1" smtClean="0">
                <a:latin typeface="Courier New" pitchFamily="49" charset="0"/>
              </a:rPr>
              <a:t>scull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Courier New" pitchFamily="49" charset="0"/>
              </a:rPr>
              <a:t>scullpipe0</a:t>
            </a:r>
            <a:r>
              <a:rPr lang="en-US" altLang="en-US" dirty="0" smtClean="0"/>
              <a:t> to </a:t>
            </a:r>
            <a:r>
              <a:rPr lang="en-US" altLang="en-US" b="1" dirty="0" smtClean="0">
                <a:latin typeface="Courier New" pitchFamily="49" charset="0"/>
              </a:rPr>
              <a:t>scullpipe3</a:t>
            </a:r>
          </a:p>
          <a:p>
            <a:pPr lvl="1" eaLnBrk="1" hangingPunct="1"/>
            <a:r>
              <a:rPr lang="en-US" altLang="en-US" dirty="0" smtClean="0"/>
              <a:t>Four FIFO devices</a:t>
            </a:r>
          </a:p>
          <a:p>
            <a:pPr lvl="1" eaLnBrk="1" hangingPunct="1"/>
            <a:r>
              <a:rPr lang="en-US" altLang="en-US" dirty="0" smtClean="0"/>
              <a:t>Act like pipes</a:t>
            </a:r>
          </a:p>
          <a:p>
            <a:pPr lvl="1" eaLnBrk="1" hangingPunct="1"/>
            <a:r>
              <a:rPr lang="en-US" altLang="en-US" dirty="0" smtClean="0"/>
              <a:t>Illustrate how blocking and non-blocking read and write can be implemented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Mutex Usage Examples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Initialization</a:t>
            </a:r>
          </a:p>
          <a:p>
            <a:pPr marL="457200" lvl="1" indent="0" eaLnBrk="1" hangingPunct="1">
              <a:buNone/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mutex_init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scull_devices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].mutex);</a:t>
            </a:r>
            <a:r>
              <a:rPr lang="en-US" altLang="en-US" sz="2000" dirty="0"/>
              <a:t> </a:t>
            </a:r>
            <a:endParaRPr lang="en-US" altLang="en-US" sz="2000" dirty="0" smtClean="0"/>
          </a:p>
          <a:p>
            <a:pPr eaLnBrk="1" hangingPunct="1"/>
            <a:r>
              <a:rPr lang="en-US" altLang="en-US" dirty="0" err="1" smtClean="0"/>
              <a:t>Critial</a:t>
            </a:r>
            <a:r>
              <a:rPr lang="en-US" altLang="en-US" dirty="0" smtClean="0"/>
              <a:t> section</a:t>
            </a:r>
          </a:p>
          <a:p>
            <a:pPr lvl="1" eaLnBrk="1" hangingPunct="1">
              <a:buNone/>
            </a:pPr>
            <a:r>
              <a:rPr lang="en-US" altLang="en-US" sz="2000" b="1" dirty="0" smtClean="0">
                <a:latin typeface="Courier New" pitchFamily="49" charset="0"/>
              </a:rPr>
              <a:t>if </a:t>
            </a:r>
            <a:r>
              <a:rPr lang="en-US" altLang="en-US" sz="2000" b="1" dirty="0">
                <a:latin typeface="Courier New" pitchFamily="49" charset="0"/>
              </a:rPr>
              <a:t>(</a:t>
            </a:r>
            <a:r>
              <a:rPr lang="en-US" altLang="en-US" sz="2000" b="1" dirty="0" err="1">
                <a:latin typeface="Courier New" pitchFamily="49" charset="0"/>
              </a:rPr>
              <a:t>mutex_lock_interruptible</a:t>
            </a:r>
            <a:r>
              <a:rPr lang="en-US" altLang="en-US" sz="2000" b="1" dirty="0">
                <a:latin typeface="Courier New" pitchFamily="49" charset="0"/>
              </a:rPr>
              <a:t>(&amp;</a:t>
            </a:r>
            <a:r>
              <a:rPr lang="en-US" altLang="en-US" sz="2000" b="1" dirty="0" err="1" smtClean="0">
                <a:latin typeface="Courier New" pitchFamily="49" charset="0"/>
              </a:rPr>
              <a:t>dev</a:t>
            </a:r>
            <a:r>
              <a:rPr lang="en-US" altLang="en-US" sz="2000" b="1" dirty="0" smtClean="0">
                <a:latin typeface="Courier New" pitchFamily="49" charset="0"/>
              </a:rPr>
              <a:t>-&gt;mutex))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return –ERESTARTSYS;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 err="1" smtClean="0">
                <a:latin typeface="Courier New" pitchFamily="49" charset="0"/>
              </a:rPr>
              <a:t>scull_trim</a:t>
            </a:r>
            <a:r>
              <a:rPr lang="en-US" altLang="en-US" sz="2000" b="1" dirty="0" smtClean="0">
                <a:latin typeface="Courier New" pitchFamily="49" charset="0"/>
              </a:rPr>
              <a:t>(</a:t>
            </a:r>
            <a:r>
              <a:rPr lang="en-US" altLang="en-US" sz="2000" b="1" dirty="0" err="1" smtClean="0">
                <a:latin typeface="Courier New" pitchFamily="49" charset="0"/>
              </a:rPr>
              <a:t>dev</a:t>
            </a:r>
            <a:r>
              <a:rPr lang="en-US" altLang="en-US" sz="2000" b="1" dirty="0" smtClean="0">
                <a:latin typeface="Courier New" pitchFamily="49" charset="0"/>
              </a:rPr>
              <a:t>); /* ignore errors */</a:t>
            </a:r>
          </a:p>
          <a:p>
            <a:pPr lvl="1" eaLnBrk="1" hangingPunct="1">
              <a:buNone/>
            </a:pPr>
            <a:r>
              <a:rPr lang="en-US" altLang="en-US" sz="2000" b="1" dirty="0" err="1">
                <a:latin typeface="Courier New" pitchFamily="49" charset="0"/>
              </a:rPr>
              <a:t>mutex_unlock</a:t>
            </a:r>
            <a:r>
              <a:rPr lang="en-US" altLang="en-US" sz="2000" b="1" dirty="0">
                <a:latin typeface="Courier New" pitchFamily="49" charset="0"/>
              </a:rPr>
              <a:t>(&amp;</a:t>
            </a:r>
            <a:r>
              <a:rPr lang="en-US" altLang="en-US" sz="2000" b="1" dirty="0" err="1">
                <a:latin typeface="Courier New" pitchFamily="49" charset="0"/>
              </a:rPr>
              <a:t>dev</a:t>
            </a:r>
            <a:r>
              <a:rPr lang="en-US" altLang="en-US" sz="2000" b="1" dirty="0">
                <a:latin typeface="Courier New" pitchFamily="49" charset="0"/>
              </a:rPr>
              <a:t>-&gt;mutex);</a:t>
            </a:r>
            <a:endParaRPr lang="en-US" altLang="en-US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Mutex vs. Spinlock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Mutex may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Calling process is blocked until the lock is released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Spinlock may spin (loop)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Calling processor spins until the lock is released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Never call “lock” unless it is OK for the current thread to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Do not call “lock” while holding a spinlock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Do not call “lock” within an interrupt handler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and Write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103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Courier New" pitchFamily="49" charset="0"/>
              </a:rPr>
              <a:t>read</a:t>
            </a:r>
            <a:r>
              <a:rPr lang="en-US" altLang="en-US" dirty="0"/>
              <a:t> and </a:t>
            </a:r>
            <a:r>
              <a:rPr lang="en-US" altLang="en-US" b="1" dirty="0">
                <a:latin typeface="Courier New" pitchFamily="49" charset="0"/>
              </a:rPr>
              <a:t>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Kernel </a:t>
            </a:r>
            <a:r>
              <a:rPr lang="en-US" altLang="en-US" dirty="0"/>
              <a:t>memory is locked into real </a:t>
            </a:r>
            <a:r>
              <a:rPr lang="en-US" altLang="en-US" dirty="0" smtClean="0"/>
              <a:t>memory so </a:t>
            </a:r>
            <a:r>
              <a:rPr lang="en-US" altLang="en-US" dirty="0"/>
              <a:t>it is always resident</a:t>
            </a:r>
          </a:p>
          <a:p>
            <a:pPr eaLnBrk="1" hangingPunct="1"/>
            <a:r>
              <a:rPr lang="en-US" altLang="en-US" dirty="0" smtClean="0"/>
              <a:t>User </a:t>
            </a:r>
            <a:r>
              <a:rPr lang="en-US" altLang="en-US" dirty="0"/>
              <a:t>memory may have pages that are not resident</a:t>
            </a:r>
          </a:p>
          <a:p>
            <a:pPr eaLnBrk="1" hangingPunct="1"/>
            <a:r>
              <a:rPr lang="en-US" altLang="en-US" dirty="0" smtClean="0"/>
              <a:t>If </a:t>
            </a:r>
            <a:r>
              <a:rPr lang="en-US" altLang="en-US" dirty="0"/>
              <a:t>kernel attempts to access user pages there may be a page fault</a:t>
            </a:r>
          </a:p>
          <a:p>
            <a:pPr lvl="1" eaLnBrk="1" hangingPunct="1"/>
            <a:r>
              <a:rPr lang="en-US" altLang="en-US" dirty="0" smtClean="0"/>
              <a:t>Causes </a:t>
            </a:r>
            <a:r>
              <a:rPr lang="en-US" altLang="en-US" dirty="0"/>
              <a:t>the faulting process to be blocked until the page is fetched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20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Courier New" pitchFamily="49" charset="0"/>
              </a:rPr>
              <a:t>read</a:t>
            </a:r>
            <a:r>
              <a:rPr lang="en-US" altLang="en-US" dirty="0" smtClean="0"/>
              <a:t> and </a:t>
            </a:r>
            <a:r>
              <a:rPr lang="en-US" altLang="en-US" b="1" dirty="0" smtClean="0">
                <a:latin typeface="Courier New" pitchFamily="49" charset="0"/>
              </a:rPr>
              <a:t>write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ssize_t</a:t>
            </a:r>
            <a:r>
              <a:rPr lang="en-US" altLang="en-US" sz="1600" b="1" dirty="0" smtClean="0">
                <a:latin typeface="Courier New" pitchFamily="49" charset="0"/>
              </a:rPr>
              <a:t> (*read) (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file *</a:t>
            </a:r>
            <a:r>
              <a:rPr lang="en-US" altLang="en-US" sz="1600" b="1" dirty="0" err="1" smtClean="0">
                <a:latin typeface="Courier New" pitchFamily="49" charset="0"/>
              </a:rPr>
              <a:t>filp</a:t>
            </a:r>
            <a:r>
              <a:rPr lang="en-US" altLang="en-US" sz="1600" b="1" dirty="0" smtClean="0">
                <a:latin typeface="Courier New" pitchFamily="49" charset="0"/>
              </a:rPr>
              <a:t>, char __user *buff,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            </a:t>
            </a:r>
            <a:r>
              <a:rPr lang="en-US" altLang="en-US" sz="1600" b="1" dirty="0" err="1" smtClean="0">
                <a:latin typeface="Courier New" pitchFamily="49" charset="0"/>
              </a:rPr>
              <a:t>size_t</a:t>
            </a:r>
            <a:r>
              <a:rPr lang="en-US" altLang="en-US" sz="1600" b="1" dirty="0" smtClean="0">
                <a:latin typeface="Courier New" pitchFamily="49" charset="0"/>
              </a:rPr>
              <a:t> count, </a:t>
            </a:r>
            <a:r>
              <a:rPr lang="en-US" altLang="en-US" sz="1600" b="1" dirty="0" err="1" smtClean="0">
                <a:latin typeface="Courier New" pitchFamily="49" charset="0"/>
              </a:rPr>
              <a:t>loff_t</a:t>
            </a:r>
            <a:r>
              <a:rPr lang="en-US" altLang="en-US" sz="1600" b="1" dirty="0" smtClean="0">
                <a:latin typeface="Courier New" pitchFamily="49" charset="0"/>
              </a:rPr>
              <a:t> *</a:t>
            </a:r>
            <a:r>
              <a:rPr lang="en-US" altLang="en-US" sz="1600" b="1" dirty="0" err="1" smtClean="0">
                <a:latin typeface="Courier New" pitchFamily="49" charset="0"/>
              </a:rPr>
              <a:t>offp</a:t>
            </a:r>
            <a:r>
              <a:rPr lang="en-US" altLang="en-US" sz="16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ssize_t</a:t>
            </a:r>
            <a:r>
              <a:rPr lang="en-US" altLang="en-US" sz="1600" b="1" dirty="0" smtClean="0">
                <a:latin typeface="Courier New" pitchFamily="49" charset="0"/>
              </a:rPr>
              <a:t> (*write) (</a:t>
            </a:r>
            <a:r>
              <a:rPr lang="en-US" altLang="en-US" sz="1600" b="1" dirty="0" err="1" smtClean="0">
                <a:latin typeface="Courier New" pitchFamily="49" charset="0"/>
              </a:rPr>
              <a:t>struct</a:t>
            </a:r>
            <a:r>
              <a:rPr lang="en-US" altLang="en-US" sz="1600" b="1" dirty="0" smtClean="0">
                <a:latin typeface="Courier New" pitchFamily="49" charset="0"/>
              </a:rPr>
              <a:t> file *</a:t>
            </a:r>
            <a:r>
              <a:rPr lang="en-US" altLang="en-US" sz="1600" b="1" dirty="0" err="1" smtClean="0">
                <a:latin typeface="Courier New" pitchFamily="49" charset="0"/>
              </a:rPr>
              <a:t>filp</a:t>
            </a:r>
            <a:r>
              <a:rPr lang="en-US" altLang="en-US" sz="1600" b="1" dirty="0" smtClean="0">
                <a:latin typeface="Courier New" pitchFamily="49" charset="0"/>
              </a:rPr>
              <a:t>, </a:t>
            </a:r>
            <a:r>
              <a:rPr lang="en-US" altLang="en-US" sz="1600" b="1" dirty="0" err="1" smtClean="0">
                <a:latin typeface="Courier New" pitchFamily="49" charset="0"/>
              </a:rPr>
              <a:t>const</a:t>
            </a:r>
            <a:r>
              <a:rPr lang="en-US" altLang="en-US" sz="1600" b="1" dirty="0" smtClean="0">
                <a:latin typeface="Courier New" pitchFamily="49" charset="0"/>
              </a:rPr>
              <a:t> char __user *buff,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             </a:t>
            </a:r>
            <a:r>
              <a:rPr lang="en-US" altLang="en-US" sz="1600" b="1" dirty="0" err="1" smtClean="0">
                <a:latin typeface="Courier New" pitchFamily="49" charset="0"/>
              </a:rPr>
              <a:t>size_t</a:t>
            </a:r>
            <a:r>
              <a:rPr lang="en-US" altLang="en-US" sz="1600" b="1" dirty="0" smtClean="0">
                <a:latin typeface="Courier New" pitchFamily="49" charset="0"/>
              </a:rPr>
              <a:t> count, </a:t>
            </a:r>
            <a:r>
              <a:rPr lang="en-US" altLang="en-US" sz="1600" b="1" dirty="0" err="1" smtClean="0">
                <a:latin typeface="Courier New" pitchFamily="49" charset="0"/>
              </a:rPr>
              <a:t>loff_t</a:t>
            </a:r>
            <a:r>
              <a:rPr lang="en-US" altLang="en-US" sz="1600" b="1" dirty="0" smtClean="0">
                <a:latin typeface="Courier New" pitchFamily="49" charset="0"/>
              </a:rPr>
              <a:t> *</a:t>
            </a:r>
            <a:r>
              <a:rPr lang="en-US" altLang="en-US" sz="1600" b="1" dirty="0" err="1" smtClean="0">
                <a:latin typeface="Courier New" pitchFamily="49" charset="0"/>
              </a:rPr>
              <a:t>offp</a:t>
            </a:r>
            <a:r>
              <a:rPr lang="en-US" altLang="en-US" sz="16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err="1" smtClean="0">
                <a:latin typeface="Courier New" pitchFamily="49" charset="0"/>
              </a:rPr>
              <a:t>filp</a:t>
            </a:r>
            <a:r>
              <a:rPr lang="en-US" altLang="en-US" sz="2800" dirty="0" smtClean="0"/>
              <a:t>: file pointer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smtClean="0">
                <a:latin typeface="Courier New" pitchFamily="49" charset="0"/>
              </a:rPr>
              <a:t>buff</a:t>
            </a:r>
            <a:r>
              <a:rPr lang="en-US" altLang="en-US" sz="2800" dirty="0" smtClean="0"/>
              <a:t>: a user-space pointer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May not be valid in kernel mode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2400" dirty="0"/>
              <a:t>Could be </a:t>
            </a:r>
            <a:r>
              <a:rPr lang="en-US" altLang="en-US" sz="2400" dirty="0" smtClean="0"/>
              <a:t>malicious</a:t>
            </a:r>
            <a:endParaRPr lang="en-US" altLang="en-US" sz="21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 smtClean="0"/>
              <a:t>Might be swapped 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smtClean="0">
                <a:latin typeface="Courier New" pitchFamily="49" charset="0"/>
              </a:rPr>
              <a:t>count</a:t>
            </a:r>
            <a:r>
              <a:rPr lang="en-US" altLang="en-US" sz="2800" dirty="0" smtClean="0"/>
              <a:t>: size of requested transfer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err="1" smtClean="0">
                <a:latin typeface="Courier New" pitchFamily="49" charset="0"/>
              </a:rPr>
              <a:t>offp</a:t>
            </a:r>
            <a:r>
              <a:rPr lang="en-US" altLang="en-US" sz="2800" dirty="0" smtClean="0"/>
              <a:t>: file position pointer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read</a:t>
            </a:r>
            <a:r>
              <a:rPr lang="en-US" altLang="en-US" smtClean="0"/>
              <a:t> and </a:t>
            </a:r>
            <a:r>
              <a:rPr lang="en-US" altLang="en-US" b="1" smtClean="0">
                <a:latin typeface="Courier New" pitchFamily="49" charset="0"/>
              </a:rPr>
              <a:t>write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To safely access user-space buffer</a:t>
            </a:r>
          </a:p>
          <a:p>
            <a:pPr lvl="1" eaLnBrk="1" hangingPunct="1"/>
            <a:r>
              <a:rPr lang="en-US" altLang="en-US" dirty="0" smtClean="0"/>
              <a:t>Use kernel-provided functions</a:t>
            </a:r>
          </a:p>
          <a:p>
            <a:pPr lvl="2" eaLnBrk="1" hangingPunct="1"/>
            <a:r>
              <a:rPr lang="en-US" altLang="en-US" sz="1600" b="1" dirty="0" smtClean="0">
                <a:latin typeface="Courier New" pitchFamily="49" charset="0"/>
              </a:rPr>
              <a:t>#include &lt;</a:t>
            </a:r>
            <a:r>
              <a:rPr lang="en-US" altLang="en-US" sz="1600" b="1" dirty="0" err="1" smtClean="0">
                <a:latin typeface="Courier New" pitchFamily="49" charset="0"/>
              </a:rPr>
              <a:t>linux</a:t>
            </a:r>
            <a:r>
              <a:rPr lang="en-US" altLang="en-US" sz="1600" b="1" dirty="0" smtClean="0">
                <a:latin typeface="Courier New" pitchFamily="49" charset="0"/>
              </a:rPr>
              <a:t>/</a:t>
            </a:r>
            <a:r>
              <a:rPr lang="en-US" altLang="en-US" sz="1600" b="1" dirty="0" err="1" smtClean="0">
                <a:latin typeface="Courier New" pitchFamily="49" charset="0"/>
              </a:rPr>
              <a:t>uaccess.h</a:t>
            </a:r>
            <a:r>
              <a:rPr lang="en-US" altLang="en-US" sz="1600" b="1" dirty="0" smtClean="0">
                <a:latin typeface="Courier New" pitchFamily="49" charset="0"/>
              </a:rPr>
              <a:t>&gt;</a:t>
            </a:r>
          </a:p>
          <a:p>
            <a:pPr lvl="2" eaLnBrk="1" hangingPunct="1"/>
            <a:r>
              <a:rPr lang="en-US" altLang="en-US" sz="1600" b="1" dirty="0" smtClean="0">
                <a:latin typeface="Courier New" pitchFamily="49" charset="0"/>
              </a:rPr>
              <a:t>unsigned long </a:t>
            </a:r>
            <a:r>
              <a:rPr lang="en-US" altLang="en-US" sz="1600" b="1" dirty="0" err="1" smtClean="0">
                <a:latin typeface="Courier New" pitchFamily="49" charset="0"/>
              </a:rPr>
              <a:t>copy_to_user</a:t>
            </a:r>
            <a:r>
              <a:rPr lang="en-US" altLang="en-US" sz="1600" b="1" dirty="0" smtClean="0">
                <a:latin typeface="Courier New" pitchFamily="49" charset="0"/>
              </a:rPr>
              <a:t>(void __user *to,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	                           </a:t>
            </a:r>
            <a:r>
              <a:rPr lang="en-US" altLang="en-US" sz="1600" b="1" dirty="0" err="1" smtClean="0">
                <a:latin typeface="Courier New" pitchFamily="49" charset="0"/>
              </a:rPr>
              <a:t>const</a:t>
            </a:r>
            <a:r>
              <a:rPr lang="en-US" altLang="en-US" sz="1600" b="1" dirty="0" smtClean="0">
                <a:latin typeface="Courier New" pitchFamily="49" charset="0"/>
              </a:rPr>
              <a:t> void *from,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                        unsigned long count);</a:t>
            </a:r>
          </a:p>
          <a:p>
            <a:pPr lvl="2" eaLnBrk="1" hangingPunct="1"/>
            <a:r>
              <a:rPr lang="en-US" altLang="en-US" sz="1600" b="1" dirty="0" smtClean="0">
                <a:latin typeface="Courier New" pitchFamily="49" charset="0"/>
              </a:rPr>
              <a:t>unsigned long </a:t>
            </a:r>
            <a:r>
              <a:rPr lang="en-US" altLang="en-US" sz="1600" b="1" dirty="0" err="1" smtClean="0">
                <a:latin typeface="Courier New" pitchFamily="49" charset="0"/>
              </a:rPr>
              <a:t>copy_from_user</a:t>
            </a:r>
            <a:r>
              <a:rPr lang="en-US" altLang="en-US" sz="1600" b="1" dirty="0" smtClean="0">
                <a:latin typeface="Courier New" pitchFamily="49" charset="0"/>
              </a:rPr>
              <a:t>(void *to,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                         </a:t>
            </a:r>
            <a:r>
              <a:rPr lang="en-US" altLang="en-US" sz="1600" b="1" dirty="0" err="1" smtClean="0">
                <a:latin typeface="Courier New" pitchFamily="49" charset="0"/>
              </a:rPr>
              <a:t>const</a:t>
            </a:r>
            <a:r>
              <a:rPr lang="en-US" altLang="en-US" sz="1600" b="1" dirty="0" smtClean="0">
                <a:latin typeface="Courier New" pitchFamily="49" charset="0"/>
              </a:rPr>
              <a:t> void __user *from,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                           unsigned long count);</a:t>
            </a:r>
          </a:p>
          <a:p>
            <a:pPr lvl="3" eaLnBrk="1" hangingPunct="1"/>
            <a:r>
              <a:rPr lang="en-US" altLang="en-US" dirty="0" smtClean="0"/>
              <a:t>Check whether the user-space pointer is valid</a:t>
            </a:r>
          </a:p>
          <a:p>
            <a:pPr lvl="3" eaLnBrk="1" hangingPunct="1"/>
            <a:r>
              <a:rPr lang="en-US" altLang="en-US" dirty="0" smtClean="0"/>
              <a:t>Return the amount of memory still to be copied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read</a:t>
            </a:r>
            <a:r>
              <a:rPr lang="en-US" altLang="en-US" smtClean="0"/>
              <a:t> and </a:t>
            </a:r>
            <a:r>
              <a:rPr lang="en-US" altLang="en-US" b="1" smtClean="0">
                <a:latin typeface="Courier New" pitchFamily="49" charset="0"/>
              </a:rPr>
              <a:t>write</a:t>
            </a:r>
          </a:p>
        </p:txBody>
      </p:sp>
      <p:pic>
        <p:nvPicPr>
          <p:cNvPr id="55299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2076450"/>
            <a:ext cx="54102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b="1" smtClean="0">
                <a:latin typeface="Courier New" pitchFamily="49" charset="0"/>
              </a:rPr>
              <a:t>read</a:t>
            </a:r>
            <a:r>
              <a:rPr lang="en-US" altLang="en-US" smtClean="0"/>
              <a:t> Method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 smtClean="0"/>
              <a:t>Return values</a:t>
            </a:r>
          </a:p>
          <a:p>
            <a:pPr lvl="1" eaLnBrk="1" hangingPunct="1"/>
            <a:r>
              <a:rPr lang="en-US" altLang="en-US" dirty="0" smtClean="0"/>
              <a:t>Equals to the </a:t>
            </a:r>
            <a:r>
              <a:rPr lang="en-US" altLang="en-US" b="1" dirty="0" smtClean="0">
                <a:latin typeface="Courier New" pitchFamily="49" charset="0"/>
              </a:rPr>
              <a:t>count</a:t>
            </a:r>
            <a:r>
              <a:rPr lang="en-US" altLang="en-US" dirty="0" smtClean="0"/>
              <a:t> argument, we are done</a:t>
            </a:r>
          </a:p>
          <a:p>
            <a:pPr lvl="1" eaLnBrk="1" hangingPunct="1"/>
            <a:r>
              <a:rPr lang="en-US" altLang="en-US" dirty="0" smtClean="0"/>
              <a:t>Positive &lt; </a:t>
            </a:r>
            <a:r>
              <a:rPr lang="en-US" altLang="en-US" b="1" dirty="0" smtClean="0">
                <a:latin typeface="Courier New" pitchFamily="49" charset="0"/>
              </a:rPr>
              <a:t>count</a:t>
            </a:r>
            <a:r>
              <a:rPr lang="en-US" altLang="en-US" dirty="0" smtClean="0"/>
              <a:t>, retry</a:t>
            </a:r>
          </a:p>
          <a:p>
            <a:pPr lvl="1" eaLnBrk="1" hangingPunct="1"/>
            <a:r>
              <a:rPr lang="en-US" altLang="en-US" dirty="0" smtClean="0"/>
              <a:t>0, end-of-file</a:t>
            </a:r>
          </a:p>
          <a:p>
            <a:pPr lvl="1" eaLnBrk="1" hangingPunct="1"/>
            <a:r>
              <a:rPr lang="en-US" altLang="en-US" dirty="0" smtClean="0"/>
              <a:t>Negative, check </a:t>
            </a:r>
            <a:r>
              <a:rPr lang="en-US" altLang="en-US" b="1" dirty="0" smtClean="0">
                <a:latin typeface="Courier New" pitchFamily="49" charset="0"/>
              </a:rPr>
              <a:t>&lt;</a:t>
            </a:r>
            <a:r>
              <a:rPr lang="en-US" altLang="en-US" b="1" dirty="0" err="1" smtClean="0">
                <a:latin typeface="Courier New" pitchFamily="49" charset="0"/>
              </a:rPr>
              <a:t>linux</a:t>
            </a:r>
            <a:r>
              <a:rPr lang="en-US" altLang="en-US" b="1" dirty="0" smtClean="0">
                <a:latin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</a:rPr>
              <a:t>errno.h</a:t>
            </a:r>
            <a:r>
              <a:rPr lang="en-US" altLang="en-US" b="1" dirty="0" smtClean="0">
                <a:latin typeface="Courier New" pitchFamily="49" charset="0"/>
              </a:rPr>
              <a:t>&gt;</a:t>
            </a:r>
          </a:p>
          <a:p>
            <a:pPr lvl="2" eaLnBrk="1" hangingPunct="1"/>
            <a:r>
              <a:rPr lang="en-US" altLang="en-US" dirty="0" smtClean="0"/>
              <a:t>Common errors</a:t>
            </a:r>
          </a:p>
          <a:p>
            <a:pPr lvl="3" eaLnBrk="1" hangingPunct="1"/>
            <a:r>
              <a:rPr lang="en-US" altLang="en-US" dirty="0" smtClean="0"/>
              <a:t>-</a:t>
            </a:r>
            <a:r>
              <a:rPr lang="en-US" altLang="en-US" b="1" dirty="0" smtClean="0">
                <a:latin typeface="Courier New" pitchFamily="49" charset="0"/>
              </a:rPr>
              <a:t>EINTR</a:t>
            </a:r>
            <a:r>
              <a:rPr lang="en-US" altLang="en-US" dirty="0" smtClean="0"/>
              <a:t> (interrupted system call)</a:t>
            </a:r>
          </a:p>
          <a:p>
            <a:pPr lvl="3" eaLnBrk="1" hangingPunct="1"/>
            <a:r>
              <a:rPr lang="en-US" altLang="en-US" dirty="0" smtClean="0"/>
              <a:t>-</a:t>
            </a:r>
            <a:r>
              <a:rPr lang="en-US" altLang="en-US" b="1" dirty="0" smtClean="0">
                <a:latin typeface="Courier New" pitchFamily="49" charset="0"/>
              </a:rPr>
              <a:t>EFAULT</a:t>
            </a:r>
            <a:r>
              <a:rPr lang="en-US" altLang="en-US" dirty="0" smtClean="0"/>
              <a:t> (bad address)</a:t>
            </a:r>
          </a:p>
          <a:p>
            <a:pPr eaLnBrk="1" hangingPunct="1"/>
            <a:r>
              <a:rPr lang="en-US" altLang="en-US" dirty="0" smtClean="0"/>
              <a:t>May block</a:t>
            </a:r>
          </a:p>
          <a:p>
            <a:pPr lvl="1" eaLnBrk="1" hangingPunct="1"/>
            <a:r>
              <a:rPr lang="en-US" altLang="en-US" dirty="0" smtClean="0"/>
              <a:t>No data, but will arrive later</a:t>
            </a: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filp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f_flags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 O_NONBLOCK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pipe.c</a:t>
            </a:r>
            <a:r>
              <a:rPr lang="en-US" alt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altLang="en-US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May be interrupted (e.g., signal)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b="1" dirty="0" smtClean="0">
                <a:latin typeface="Courier New" pitchFamily="49" charset="0"/>
              </a:rPr>
              <a:t>read</a:t>
            </a:r>
            <a:r>
              <a:rPr lang="en-US" altLang="en-US" dirty="0" smtClean="0"/>
              <a:t> Method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Each </a:t>
            </a:r>
            <a:r>
              <a:rPr lang="en-US" altLang="en-US" b="1" dirty="0" err="1" smtClean="0">
                <a:latin typeface="Courier New" pitchFamily="49" charset="0"/>
              </a:rPr>
              <a:t>scull_read</a:t>
            </a:r>
            <a:r>
              <a:rPr lang="en-US" altLang="en-US" dirty="0" smtClean="0"/>
              <a:t> deals only with a single data quantum</a:t>
            </a:r>
          </a:p>
          <a:p>
            <a:pPr lvl="1" eaLnBrk="1" hangingPunct="1"/>
            <a:r>
              <a:rPr lang="en-US" altLang="en-US" dirty="0" smtClean="0"/>
              <a:t>I/O library may reiterate the call to read additional data</a:t>
            </a:r>
          </a:p>
          <a:p>
            <a:pPr lvl="1" eaLnBrk="1" hangingPunct="1"/>
            <a:r>
              <a:rPr lang="en-US" altLang="en-US" dirty="0" smtClean="0"/>
              <a:t>If read position &gt; device size, return 0 (end-of-file)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latin typeface="Courier New" pitchFamily="49" charset="0"/>
              </a:rPr>
              <a:t>read</a:t>
            </a:r>
            <a:r>
              <a:rPr lang="en-US" altLang="en-US" dirty="0"/>
              <a:t> Method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3080" y="1524000"/>
            <a:ext cx="730841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scull_read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file *</a:t>
            </a:r>
            <a:r>
              <a:rPr lang="en-US" dirty="0" err="1"/>
              <a:t>filp</a:t>
            </a:r>
            <a:r>
              <a:rPr lang="en-US" dirty="0"/>
              <a:t>, char __user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count,</a:t>
            </a:r>
          </a:p>
          <a:p>
            <a:r>
              <a:rPr lang="en-US" dirty="0"/>
              <a:t>                </a:t>
            </a:r>
            <a:r>
              <a:rPr lang="en-US" dirty="0" err="1"/>
              <a:t>loff_t</a:t>
            </a:r>
            <a:r>
              <a:rPr lang="en-US" dirty="0"/>
              <a:t> *</a:t>
            </a:r>
            <a:r>
              <a:rPr lang="en-US" dirty="0" err="1"/>
              <a:t>f_pos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scull_dev</a:t>
            </a:r>
            <a:r>
              <a:rPr lang="en-US" dirty="0"/>
              <a:t> *</a:t>
            </a:r>
            <a:r>
              <a:rPr lang="en-US" dirty="0" err="1"/>
              <a:t>dev</a:t>
            </a:r>
            <a:r>
              <a:rPr lang="en-US" dirty="0"/>
              <a:t> = </a:t>
            </a:r>
            <a:r>
              <a:rPr lang="en-US" dirty="0" err="1"/>
              <a:t>filp</a:t>
            </a:r>
            <a:r>
              <a:rPr lang="en-US" dirty="0"/>
              <a:t>-&gt;</a:t>
            </a:r>
            <a:r>
              <a:rPr lang="en-US" dirty="0" err="1"/>
              <a:t>private_data</a:t>
            </a:r>
            <a:r>
              <a:rPr lang="en-US" dirty="0"/>
              <a:t>;</a:t>
            </a:r>
          </a:p>
          <a:p>
            <a:r>
              <a:rPr lang="en-US" dirty="0"/>
              <a:t>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scull_qset</a:t>
            </a:r>
            <a:r>
              <a:rPr lang="en-US" dirty="0"/>
              <a:t> *</a:t>
            </a:r>
            <a:r>
              <a:rPr lang="en-US" dirty="0" err="1"/>
              <a:t>dptr</a:t>
            </a:r>
            <a:r>
              <a:rPr lang="en-US" dirty="0"/>
              <a:t>;        /* the first </a:t>
            </a:r>
            <a:r>
              <a:rPr lang="en-US" dirty="0" err="1"/>
              <a:t>listitem</a:t>
            </a:r>
            <a:r>
              <a:rPr lang="en-US" dirty="0"/>
              <a:t> */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quantum = </a:t>
            </a:r>
            <a:r>
              <a:rPr lang="en-US" dirty="0" err="1"/>
              <a:t>dev</a:t>
            </a:r>
            <a:r>
              <a:rPr lang="en-US" dirty="0"/>
              <a:t>-&gt;quantum, </a:t>
            </a:r>
            <a:r>
              <a:rPr lang="en-US" dirty="0" err="1"/>
              <a:t>qset</a:t>
            </a:r>
            <a:r>
              <a:rPr lang="en-US" dirty="0"/>
              <a:t> = </a:t>
            </a:r>
            <a:r>
              <a:rPr lang="en-US" dirty="0" err="1"/>
              <a:t>dev</a:t>
            </a:r>
            <a:r>
              <a:rPr lang="en-US" dirty="0"/>
              <a:t>-&gt;</a:t>
            </a:r>
            <a:r>
              <a:rPr lang="en-US" dirty="0" err="1"/>
              <a:t>qset</a:t>
            </a:r>
            <a:r>
              <a:rPr lang="en-US" dirty="0"/>
              <a:t>;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itemsize</a:t>
            </a:r>
            <a:r>
              <a:rPr lang="en-US" dirty="0"/>
              <a:t> = quantum * </a:t>
            </a:r>
            <a:r>
              <a:rPr lang="en-US" dirty="0" err="1"/>
              <a:t>qset</a:t>
            </a:r>
            <a:r>
              <a:rPr lang="en-US" dirty="0"/>
              <a:t>; /* how many bytes in the </a:t>
            </a:r>
            <a:r>
              <a:rPr lang="en-US" dirty="0" err="1"/>
              <a:t>listitem</a:t>
            </a:r>
            <a:r>
              <a:rPr lang="en-US" dirty="0"/>
              <a:t> */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item, </a:t>
            </a:r>
            <a:r>
              <a:rPr lang="en-US" dirty="0" err="1"/>
              <a:t>s_pos</a:t>
            </a:r>
            <a:r>
              <a:rPr lang="en-US" dirty="0"/>
              <a:t>, </a:t>
            </a:r>
            <a:r>
              <a:rPr lang="en-US" dirty="0" err="1"/>
              <a:t>q_pos</a:t>
            </a:r>
            <a:r>
              <a:rPr lang="en-US" dirty="0"/>
              <a:t>, rest; </a:t>
            </a:r>
          </a:p>
          <a:p>
            <a:r>
              <a:rPr lang="en-US" dirty="0"/>
              <a:t>    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retval</a:t>
            </a:r>
            <a:r>
              <a:rPr lang="en-US" dirty="0"/>
              <a:t> = 0;</a:t>
            </a:r>
          </a:p>
          <a:p>
            <a:endParaRPr lang="en-US" dirty="0"/>
          </a:p>
          <a:p>
            <a:r>
              <a:rPr lang="en-US" dirty="0"/>
              <a:t>        if (</a:t>
            </a:r>
            <a:r>
              <a:rPr lang="en-US" dirty="0" err="1"/>
              <a:t>mutex_lock_interruptible</a:t>
            </a:r>
            <a:r>
              <a:rPr lang="en-US" dirty="0"/>
              <a:t>(&amp;</a:t>
            </a:r>
            <a:r>
              <a:rPr lang="en-US" dirty="0" err="1"/>
              <a:t>dev</a:t>
            </a:r>
            <a:r>
              <a:rPr lang="en-US" dirty="0"/>
              <a:t>-&gt;mutex))</a:t>
            </a:r>
          </a:p>
          <a:p>
            <a:r>
              <a:rPr lang="en-US" dirty="0"/>
              <a:t>                return -ERESTARTSYS;    </a:t>
            </a:r>
          </a:p>
          <a:p>
            <a:r>
              <a:rPr lang="en-US" dirty="0"/>
              <a:t>        if (*</a:t>
            </a:r>
            <a:r>
              <a:rPr lang="en-US" dirty="0" err="1"/>
              <a:t>f_pos</a:t>
            </a:r>
            <a:r>
              <a:rPr lang="en-US" dirty="0"/>
              <a:t> &gt;= </a:t>
            </a:r>
            <a:r>
              <a:rPr lang="en-US" dirty="0" err="1"/>
              <a:t>dev</a:t>
            </a:r>
            <a:r>
              <a:rPr lang="en-US" dirty="0"/>
              <a:t>-&gt;size)</a:t>
            </a:r>
          </a:p>
          <a:p>
            <a:r>
              <a:rPr lang="en-US" dirty="0"/>
              <a:t>                </a:t>
            </a:r>
            <a:r>
              <a:rPr lang="en-US" dirty="0" err="1"/>
              <a:t>goto</a:t>
            </a:r>
            <a:r>
              <a:rPr lang="en-US" dirty="0"/>
              <a:t> out;</a:t>
            </a:r>
          </a:p>
          <a:p>
            <a:r>
              <a:rPr lang="en-US" dirty="0"/>
              <a:t>        if (*</a:t>
            </a:r>
            <a:r>
              <a:rPr lang="en-US" dirty="0" err="1"/>
              <a:t>f_pos</a:t>
            </a:r>
            <a:r>
              <a:rPr lang="en-US" dirty="0"/>
              <a:t> + count &gt; </a:t>
            </a:r>
            <a:r>
              <a:rPr lang="en-US" dirty="0" err="1"/>
              <a:t>dev</a:t>
            </a:r>
            <a:r>
              <a:rPr lang="en-US" dirty="0"/>
              <a:t>-&gt;size)</a:t>
            </a:r>
          </a:p>
          <a:p>
            <a:r>
              <a:rPr lang="en-US" dirty="0"/>
              <a:t>                count = </a:t>
            </a:r>
            <a:r>
              <a:rPr lang="en-US" dirty="0" err="1"/>
              <a:t>dev</a:t>
            </a:r>
            <a:r>
              <a:rPr lang="en-US" dirty="0"/>
              <a:t>-&gt;size - *</a:t>
            </a:r>
            <a:r>
              <a:rPr lang="en-US" dirty="0" err="1"/>
              <a:t>f_pos</a:t>
            </a:r>
            <a:r>
              <a:rPr lang="en-US" dirty="0"/>
              <a:t>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3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Design of </a:t>
            </a:r>
            <a:r>
              <a:rPr lang="en-US" altLang="en-US" b="1" smtClean="0">
                <a:latin typeface="Courier New" pitchFamily="49" charset="0"/>
              </a:rPr>
              <a:t>scull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Variants of scull0</a:t>
            </a:r>
          </a:p>
          <a:p>
            <a:pPr lvl="1" eaLnBrk="1" hangingPunct="1"/>
            <a:r>
              <a:rPr lang="en-US" altLang="en-US" dirty="0" smtClean="0"/>
              <a:t>Illustrate </a:t>
            </a:r>
            <a:r>
              <a:rPr lang="en-US" altLang="en-US" dirty="0"/>
              <a:t>typical driver-imposed access limitations</a:t>
            </a:r>
            <a:endParaRPr lang="en-US" altLang="en-US" dirty="0" smtClean="0"/>
          </a:p>
          <a:p>
            <a:pPr lvl="1" eaLnBrk="1" hangingPunct="1"/>
            <a:r>
              <a:rPr lang="en-US" altLang="en-US" b="1" dirty="0" err="1" smtClean="0">
                <a:latin typeface="Courier New" pitchFamily="49" charset="0"/>
              </a:rPr>
              <a:t>scullsingle</a:t>
            </a:r>
            <a:endParaRPr lang="en-US" altLang="en-US" dirty="0" smtClean="0"/>
          </a:p>
          <a:p>
            <a:pPr lvl="2" eaLnBrk="1" hangingPunct="1"/>
            <a:r>
              <a:rPr lang="en-US" altLang="en-US" dirty="0" smtClean="0"/>
              <a:t>Similar to </a:t>
            </a:r>
            <a:r>
              <a:rPr lang="en-US" altLang="en-US" b="1" dirty="0" smtClean="0">
                <a:latin typeface="Courier New" pitchFamily="49" charset="0"/>
              </a:rPr>
              <a:t>scull0</a:t>
            </a:r>
          </a:p>
          <a:p>
            <a:pPr lvl="2" eaLnBrk="1" hangingPunct="1"/>
            <a:r>
              <a:rPr lang="en-US" altLang="en-US" dirty="0" smtClean="0"/>
              <a:t>Only one process can use the driver at a time</a:t>
            </a:r>
          </a:p>
          <a:p>
            <a:pPr lvl="1" eaLnBrk="1" hangingPunct="1"/>
            <a:r>
              <a:rPr lang="en-US" altLang="en-US" b="1" dirty="0" err="1" smtClean="0">
                <a:latin typeface="Courier New" pitchFamily="49" charset="0"/>
              </a:rPr>
              <a:t>scullpriv</a:t>
            </a:r>
            <a:endParaRPr lang="en-US" altLang="en-US" b="1" dirty="0" smtClean="0">
              <a:latin typeface="Courier New" pitchFamily="49" charset="0"/>
            </a:endParaRPr>
          </a:p>
          <a:p>
            <a:pPr lvl="2" eaLnBrk="1" hangingPunct="1"/>
            <a:r>
              <a:rPr lang="en-US" altLang="en-US" dirty="0" smtClean="0"/>
              <a:t>Private to each virtual console</a:t>
            </a:r>
          </a:p>
          <a:p>
            <a:pPr lvl="2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latin typeface="Courier New" pitchFamily="49" charset="0"/>
              </a:rPr>
              <a:t>read</a:t>
            </a:r>
            <a:r>
              <a:rPr lang="en-US" altLang="en-US" dirty="0"/>
              <a:t>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68788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dirty="0"/>
              <a:t>/* find </a:t>
            </a:r>
            <a:r>
              <a:rPr lang="en-US" dirty="0" err="1"/>
              <a:t>listitem</a:t>
            </a:r>
            <a:r>
              <a:rPr lang="en-US" dirty="0"/>
              <a:t>, </a:t>
            </a:r>
            <a:r>
              <a:rPr lang="en-US" dirty="0" err="1"/>
              <a:t>qset</a:t>
            </a:r>
            <a:r>
              <a:rPr lang="en-US" dirty="0"/>
              <a:t> index, and offset in the quantum */</a:t>
            </a:r>
          </a:p>
          <a:p>
            <a:r>
              <a:rPr lang="en-US" dirty="0"/>
              <a:t>        item = (long)*</a:t>
            </a:r>
            <a:r>
              <a:rPr lang="en-US" dirty="0" err="1"/>
              <a:t>f_pos</a:t>
            </a:r>
            <a:r>
              <a:rPr lang="en-US" dirty="0"/>
              <a:t> / </a:t>
            </a:r>
            <a:r>
              <a:rPr lang="en-US" dirty="0" err="1"/>
              <a:t>itemsize</a:t>
            </a:r>
            <a:r>
              <a:rPr lang="en-US" dirty="0"/>
              <a:t>;</a:t>
            </a:r>
          </a:p>
          <a:p>
            <a:r>
              <a:rPr lang="en-US" dirty="0"/>
              <a:t>        rest = (long)*</a:t>
            </a:r>
            <a:r>
              <a:rPr lang="en-US" dirty="0" err="1"/>
              <a:t>f_pos</a:t>
            </a:r>
            <a:r>
              <a:rPr lang="en-US" dirty="0"/>
              <a:t> % </a:t>
            </a:r>
            <a:r>
              <a:rPr lang="en-US" dirty="0" err="1"/>
              <a:t>itemsize</a:t>
            </a:r>
            <a:r>
              <a:rPr lang="en-US" dirty="0"/>
              <a:t>;</a:t>
            </a:r>
          </a:p>
          <a:p>
            <a:r>
              <a:rPr lang="en-US" dirty="0"/>
              <a:t>        </a:t>
            </a:r>
            <a:r>
              <a:rPr lang="en-US" dirty="0" err="1"/>
              <a:t>s_pos</a:t>
            </a:r>
            <a:r>
              <a:rPr lang="en-US" dirty="0"/>
              <a:t> = rest / quantum; </a:t>
            </a:r>
            <a:r>
              <a:rPr lang="en-US" dirty="0" err="1"/>
              <a:t>q_pos</a:t>
            </a:r>
            <a:r>
              <a:rPr lang="en-US" dirty="0"/>
              <a:t> = rest % quantum;</a:t>
            </a:r>
          </a:p>
          <a:p>
            <a:endParaRPr lang="en-US" dirty="0"/>
          </a:p>
          <a:p>
            <a:r>
              <a:rPr lang="en-US" dirty="0"/>
              <a:t>        /* follow the list up to the right position (defined elsewhere) */</a:t>
            </a:r>
          </a:p>
          <a:p>
            <a:r>
              <a:rPr lang="en-US" dirty="0"/>
              <a:t>        </a:t>
            </a:r>
            <a:r>
              <a:rPr lang="en-US" dirty="0" err="1"/>
              <a:t>dptr</a:t>
            </a:r>
            <a:r>
              <a:rPr lang="en-US" dirty="0"/>
              <a:t> = </a:t>
            </a:r>
            <a:r>
              <a:rPr lang="en-US" dirty="0" err="1"/>
              <a:t>scull_follow</a:t>
            </a:r>
            <a:r>
              <a:rPr lang="en-US" dirty="0"/>
              <a:t>(</a:t>
            </a:r>
            <a:r>
              <a:rPr lang="en-US" dirty="0" err="1"/>
              <a:t>dev</a:t>
            </a:r>
            <a:r>
              <a:rPr lang="en-US" dirty="0"/>
              <a:t>, item);</a:t>
            </a:r>
          </a:p>
          <a:p>
            <a:endParaRPr lang="en-US" dirty="0"/>
          </a:p>
          <a:p>
            <a:r>
              <a:rPr lang="en-US" dirty="0"/>
              <a:t>        if (</a:t>
            </a:r>
            <a:r>
              <a:rPr lang="en-US" dirty="0" err="1"/>
              <a:t>dptr</a:t>
            </a:r>
            <a:r>
              <a:rPr lang="en-US" dirty="0"/>
              <a:t> == NULL || !</a:t>
            </a:r>
            <a:r>
              <a:rPr lang="en-US" dirty="0" err="1"/>
              <a:t>dptr</a:t>
            </a:r>
            <a:r>
              <a:rPr lang="en-US" dirty="0"/>
              <a:t>-&gt;data || ! </a:t>
            </a:r>
            <a:r>
              <a:rPr lang="en-US" dirty="0" err="1"/>
              <a:t>dptr</a:t>
            </a:r>
            <a:r>
              <a:rPr lang="en-US" dirty="0"/>
              <a:t>-&gt;data[</a:t>
            </a:r>
            <a:r>
              <a:rPr lang="en-US" dirty="0" err="1"/>
              <a:t>s_pos</a:t>
            </a:r>
            <a:r>
              <a:rPr lang="en-US" dirty="0"/>
              <a:t>])</a:t>
            </a:r>
          </a:p>
          <a:p>
            <a:r>
              <a:rPr lang="en-US" dirty="0"/>
              <a:t>                </a:t>
            </a:r>
            <a:r>
              <a:rPr lang="en-US" dirty="0" err="1"/>
              <a:t>goto</a:t>
            </a:r>
            <a:r>
              <a:rPr lang="en-US" dirty="0"/>
              <a:t> out; /* don't fill holes */</a:t>
            </a:r>
          </a:p>
          <a:p>
            <a:endParaRPr lang="en-US" dirty="0"/>
          </a:p>
          <a:p>
            <a:r>
              <a:rPr lang="en-US" dirty="0"/>
              <a:t>        /* read only up to the end of this quantum */</a:t>
            </a:r>
          </a:p>
          <a:p>
            <a:r>
              <a:rPr lang="en-US" dirty="0"/>
              <a:t>        if (count &gt; quantum - </a:t>
            </a:r>
            <a:r>
              <a:rPr lang="en-US" dirty="0" err="1"/>
              <a:t>q_pos</a:t>
            </a:r>
            <a:r>
              <a:rPr lang="en-US" dirty="0"/>
              <a:t>)</a:t>
            </a:r>
          </a:p>
          <a:p>
            <a:r>
              <a:rPr lang="en-US" dirty="0"/>
              <a:t>                count = quantum - </a:t>
            </a:r>
            <a:r>
              <a:rPr lang="en-US" dirty="0" err="1"/>
              <a:t>q_pos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8680108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latin typeface="Courier New" pitchFamily="49" charset="0"/>
              </a:rPr>
              <a:t>read</a:t>
            </a:r>
            <a:r>
              <a:rPr lang="en-US" altLang="en-US" dirty="0"/>
              <a:t>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603242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(</a:t>
            </a:r>
            <a:r>
              <a:rPr lang="en-US" dirty="0" err="1"/>
              <a:t>copy_to_user</a:t>
            </a:r>
            <a:r>
              <a:rPr lang="en-US" dirty="0"/>
              <a:t>(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dptr</a:t>
            </a:r>
            <a:r>
              <a:rPr lang="en-US" dirty="0"/>
              <a:t>-&gt;data[</a:t>
            </a:r>
            <a:r>
              <a:rPr lang="en-US" dirty="0" err="1"/>
              <a:t>s_pos</a:t>
            </a:r>
            <a:r>
              <a:rPr lang="en-US" dirty="0"/>
              <a:t>] + </a:t>
            </a:r>
            <a:r>
              <a:rPr lang="en-US" dirty="0" err="1"/>
              <a:t>q_pos</a:t>
            </a:r>
            <a:r>
              <a:rPr lang="en-US" dirty="0"/>
              <a:t>, count)) {</a:t>
            </a:r>
          </a:p>
          <a:p>
            <a:r>
              <a:rPr lang="en-US" dirty="0"/>
              <a:t>                </a:t>
            </a:r>
            <a:r>
              <a:rPr lang="en-US" dirty="0" err="1"/>
              <a:t>retval</a:t>
            </a:r>
            <a:r>
              <a:rPr lang="en-US" dirty="0"/>
              <a:t> = -EFAULT;</a:t>
            </a:r>
          </a:p>
          <a:p>
            <a:r>
              <a:rPr lang="en-US" dirty="0"/>
              <a:t>                </a:t>
            </a:r>
            <a:r>
              <a:rPr lang="en-US" dirty="0" err="1"/>
              <a:t>goto</a:t>
            </a:r>
            <a:r>
              <a:rPr lang="en-US" dirty="0"/>
              <a:t> out;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    *</a:t>
            </a:r>
            <a:r>
              <a:rPr lang="en-US" dirty="0" err="1"/>
              <a:t>f_pos</a:t>
            </a:r>
            <a:r>
              <a:rPr lang="en-US" dirty="0"/>
              <a:t> += count;</a:t>
            </a:r>
          </a:p>
          <a:p>
            <a:r>
              <a:rPr lang="en-US" dirty="0"/>
              <a:t>        </a:t>
            </a:r>
            <a:r>
              <a:rPr lang="en-US" dirty="0" err="1"/>
              <a:t>retval</a:t>
            </a:r>
            <a:r>
              <a:rPr lang="en-US" dirty="0"/>
              <a:t> = count; </a:t>
            </a:r>
          </a:p>
          <a:p>
            <a:endParaRPr lang="en-US" dirty="0"/>
          </a:p>
          <a:p>
            <a:r>
              <a:rPr lang="en-US" dirty="0"/>
              <a:t>  out:</a:t>
            </a:r>
          </a:p>
          <a:p>
            <a:r>
              <a:rPr lang="en-US" dirty="0"/>
              <a:t>        </a:t>
            </a:r>
            <a:r>
              <a:rPr lang="en-US" dirty="0" err="1"/>
              <a:t>mutex_unlock</a:t>
            </a:r>
            <a:r>
              <a:rPr lang="en-US" dirty="0"/>
              <a:t>(&amp;</a:t>
            </a:r>
            <a:r>
              <a:rPr lang="en-US" dirty="0" err="1"/>
              <a:t>dev</a:t>
            </a:r>
            <a:r>
              <a:rPr lang="en-US" dirty="0"/>
              <a:t>-&gt;mutex);</a:t>
            </a:r>
          </a:p>
          <a:p>
            <a:r>
              <a:rPr lang="en-US" dirty="0"/>
              <a:t>        return </a:t>
            </a:r>
            <a:r>
              <a:rPr lang="en-US" dirty="0" err="1"/>
              <a:t>retval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63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Playing with the New Devices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With </a:t>
            </a:r>
            <a:r>
              <a:rPr lang="en-US" altLang="en-US" b="1" smtClean="0">
                <a:latin typeface="Courier New" pitchFamily="49" charset="0"/>
              </a:rPr>
              <a:t>open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itchFamily="49" charset="0"/>
              </a:rPr>
              <a:t>release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itchFamily="49" charset="0"/>
              </a:rPr>
              <a:t>read</a:t>
            </a:r>
            <a:r>
              <a:rPr lang="en-US" altLang="en-US" smtClean="0"/>
              <a:t>, and </a:t>
            </a:r>
            <a:r>
              <a:rPr lang="en-US" altLang="en-US" b="1" smtClean="0">
                <a:latin typeface="Courier New" pitchFamily="49" charset="0"/>
              </a:rPr>
              <a:t>write</a:t>
            </a:r>
            <a:r>
              <a:rPr lang="en-US" altLang="en-US" smtClean="0"/>
              <a:t>, a driver can be compiled and tested</a:t>
            </a:r>
          </a:p>
          <a:p>
            <a:pPr eaLnBrk="1" hangingPunct="1"/>
            <a:r>
              <a:rPr lang="en-US" altLang="en-US" smtClean="0"/>
              <a:t>Use </a:t>
            </a:r>
            <a:r>
              <a:rPr lang="en-US" altLang="en-US" b="1" smtClean="0">
                <a:latin typeface="Courier New" pitchFamily="49" charset="0"/>
              </a:rPr>
              <a:t>free</a:t>
            </a:r>
            <a:r>
              <a:rPr lang="en-US" altLang="en-US" smtClean="0"/>
              <a:t> command to see the memory usage of </a:t>
            </a:r>
            <a:r>
              <a:rPr lang="en-US" altLang="en-US" b="1" smtClean="0">
                <a:latin typeface="Courier New" pitchFamily="49" charset="0"/>
              </a:rPr>
              <a:t>scull</a:t>
            </a:r>
          </a:p>
          <a:p>
            <a:pPr eaLnBrk="1" hangingPunct="1"/>
            <a:r>
              <a:rPr lang="en-US" altLang="en-US" smtClean="0"/>
              <a:t>Use </a:t>
            </a:r>
            <a:r>
              <a:rPr lang="en-US" altLang="en-US" b="1" smtClean="0">
                <a:latin typeface="Courier New" pitchFamily="49" charset="0"/>
              </a:rPr>
              <a:t>strace</a:t>
            </a:r>
            <a:r>
              <a:rPr lang="en-US" altLang="en-US" smtClean="0"/>
              <a:t> to monitor various system calls and return values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strace ls –l &gt; /dev/scull0</a:t>
            </a:r>
            <a:r>
              <a:rPr lang="en-US" altLang="en-US" smtClean="0"/>
              <a:t> to see quantized reads and writes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Design of </a:t>
            </a:r>
            <a:r>
              <a:rPr lang="en-US" altLang="en-US" b="1" smtClean="0">
                <a:latin typeface="Courier New" pitchFamily="49" charset="0"/>
              </a:rPr>
              <a:t>scull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 user at a time</a:t>
            </a:r>
          </a:p>
          <a:p>
            <a:pPr eaLnBrk="1" hangingPunct="1"/>
            <a:r>
              <a:rPr lang="en-US" altLang="en-US" b="1" dirty="0" err="1" smtClean="0">
                <a:latin typeface="Courier New" pitchFamily="49" charset="0"/>
              </a:rPr>
              <a:t>sculluid</a:t>
            </a:r>
            <a:endParaRPr lang="en-US" alt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altLang="en-US" dirty="0" smtClean="0"/>
              <a:t>Can be opened multiple times by one user</a:t>
            </a:r>
          </a:p>
          <a:p>
            <a:pPr lvl="1" eaLnBrk="1" hangingPunct="1"/>
            <a:r>
              <a:rPr lang="en-US" altLang="en-US" b="1" dirty="0" smtClean="0"/>
              <a:t>Fails</a:t>
            </a:r>
            <a:r>
              <a:rPr lang="en-US" altLang="en-US" dirty="0" smtClean="0"/>
              <a:t> on open() if another user is locking the device</a:t>
            </a:r>
          </a:p>
          <a:p>
            <a:pPr lvl="2" eaLnBrk="1" hangingPunct="1"/>
            <a:r>
              <a:rPr lang="en-US" altLang="en-US" dirty="0" smtClean="0"/>
              <a:t>Returns “Device Busy”</a:t>
            </a:r>
          </a:p>
          <a:p>
            <a:pPr eaLnBrk="1" hangingPunct="1"/>
            <a:r>
              <a:rPr lang="en-US" altLang="en-US" b="1" dirty="0" err="1" smtClean="0">
                <a:latin typeface="Courier New" pitchFamily="49" charset="0"/>
              </a:rPr>
              <a:t>scullwuid</a:t>
            </a:r>
            <a:endParaRPr lang="en-US" alt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altLang="en-US" b="1" dirty="0" smtClean="0"/>
              <a:t>Blocks</a:t>
            </a:r>
            <a:r>
              <a:rPr lang="en-US" altLang="en-US" dirty="0" smtClean="0"/>
              <a:t> on open() if another user is locking the device</a:t>
            </a:r>
          </a:p>
          <a:p>
            <a:pPr lvl="2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and Minor Device Numbers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Identifying a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Major and Minor Device Numbers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Char devices are accessed through names in the file system</a:t>
            </a:r>
          </a:p>
          <a:p>
            <a:pPr lvl="1" eaLnBrk="1" hangingPunct="1"/>
            <a:r>
              <a:rPr lang="en-US" altLang="en-US" dirty="0" smtClean="0"/>
              <a:t>Abstraction for handling devices</a:t>
            </a:r>
          </a:p>
          <a:p>
            <a:pPr lvl="1" eaLnBrk="1" hangingPunct="1"/>
            <a:r>
              <a:rPr lang="en-US" altLang="en-US" dirty="0" smtClean="0"/>
              <a:t>Special files in </a:t>
            </a:r>
            <a:r>
              <a:rPr lang="en-US" altLang="en-US" b="1" dirty="0" smtClean="0">
                <a:latin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</a:rPr>
              <a:t>dev</a:t>
            </a:r>
            <a:endParaRPr lang="en-US" alt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altLang="en-US" dirty="0" smtClean="0"/>
              <a:t>Implemented using </a:t>
            </a:r>
            <a:r>
              <a:rPr lang="en-US" altLang="en-US" dirty="0" err="1" smtClean="0"/>
              <a:t>inode</a:t>
            </a:r>
            <a:r>
              <a:rPr lang="en-US" altLang="en-US" dirty="0" smtClean="0"/>
              <a:t> data structure</a:t>
            </a:r>
            <a:endParaRPr lang="en-US" altLang="en-US" b="1" dirty="0" smtClean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&gt; cd /</a:t>
            </a:r>
            <a:r>
              <a:rPr lang="en-US" altLang="en-US" sz="1600" b="1" dirty="0" err="1" smtClean="0">
                <a:latin typeface="Courier New" pitchFamily="49" charset="0"/>
              </a:rPr>
              <a:t>dev</a:t>
            </a:r>
            <a:endParaRPr lang="en-US" altLang="en-US" sz="1600" b="1" dirty="0" smtClean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smtClean="0">
                <a:latin typeface="Courier New" pitchFamily="49" charset="0"/>
              </a:rPr>
              <a:t>&gt; </a:t>
            </a:r>
            <a:r>
              <a:rPr lang="en-US" altLang="en-US" sz="1600" b="1" dirty="0" err="1" smtClean="0">
                <a:latin typeface="Courier New" pitchFamily="49" charset="0"/>
              </a:rPr>
              <a:t>ls</a:t>
            </a:r>
            <a:r>
              <a:rPr lang="en-US" altLang="en-US" sz="1600" b="1" dirty="0" smtClean="0">
                <a:latin typeface="Courier New" pitchFamily="49" charset="0"/>
              </a:rPr>
              <a:t> –l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crw</a:t>
            </a:r>
            <a:r>
              <a:rPr lang="en-US" altLang="en-US" sz="1600" b="1" dirty="0" smtClean="0">
                <a:latin typeface="Courier New" pitchFamily="49" charset="0"/>
              </a:rPr>
              <a:t>------- 1 root  </a:t>
            </a:r>
            <a:r>
              <a:rPr lang="en-US" altLang="en-US" sz="1600" b="1" dirty="0" err="1" smtClean="0">
                <a:latin typeface="Courier New" pitchFamily="49" charset="0"/>
              </a:rPr>
              <a:t>root</a:t>
            </a:r>
            <a:r>
              <a:rPr lang="en-US" altLang="en-US" sz="1600" b="1" dirty="0" smtClean="0">
                <a:latin typeface="Courier New" pitchFamily="49" charset="0"/>
              </a:rPr>
              <a:t>     5,    1 Apr 12 16:50 console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brw</a:t>
            </a:r>
            <a:r>
              <a:rPr lang="en-US" altLang="en-US" sz="1600" b="1" dirty="0" smtClean="0">
                <a:latin typeface="Courier New" pitchFamily="49" charset="0"/>
              </a:rPr>
              <a:t>-</a:t>
            </a:r>
            <a:r>
              <a:rPr lang="en-US" altLang="en-US" sz="1600" b="1" dirty="0" err="1" smtClean="0">
                <a:latin typeface="Courier New" pitchFamily="49" charset="0"/>
              </a:rPr>
              <a:t>rw</a:t>
            </a:r>
            <a:r>
              <a:rPr lang="en-US" altLang="en-US" sz="1600" b="1" dirty="0" smtClean="0">
                <a:latin typeface="Courier New" pitchFamily="49" charset="0"/>
              </a:rPr>
              <a:t>---- 1 root  disk     8,    0 Apr 12 16:50 </a:t>
            </a:r>
            <a:r>
              <a:rPr lang="en-US" altLang="en-US" sz="1600" b="1" dirty="0" err="1" smtClean="0">
                <a:latin typeface="Courier New" pitchFamily="49" charset="0"/>
              </a:rPr>
              <a:t>sda</a:t>
            </a:r>
            <a:endParaRPr lang="en-US" altLang="en-US" sz="1600" b="1" dirty="0" smtClean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1600" b="1" dirty="0" err="1" smtClean="0">
                <a:latin typeface="Courier New" pitchFamily="49" charset="0"/>
              </a:rPr>
              <a:t>brw</a:t>
            </a:r>
            <a:r>
              <a:rPr lang="en-US" altLang="en-US" sz="1600" b="1" dirty="0" smtClean="0">
                <a:latin typeface="Courier New" pitchFamily="49" charset="0"/>
              </a:rPr>
              <a:t>-</a:t>
            </a:r>
            <a:r>
              <a:rPr lang="en-US" altLang="en-US" sz="1600" b="1" dirty="0" err="1" smtClean="0">
                <a:latin typeface="Courier New" pitchFamily="49" charset="0"/>
              </a:rPr>
              <a:t>rw</a:t>
            </a:r>
            <a:r>
              <a:rPr lang="en-US" altLang="en-US" sz="1600" b="1" dirty="0" smtClean="0">
                <a:latin typeface="Courier New" pitchFamily="49" charset="0"/>
              </a:rPr>
              <a:t>---- 1 root  disk     8,    1 Apr 12 16:50 sda1</a:t>
            </a:r>
          </a:p>
          <a:p>
            <a:pPr lvl="1" eaLnBrk="1" hangingPunct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2928</TotalTime>
  <Words>2835</Words>
  <Application>Microsoft Office PowerPoint</Application>
  <PresentationFormat>On-screen Show (4:3)</PresentationFormat>
  <Paragraphs>572</Paragraphs>
  <Slides>62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Layers</vt:lpstr>
      <vt:lpstr>Char Drivers</vt:lpstr>
      <vt:lpstr>Scull: Pseudo-Device</vt:lpstr>
      <vt:lpstr>Introduction</vt:lpstr>
      <vt:lpstr>The Design of scull</vt:lpstr>
      <vt:lpstr>The Design of scull</vt:lpstr>
      <vt:lpstr>The Design of scull</vt:lpstr>
      <vt:lpstr>The Design of scull</vt:lpstr>
      <vt:lpstr>Major and Minor Device Numbers</vt:lpstr>
      <vt:lpstr>Major and Minor Device Numbers</vt:lpstr>
      <vt:lpstr>Major and Minor Device Numbers</vt:lpstr>
      <vt:lpstr>Major and Minor Device Numbers</vt:lpstr>
      <vt:lpstr>The Internal Representation of Device Numbers</vt:lpstr>
      <vt:lpstr>Allocating and Freeing Device Numbers</vt:lpstr>
      <vt:lpstr>Allocating and Freeing Device Numbers</vt:lpstr>
      <vt:lpstr>Allocating and Freeing Device Numbers</vt:lpstr>
      <vt:lpstr>Allocating and Freeing Device Numbers</vt:lpstr>
      <vt:lpstr>scull_load Shell Script</vt:lpstr>
      <vt:lpstr>scull_load Shell Script</vt:lpstr>
      <vt:lpstr>Char Device Data Structures</vt:lpstr>
      <vt:lpstr>Overview of Data Structures</vt:lpstr>
      <vt:lpstr>Some Important Data Structures</vt:lpstr>
      <vt:lpstr>File Operations</vt:lpstr>
      <vt:lpstr>File Operations</vt:lpstr>
      <vt:lpstr>scull Device Driver</vt:lpstr>
      <vt:lpstr>The file Structure</vt:lpstr>
      <vt:lpstr>The file Structure</vt:lpstr>
      <vt:lpstr>The File Structure</vt:lpstr>
      <vt:lpstr>The File Structure</vt:lpstr>
      <vt:lpstr>The i-node Structure</vt:lpstr>
      <vt:lpstr>The i-node Structure</vt:lpstr>
      <vt:lpstr>Char Device Registration</vt:lpstr>
      <vt:lpstr>Char Device Registration</vt:lpstr>
      <vt:lpstr>Char Device Registration</vt:lpstr>
      <vt:lpstr>Allocating and Freeing Device Numbers</vt:lpstr>
      <vt:lpstr>Device Registration in scull</vt:lpstr>
      <vt:lpstr>Char Device Initialization Steps</vt:lpstr>
      <vt:lpstr>Char Device Cleanup Steps</vt:lpstr>
      <vt:lpstr>Device Registration in scull</vt:lpstr>
      <vt:lpstr>Open</vt:lpstr>
      <vt:lpstr>The open Method</vt:lpstr>
      <vt:lpstr>The open Method</vt:lpstr>
      <vt:lpstr>The open Method</vt:lpstr>
      <vt:lpstr>The release Method</vt:lpstr>
      <vt:lpstr>Scull Memory</vt:lpstr>
      <vt:lpstr>scull’s Memory Usage</vt:lpstr>
      <vt:lpstr>scull’s Memory Usage</vt:lpstr>
      <vt:lpstr>scull’s Memory Usage</vt:lpstr>
      <vt:lpstr>Race Condition Protection</vt:lpstr>
      <vt:lpstr>Race Condition Protection</vt:lpstr>
      <vt:lpstr>Mutex Usage Examples</vt:lpstr>
      <vt:lpstr>Mutex vs. Spinlock</vt:lpstr>
      <vt:lpstr>Read and Write</vt:lpstr>
      <vt:lpstr>read and write</vt:lpstr>
      <vt:lpstr>read and write</vt:lpstr>
      <vt:lpstr>read and write</vt:lpstr>
      <vt:lpstr>read and write</vt:lpstr>
      <vt:lpstr>The read Method</vt:lpstr>
      <vt:lpstr>The read Method</vt:lpstr>
      <vt:lpstr>The read Method</vt:lpstr>
      <vt:lpstr>The read Method</vt:lpstr>
      <vt:lpstr>The read Method</vt:lpstr>
      <vt:lpstr>Playing with the New Devices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d610</cp:lastModifiedBy>
  <cp:revision>445</cp:revision>
  <cp:lastPrinted>1601-01-01T00:00:00Z</cp:lastPrinted>
  <dcterms:created xsi:type="dcterms:W3CDTF">1601-01-01T00:00:00Z</dcterms:created>
  <dcterms:modified xsi:type="dcterms:W3CDTF">2014-06-02T18:29:37Z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